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2.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3.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767" r:id="rId3"/>
    <p:sldId id="798" r:id="rId4"/>
    <p:sldId id="772" r:id="rId5"/>
    <p:sldId id="800" r:id="rId6"/>
    <p:sldId id="350" r:id="rId7"/>
    <p:sldId id="348" r:id="rId8"/>
    <p:sldId id="349" r:id="rId9"/>
    <p:sldId id="351" r:id="rId10"/>
    <p:sldId id="352" r:id="rId11"/>
    <p:sldId id="353" r:id="rId12"/>
    <p:sldId id="361" r:id="rId13"/>
    <p:sldId id="362" r:id="rId14"/>
    <p:sldId id="360" r:id="rId15"/>
    <p:sldId id="431" r:id="rId16"/>
    <p:sldId id="432" r:id="rId17"/>
    <p:sldId id="354" r:id="rId18"/>
    <p:sldId id="355" r:id="rId19"/>
    <p:sldId id="356" r:id="rId20"/>
    <p:sldId id="357" r:id="rId21"/>
    <p:sldId id="358" r:id="rId22"/>
    <p:sldId id="359" r:id="rId23"/>
    <p:sldId id="799" r:id="rId24"/>
    <p:sldId id="773" r:id="rId25"/>
    <p:sldId id="278" r:id="rId26"/>
    <p:sldId id="279" r:id="rId27"/>
    <p:sldId id="280" r:id="rId28"/>
    <p:sldId id="281" r:id="rId29"/>
    <p:sldId id="297" r:id="rId30"/>
    <p:sldId id="373" r:id="rId31"/>
    <p:sldId id="370" r:id="rId32"/>
    <p:sldId id="372" r:id="rId33"/>
    <p:sldId id="371" r:id="rId34"/>
    <p:sldId id="369" r:id="rId35"/>
    <p:sldId id="375" r:id="rId36"/>
    <p:sldId id="283" r:id="rId37"/>
    <p:sldId id="284" r:id="rId38"/>
    <p:sldId id="374" r:id="rId39"/>
    <p:sldId id="377" r:id="rId40"/>
    <p:sldId id="376" r:id="rId41"/>
    <p:sldId id="378" r:id="rId42"/>
    <p:sldId id="430" r:id="rId43"/>
    <p:sldId id="810" r:id="rId44"/>
    <p:sldId id="774" r:id="rId45"/>
    <p:sldId id="771" r:id="rId46"/>
    <p:sldId id="785" r:id="rId47"/>
    <p:sldId id="770" r:id="rId48"/>
    <p:sldId id="347" r:id="rId49"/>
    <p:sldId id="783" r:id="rId50"/>
    <p:sldId id="784" r:id="rId51"/>
    <p:sldId id="323" r:id="rId52"/>
    <p:sldId id="322" r:id="rId53"/>
    <p:sldId id="786" r:id="rId54"/>
    <p:sldId id="788" r:id="rId55"/>
    <p:sldId id="791" r:id="rId56"/>
    <p:sldId id="790" r:id="rId57"/>
    <p:sldId id="792" r:id="rId58"/>
    <p:sldId id="793" r:id="rId59"/>
    <p:sldId id="794" r:id="rId60"/>
    <p:sldId id="795" r:id="rId61"/>
    <p:sldId id="796" r:id="rId62"/>
    <p:sldId id="293" r:id="rId63"/>
    <p:sldId id="804" r:id="rId64"/>
    <p:sldId id="802" r:id="rId65"/>
    <p:sldId id="803" r:id="rId66"/>
    <p:sldId id="775" r:id="rId67"/>
    <p:sldId id="807" r:id="rId68"/>
    <p:sldId id="797" r:id="rId69"/>
    <p:sldId id="768" r:id="rId70"/>
    <p:sldId id="806" r:id="rId71"/>
    <p:sldId id="808" r:id="rId72"/>
    <p:sldId id="805" r:id="rId73"/>
    <p:sldId id="769" r:id="rId74"/>
    <p:sldId id="809" r:id="rId75"/>
    <p:sldId id="288" r:id="rId76"/>
    <p:sldId id="289" r:id="rId77"/>
    <p:sldId id="263" r:id="rId78"/>
    <p:sldId id="264" r:id="rId79"/>
    <p:sldId id="265" r:id="rId80"/>
    <p:sldId id="266" r:id="rId81"/>
    <p:sldId id="267" r:id="rId82"/>
    <p:sldId id="268" r:id="rId83"/>
    <p:sldId id="269" r:id="rId84"/>
    <p:sldId id="665" r:id="rId85"/>
    <p:sldId id="776" r:id="rId86"/>
    <p:sldId id="777" r:id="rId87"/>
    <p:sldId id="666" r:id="rId88"/>
    <p:sldId id="778" r:id="rId89"/>
    <p:sldId id="667" r:id="rId90"/>
    <p:sldId id="642" r:id="rId91"/>
    <p:sldId id="651" r:id="rId92"/>
    <p:sldId id="643" r:id="rId93"/>
    <p:sldId id="661" r:id="rId94"/>
    <p:sldId id="644" r:id="rId95"/>
    <p:sldId id="779" r:id="rId96"/>
    <p:sldId id="780" r:id="rId97"/>
    <p:sldId id="638" r:id="rId98"/>
    <p:sldId id="781" r:id="rId99"/>
    <p:sldId id="782" r:id="rId100"/>
    <p:sldId id="586" r:id="rId101"/>
    <p:sldId id="647" r:id="rId102"/>
    <p:sldId id="648" r:id="rId103"/>
    <p:sldId id="668" r:id="rId104"/>
    <p:sldId id="514" r:id="rId105"/>
    <p:sldId id="652" r:id="rId106"/>
    <p:sldId id="650" r:id="rId107"/>
    <p:sldId id="653" r:id="rId108"/>
    <p:sldId id="299" r:id="rId109"/>
    <p:sldId id="440" r:id="rId110"/>
    <p:sldId id="441" r:id="rId111"/>
    <p:sldId id="341" r:id="rId112"/>
    <p:sldId id="811" r:id="rId113"/>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91B4C6-0CA5-9841-B529-06BC5B0F5C31}">
          <p14:sldIdLst>
            <p14:sldId id="256"/>
          </p14:sldIdLst>
        </p14:section>
        <p14:section name="AM 1 - Theory" id="{22813E3A-656C-044E-BC69-0A95CA8AE101}">
          <p14:sldIdLst>
            <p14:sldId id="767"/>
            <p14:sldId id="798"/>
            <p14:sldId id="772"/>
            <p14:sldId id="800"/>
            <p14:sldId id="350"/>
            <p14:sldId id="348"/>
            <p14:sldId id="349"/>
            <p14:sldId id="351"/>
            <p14:sldId id="352"/>
            <p14:sldId id="353"/>
            <p14:sldId id="361"/>
            <p14:sldId id="362"/>
            <p14:sldId id="360"/>
            <p14:sldId id="431"/>
            <p14:sldId id="432"/>
            <p14:sldId id="354"/>
            <p14:sldId id="355"/>
            <p14:sldId id="356"/>
            <p14:sldId id="357"/>
            <p14:sldId id="358"/>
            <p14:sldId id="359"/>
            <p14:sldId id="799"/>
            <p14:sldId id="773"/>
            <p14:sldId id="278"/>
            <p14:sldId id="279"/>
            <p14:sldId id="280"/>
            <p14:sldId id="281"/>
            <p14:sldId id="297"/>
            <p14:sldId id="373"/>
            <p14:sldId id="370"/>
            <p14:sldId id="372"/>
            <p14:sldId id="371"/>
            <p14:sldId id="369"/>
            <p14:sldId id="375"/>
            <p14:sldId id="283"/>
            <p14:sldId id="284"/>
            <p14:sldId id="374"/>
            <p14:sldId id="377"/>
            <p14:sldId id="376"/>
            <p14:sldId id="378"/>
            <p14:sldId id="430"/>
          </p14:sldIdLst>
        </p14:section>
        <p14:section name="Am 2 - R session" id="{B1EDC390-4DC8-AF40-9474-183C150B575A}">
          <p14:sldIdLst>
            <p14:sldId id="810"/>
          </p14:sldIdLst>
        </p14:section>
        <p14:section name="PM 1 - Theory" id="{7FBBCF3F-B03C-724F-AF89-327A8BAE29BD}">
          <p14:sldIdLst>
            <p14:sldId id="774"/>
            <p14:sldId id="771"/>
            <p14:sldId id="785"/>
            <p14:sldId id="770"/>
            <p14:sldId id="347"/>
            <p14:sldId id="783"/>
            <p14:sldId id="784"/>
            <p14:sldId id="323"/>
            <p14:sldId id="322"/>
            <p14:sldId id="786"/>
            <p14:sldId id="788"/>
            <p14:sldId id="791"/>
            <p14:sldId id="790"/>
            <p14:sldId id="792"/>
            <p14:sldId id="793"/>
            <p14:sldId id="794"/>
            <p14:sldId id="795"/>
            <p14:sldId id="796"/>
            <p14:sldId id="293"/>
            <p14:sldId id="804"/>
            <p14:sldId id="802"/>
            <p14:sldId id="803"/>
            <p14:sldId id="775"/>
            <p14:sldId id="807"/>
            <p14:sldId id="797"/>
            <p14:sldId id="768"/>
            <p14:sldId id="806"/>
            <p14:sldId id="808"/>
            <p14:sldId id="805"/>
            <p14:sldId id="769"/>
            <p14:sldId id="809"/>
            <p14:sldId id="288"/>
            <p14:sldId id="289"/>
            <p14:sldId id="263"/>
            <p14:sldId id="264"/>
            <p14:sldId id="265"/>
            <p14:sldId id="266"/>
            <p14:sldId id="267"/>
            <p14:sldId id="268"/>
            <p14:sldId id="269"/>
            <p14:sldId id="665"/>
            <p14:sldId id="776"/>
            <p14:sldId id="777"/>
            <p14:sldId id="666"/>
            <p14:sldId id="778"/>
            <p14:sldId id="667"/>
            <p14:sldId id="642"/>
            <p14:sldId id="651"/>
            <p14:sldId id="643"/>
            <p14:sldId id="661"/>
            <p14:sldId id="644"/>
            <p14:sldId id="779"/>
            <p14:sldId id="780"/>
            <p14:sldId id="638"/>
            <p14:sldId id="781"/>
            <p14:sldId id="782"/>
            <p14:sldId id="586"/>
            <p14:sldId id="647"/>
            <p14:sldId id="648"/>
            <p14:sldId id="668"/>
            <p14:sldId id="514"/>
            <p14:sldId id="652"/>
            <p14:sldId id="650"/>
            <p14:sldId id="653"/>
            <p14:sldId id="299"/>
            <p14:sldId id="440"/>
            <p14:sldId id="441"/>
            <p14:sldId id="341"/>
          </p14:sldIdLst>
        </p14:section>
        <p14:section name="PM 2 - R session" id="{FCFC63F4-C91D-914A-9EDE-30E5BE112BCD}">
          <p14:sldIdLst>
            <p14:sldId id="8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a Enns" initials="EE" lastIdx="3" clrIdx="0">
    <p:extLst>
      <p:ext uri="{19B8F6BF-5375-455C-9EA6-DF929625EA0E}">
        <p15:presenceInfo xmlns:p15="http://schemas.microsoft.com/office/powerpoint/2012/main" userId="S::eenns@umn.edu::08dfc3b5-75be-4176-bf15-b6c367625f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BCFE75-F126-7F4B-A6C1-F3D40204006B}" v="2" dt="2025-11-11T18:14:57.5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16"/>
    <p:restoredTop sz="89890"/>
  </p:normalViewPr>
  <p:slideViewPr>
    <p:cSldViewPr snapToGrid="0" snapToObjects="1">
      <p:cViewPr varScale="1">
        <p:scale>
          <a:sx n="84" d="100"/>
          <a:sy n="84" d="100"/>
        </p:scale>
        <p:origin x="208"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ando Alarid Escudero" userId="6abc2c9f-8fde-47b8-a700-55d55cabce51" providerId="ADAL" clId="{DEFB608E-C035-566F-B059-9BE6499D2B0E}"/>
    <pc:docChg chg="modSection">
      <pc:chgData name="Fernando Alarid Escudero" userId="6abc2c9f-8fde-47b8-a700-55d55cabce51" providerId="ADAL" clId="{DEFB608E-C035-566F-B059-9BE6499D2B0E}" dt="2025-11-13T01:57:22.666" v="3" actId="17846"/>
      <pc:docMkLst>
        <pc:docMk/>
      </pc:docMkLst>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7-10T10:07:00.582" idx="1">
    <p:pos x="10" y="10"/>
    <p:text>Make this consistent with one-way SA (e.g. use life-expectancy as outcome)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10T10:12:47.340" idx="2">
    <p:pos x="3737" y="1610"/>
    <p:text>Fix typos in the transition matrix. Should be HSD by HSD instead of SPD.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10T10:13:39.096" idx="3">
    <p:pos x="10" y="10"/>
    <p:text>Fix typos in the transition matrix. Should be HSD by HSD instead of SPD.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D0454B-382A-AC41-B656-5ED882E8F851}" type="datetimeFigureOut">
              <a:rPr lang="en-MX" smtClean="0"/>
              <a:t>11/12/25</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935DD-18E8-5449-B116-23ED0994C4E3}" type="slidenum">
              <a:rPr lang="en-MX" smtClean="0"/>
              <a:t>‹#›</a:t>
            </a:fld>
            <a:endParaRPr lang="en-MX"/>
          </a:p>
        </p:txBody>
      </p:sp>
    </p:spTree>
    <p:extLst>
      <p:ext uri="{BB962C8B-B14F-4D97-AF65-F5344CB8AC3E}">
        <p14:creationId xmlns:p14="http://schemas.microsoft.com/office/powerpoint/2010/main" val="389036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2</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3706457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47</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52989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98487BC-833B-4768-8A74-340A789284CF}" type="slidenum">
              <a:rPr lang="en-US" smtClean="0"/>
              <a:pPr eaLnBrk="1" hangingPunct="1"/>
              <a:t>48</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49</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350782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50</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4147404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53</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1882731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54</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3520624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55</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1964341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1FEBC-F2CB-BDA2-8091-1056B9A1A429}"/>
            </a:ext>
          </a:extLst>
        </p:cNvPr>
        <p:cNvGrpSpPr/>
        <p:nvPr/>
      </p:nvGrpSpPr>
      <p:grpSpPr>
        <a:xfrm>
          <a:off x="0" y="0"/>
          <a:ext cx="0" cy="0"/>
          <a:chOff x="0" y="0"/>
          <a:chExt cx="0" cy="0"/>
        </a:xfrm>
      </p:grpSpPr>
      <p:sp>
        <p:nvSpPr>
          <p:cNvPr id="39938" name="Rectangle 7">
            <a:extLst>
              <a:ext uri="{FF2B5EF4-FFF2-40B4-BE49-F238E27FC236}">
                <a16:creationId xmlns:a16="http://schemas.microsoft.com/office/drawing/2014/main" id="{E4990759-4776-0A59-261C-C1D2786F2B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56</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A736FC37-E214-A19E-9C5B-33A906D9D5FC}"/>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A3104ED8-5EEE-1CD1-33A1-85CE4F3A1D13}"/>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83B9135E-BD90-891A-A36A-858C076C5F7B}"/>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F45178A2-0024-0EA4-EAAA-5D414B3CB4A7}"/>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8A355E8B-961A-5889-FE77-30B1EF6C48B7}"/>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A16186B2-8550-2BFE-B5F5-E119868CA096}"/>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3653850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57</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67524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58</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395086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4B85-7714-9454-4C10-7D05BA9FAD8F}"/>
            </a:ext>
          </a:extLst>
        </p:cNvPr>
        <p:cNvGrpSpPr/>
        <p:nvPr/>
      </p:nvGrpSpPr>
      <p:grpSpPr>
        <a:xfrm>
          <a:off x="0" y="0"/>
          <a:ext cx="0" cy="0"/>
          <a:chOff x="0" y="0"/>
          <a:chExt cx="0" cy="0"/>
        </a:xfrm>
      </p:grpSpPr>
      <p:sp>
        <p:nvSpPr>
          <p:cNvPr id="39938" name="Rectangle 7">
            <a:extLst>
              <a:ext uri="{FF2B5EF4-FFF2-40B4-BE49-F238E27FC236}">
                <a16:creationId xmlns:a16="http://schemas.microsoft.com/office/drawing/2014/main" id="{A3F44EF5-05A3-CA67-4F91-2B86020E75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3</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DF93A23B-9716-3667-F2E4-62B7F857F9AB}"/>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2A1117EE-F85A-776E-AF34-631C05A0D3C5}"/>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D7F2A87A-1246-EAD6-E3CD-D31112D85D61}"/>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F6696CCC-59F7-5457-E7EA-F55EC324B4AE}"/>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C6A717AC-AF42-1023-1EEC-A460423E0049}"/>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9EA6C746-FABA-90AD-81F9-3EB22C7DE53C}"/>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3261422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59</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48521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60</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3935558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61</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1418623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85442-06DC-C4F9-E1B5-61CEADBDCF17}"/>
            </a:ext>
          </a:extLst>
        </p:cNvPr>
        <p:cNvGrpSpPr/>
        <p:nvPr/>
      </p:nvGrpSpPr>
      <p:grpSpPr>
        <a:xfrm>
          <a:off x="0" y="0"/>
          <a:ext cx="0" cy="0"/>
          <a:chOff x="0" y="0"/>
          <a:chExt cx="0" cy="0"/>
        </a:xfrm>
      </p:grpSpPr>
      <p:sp>
        <p:nvSpPr>
          <p:cNvPr id="39938" name="Rectangle 7">
            <a:extLst>
              <a:ext uri="{FF2B5EF4-FFF2-40B4-BE49-F238E27FC236}">
                <a16:creationId xmlns:a16="http://schemas.microsoft.com/office/drawing/2014/main" id="{BAF9F585-6E33-4148-00AF-0985CF60E0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63</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1FFBAD86-F75C-3CC9-301A-A7C6D38F6615}"/>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0C0253C-0CEC-DB2E-6B90-CB7B373632D1}"/>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7F51751F-4ECC-D39D-A3E4-2C70E5DA79C6}"/>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E74EC77-21D6-12C5-9A1C-D739FBC7B6B2}"/>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864323AF-7CE3-9F19-2652-B2DAB126E97F}"/>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5C92BED5-CFF2-C299-951E-94CFA27254D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2018717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a:extLst>
            <a:ext uri="{FF2B5EF4-FFF2-40B4-BE49-F238E27FC236}">
              <a16:creationId xmlns:a16="http://schemas.microsoft.com/office/drawing/2014/main" id="{4A835DFE-C0A6-6408-50F8-16FAEA2F2B77}"/>
            </a:ext>
          </a:extLst>
        </p:cNvPr>
        <p:cNvGrpSpPr/>
        <p:nvPr/>
      </p:nvGrpSpPr>
      <p:grpSpPr>
        <a:xfrm>
          <a:off x="0" y="0"/>
          <a:ext cx="0" cy="0"/>
          <a:chOff x="0" y="0"/>
          <a:chExt cx="0" cy="0"/>
        </a:xfrm>
      </p:grpSpPr>
      <p:sp>
        <p:nvSpPr>
          <p:cNvPr id="1972" name="Shape 1972">
            <a:extLst>
              <a:ext uri="{FF2B5EF4-FFF2-40B4-BE49-F238E27FC236}">
                <a16:creationId xmlns:a16="http://schemas.microsoft.com/office/drawing/2014/main" id="{76E1C194-6AB3-79A2-B8D4-F5BF95F2767E}"/>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3" name="Shape 1973">
            <a:extLst>
              <a:ext uri="{FF2B5EF4-FFF2-40B4-BE49-F238E27FC236}">
                <a16:creationId xmlns:a16="http://schemas.microsoft.com/office/drawing/2014/main" id="{D57126F1-05A4-688F-C5FB-D9BB313791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NL" sz="1400">
                <a:latin typeface="Verdana"/>
                <a:ea typeface="Verdana"/>
                <a:cs typeface="Verdana"/>
                <a:sym typeface="Verdana"/>
              </a:rPr>
              <a:t>Commonly used distribution to model parameter uncertainty </a:t>
            </a:r>
            <a:endParaRPr sz="1400"/>
          </a:p>
        </p:txBody>
      </p:sp>
      <p:sp>
        <p:nvSpPr>
          <p:cNvPr id="1974" name="Shape 1974">
            <a:extLst>
              <a:ext uri="{FF2B5EF4-FFF2-40B4-BE49-F238E27FC236}">
                <a16:creationId xmlns:a16="http://schemas.microsoft.com/office/drawing/2014/main" id="{F470AD7D-5604-BF7D-49B3-06097C90E51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NL"/>
              <a:t>64</a:t>
            </a:fld>
            <a:endParaRPr/>
          </a:p>
        </p:txBody>
      </p:sp>
    </p:spTree>
    <p:extLst>
      <p:ext uri="{BB962C8B-B14F-4D97-AF65-F5344CB8AC3E}">
        <p14:creationId xmlns:p14="http://schemas.microsoft.com/office/powerpoint/2010/main" val="2756052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a:extLst>
            <a:ext uri="{FF2B5EF4-FFF2-40B4-BE49-F238E27FC236}">
              <a16:creationId xmlns:a16="http://schemas.microsoft.com/office/drawing/2014/main" id="{69CDBAE7-D276-7323-81AE-00C0C6809730}"/>
            </a:ext>
          </a:extLst>
        </p:cNvPr>
        <p:cNvGrpSpPr/>
        <p:nvPr/>
      </p:nvGrpSpPr>
      <p:grpSpPr>
        <a:xfrm>
          <a:off x="0" y="0"/>
          <a:ext cx="0" cy="0"/>
          <a:chOff x="0" y="0"/>
          <a:chExt cx="0" cy="0"/>
        </a:xfrm>
      </p:grpSpPr>
      <p:sp>
        <p:nvSpPr>
          <p:cNvPr id="1982" name="Shape 1982">
            <a:extLst>
              <a:ext uri="{FF2B5EF4-FFF2-40B4-BE49-F238E27FC236}">
                <a16:creationId xmlns:a16="http://schemas.microsoft.com/office/drawing/2014/main" id="{EF6DEAC9-259A-DA03-6C29-19F01E4AEF01}"/>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3" name="Shape 1983">
            <a:extLst>
              <a:ext uri="{FF2B5EF4-FFF2-40B4-BE49-F238E27FC236}">
                <a16:creationId xmlns:a16="http://schemas.microsoft.com/office/drawing/2014/main" id="{974707BF-2EC9-E59C-D0DC-4863AF56CE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nl-NL" sz="900">
                <a:latin typeface="Arial"/>
                <a:ea typeface="Arial"/>
                <a:cs typeface="Arial"/>
                <a:sym typeface="Arial"/>
              </a:rPr>
              <a:t>Hunink MGM, Weinstein MC, Wittenberg E, Drummond MF, Pliskin JS, Wong JB, Glasziou PP. Decision Making in Health and Medicine: Integrating Evidence and Values. Cambridge University Press, Cambridge, UK, 2014. ISBN 978-1-107-69047-9. Table 12.2, page 371</a:t>
            </a:r>
            <a:endParaRPr sz="900">
              <a:latin typeface="Arial"/>
              <a:ea typeface="Arial"/>
              <a:cs typeface="Arial"/>
              <a:sym typeface="Arial"/>
            </a:endParaRPr>
          </a:p>
          <a:p>
            <a:pPr marL="0" lvl="0" indent="0"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rtl="0">
              <a:spcBef>
                <a:spcPts val="0"/>
              </a:spcBef>
              <a:spcAft>
                <a:spcPts val="0"/>
              </a:spcAft>
              <a:buNone/>
            </a:pPr>
            <a:endParaRPr/>
          </a:p>
        </p:txBody>
      </p:sp>
      <p:sp>
        <p:nvSpPr>
          <p:cNvPr id="1984" name="Shape 1984">
            <a:extLst>
              <a:ext uri="{FF2B5EF4-FFF2-40B4-BE49-F238E27FC236}">
                <a16:creationId xmlns:a16="http://schemas.microsoft.com/office/drawing/2014/main" id="{CC044DC2-716A-CB22-2CDF-5CC4C0EA262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nl-NL"/>
              <a:t>65</a:t>
            </a:fld>
            <a:endParaRPr/>
          </a:p>
        </p:txBody>
      </p:sp>
    </p:spTree>
    <p:extLst>
      <p:ext uri="{BB962C8B-B14F-4D97-AF65-F5344CB8AC3E}">
        <p14:creationId xmlns:p14="http://schemas.microsoft.com/office/powerpoint/2010/main" val="3175415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503E0-BD6A-FE05-4249-3B14C1BA10BF}"/>
            </a:ext>
          </a:extLst>
        </p:cNvPr>
        <p:cNvGrpSpPr/>
        <p:nvPr/>
      </p:nvGrpSpPr>
      <p:grpSpPr>
        <a:xfrm>
          <a:off x="0" y="0"/>
          <a:ext cx="0" cy="0"/>
          <a:chOff x="0" y="0"/>
          <a:chExt cx="0" cy="0"/>
        </a:xfrm>
      </p:grpSpPr>
      <p:sp>
        <p:nvSpPr>
          <p:cNvPr id="39938" name="Rectangle 7">
            <a:extLst>
              <a:ext uri="{FF2B5EF4-FFF2-40B4-BE49-F238E27FC236}">
                <a16:creationId xmlns:a16="http://schemas.microsoft.com/office/drawing/2014/main" id="{CC2F27A8-18C9-035F-32B7-3820632ED4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66</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4688A2BB-869F-4E79-81EE-376ABB720EF8}"/>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D6B8472-1BC1-EBC3-AED3-4A1281D11E87}"/>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5661703D-4897-6D03-B9C8-5571C4CB98EC}"/>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C2ED122D-6F9B-E85F-DDCB-495B6B2BB89E}"/>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34E8656E-E8B7-5CEF-A513-6CB8364D06B7}"/>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40DBC7A0-E841-062A-8008-B0D21A5A5277}"/>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2163955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27FDC-55B2-0067-83A3-CC075E6C3D2B}"/>
            </a:ext>
          </a:extLst>
        </p:cNvPr>
        <p:cNvGrpSpPr/>
        <p:nvPr/>
      </p:nvGrpSpPr>
      <p:grpSpPr>
        <a:xfrm>
          <a:off x="0" y="0"/>
          <a:ext cx="0" cy="0"/>
          <a:chOff x="0" y="0"/>
          <a:chExt cx="0" cy="0"/>
        </a:xfrm>
      </p:grpSpPr>
      <p:sp>
        <p:nvSpPr>
          <p:cNvPr id="39938" name="Rectangle 7">
            <a:extLst>
              <a:ext uri="{FF2B5EF4-FFF2-40B4-BE49-F238E27FC236}">
                <a16:creationId xmlns:a16="http://schemas.microsoft.com/office/drawing/2014/main" id="{C012998A-AF8E-CF96-4456-06410A58E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67</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283A8458-0AEB-F680-382E-F5545A79BB4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97681285-E1F9-5212-3D13-57093A1C515A}"/>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A786247C-421A-2F69-ADDC-B31D970510F6}"/>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D3577BB1-7E38-BF2F-2249-AC1A845A282E}"/>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12A7E9C6-3878-012B-A382-5D2D68FDCDC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CDFB05CF-8521-7176-139D-A4933C8BB6B4}"/>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4199494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68</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3466917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69</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273980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AF021-440D-B8E0-758D-896AE56D7E08}"/>
            </a:ext>
          </a:extLst>
        </p:cNvPr>
        <p:cNvGrpSpPr/>
        <p:nvPr/>
      </p:nvGrpSpPr>
      <p:grpSpPr>
        <a:xfrm>
          <a:off x="0" y="0"/>
          <a:ext cx="0" cy="0"/>
          <a:chOff x="0" y="0"/>
          <a:chExt cx="0" cy="0"/>
        </a:xfrm>
      </p:grpSpPr>
      <p:sp>
        <p:nvSpPr>
          <p:cNvPr id="39938" name="Rectangle 7">
            <a:extLst>
              <a:ext uri="{FF2B5EF4-FFF2-40B4-BE49-F238E27FC236}">
                <a16:creationId xmlns:a16="http://schemas.microsoft.com/office/drawing/2014/main" id="{96AB8617-E385-A70D-DC9D-DABBCC0156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5</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3FB9306E-ECF4-63CE-033C-6FC287093330}"/>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F4F5C634-473D-BC3F-565E-5C7A9AC0C33F}"/>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CDDA6A0-A38E-ACC4-C6B8-4F72BCC58880}"/>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1A181588-AF03-4FF4-C439-465316592170}"/>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3DA2FC7B-A7EE-EE0E-CC14-FA0C631B9A16}"/>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913218C4-CE23-22B5-F688-B3F60F33FB3F}"/>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787975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C2A25-6D90-0D37-CD6D-523913ED1B25}"/>
            </a:ext>
          </a:extLst>
        </p:cNvPr>
        <p:cNvGrpSpPr/>
        <p:nvPr/>
      </p:nvGrpSpPr>
      <p:grpSpPr>
        <a:xfrm>
          <a:off x="0" y="0"/>
          <a:ext cx="0" cy="0"/>
          <a:chOff x="0" y="0"/>
          <a:chExt cx="0" cy="0"/>
        </a:xfrm>
      </p:grpSpPr>
      <p:sp>
        <p:nvSpPr>
          <p:cNvPr id="39938" name="Rectangle 7">
            <a:extLst>
              <a:ext uri="{FF2B5EF4-FFF2-40B4-BE49-F238E27FC236}">
                <a16:creationId xmlns:a16="http://schemas.microsoft.com/office/drawing/2014/main" id="{51950A5A-7170-D6B0-5F1B-6B39B3C61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70</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A3F7931B-8E5E-F772-0E9F-AB127C771722}"/>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A119316F-5AAC-664F-7428-21B6D66B4C54}"/>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3BD9CEEF-FEDC-5A77-340F-EE1F78EAE859}"/>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3DBEDB57-B14C-AC29-3210-DE4D2AEDBED4}"/>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277A8140-F56A-807D-B26C-3813CECB961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73160288-277E-0D30-38CF-6DE7A8875D24}"/>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3431718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AF4F0-48E2-60E7-99D3-3DF66CDC3C27}"/>
            </a:ext>
          </a:extLst>
        </p:cNvPr>
        <p:cNvGrpSpPr/>
        <p:nvPr/>
      </p:nvGrpSpPr>
      <p:grpSpPr>
        <a:xfrm>
          <a:off x="0" y="0"/>
          <a:ext cx="0" cy="0"/>
          <a:chOff x="0" y="0"/>
          <a:chExt cx="0" cy="0"/>
        </a:xfrm>
      </p:grpSpPr>
      <p:sp>
        <p:nvSpPr>
          <p:cNvPr id="39938" name="Rectangle 7">
            <a:extLst>
              <a:ext uri="{FF2B5EF4-FFF2-40B4-BE49-F238E27FC236}">
                <a16:creationId xmlns:a16="http://schemas.microsoft.com/office/drawing/2014/main" id="{61796DFF-43DD-9451-A3F7-5B5C87CACB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71</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18DB5D4C-E6BB-5A59-EE62-3FDABD79BBC7}"/>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2B15D2BB-49CB-4329-BC0E-58CA94C44C01}"/>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32415EB1-3E52-EF05-FE02-4B0DBDBCEED7}"/>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C8A57FA6-F21D-24D4-7DA2-8A3435673158}"/>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0AA44EBD-7201-9D31-F1E1-19E861E73E95}"/>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0BB12012-2669-73FD-5EEC-B4C2B685D9B9}"/>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2853259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9BEBB-E7C9-ABCF-A125-1427D1079A25}"/>
            </a:ext>
          </a:extLst>
        </p:cNvPr>
        <p:cNvGrpSpPr/>
        <p:nvPr/>
      </p:nvGrpSpPr>
      <p:grpSpPr>
        <a:xfrm>
          <a:off x="0" y="0"/>
          <a:ext cx="0" cy="0"/>
          <a:chOff x="0" y="0"/>
          <a:chExt cx="0" cy="0"/>
        </a:xfrm>
      </p:grpSpPr>
      <p:sp>
        <p:nvSpPr>
          <p:cNvPr id="39938" name="Rectangle 7">
            <a:extLst>
              <a:ext uri="{FF2B5EF4-FFF2-40B4-BE49-F238E27FC236}">
                <a16:creationId xmlns:a16="http://schemas.microsoft.com/office/drawing/2014/main" id="{024DEBDD-2B44-F15A-4E89-26AF836DD4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72</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F0553941-96EE-1932-A2DB-79FC05259D9A}"/>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48583827-2CCA-C036-DAEE-5A31FF3EF8FB}"/>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B5B27CE2-6621-F0FC-C250-3230F68B593C}"/>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9B138509-3590-65A6-359C-0D1AA65A8A4D}"/>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53B0CEBD-4F63-8271-D033-B202E163B266}"/>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BABFE262-EBF0-BFC5-5300-9F0CB9E933A6}"/>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1388437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73</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1598424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1EDEC-3AB3-65FF-D94F-67279057D950}"/>
            </a:ext>
          </a:extLst>
        </p:cNvPr>
        <p:cNvGrpSpPr/>
        <p:nvPr/>
      </p:nvGrpSpPr>
      <p:grpSpPr>
        <a:xfrm>
          <a:off x="0" y="0"/>
          <a:ext cx="0" cy="0"/>
          <a:chOff x="0" y="0"/>
          <a:chExt cx="0" cy="0"/>
        </a:xfrm>
      </p:grpSpPr>
      <p:sp>
        <p:nvSpPr>
          <p:cNvPr id="39938" name="Rectangle 7">
            <a:extLst>
              <a:ext uri="{FF2B5EF4-FFF2-40B4-BE49-F238E27FC236}">
                <a16:creationId xmlns:a16="http://schemas.microsoft.com/office/drawing/2014/main" id="{D6A120C5-F78C-AD03-9406-748223B5D4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74</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CAC195FF-EA38-22D7-20F6-474749DEAC2F}"/>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144FCEBB-98FF-1147-1A79-48EA5EE3D43A}"/>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07214D1-1194-00C7-C368-8CDC5ED1D1C0}"/>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A01FFE38-398D-9A17-84AC-97E86387A6EE}"/>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914FC263-2623-F828-2B4C-6E128C456342}"/>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94FDDEC3-4A71-26A6-23F7-55D76FC89B70}"/>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752699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Shape 10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3" name="Shape 10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nl-NL"/>
              <a:t>Who is familiar with basic matrix calculations?</a:t>
            </a:r>
            <a:endParaRPr/>
          </a:p>
          <a:p>
            <a:pPr marL="0" lvl="0" indent="0" rtl="0">
              <a:spcBef>
                <a:spcPts val="0"/>
              </a:spcBef>
              <a:spcAft>
                <a:spcPts val="0"/>
              </a:spcAft>
              <a:buNone/>
            </a:pPr>
            <a:r>
              <a:rPr lang="nl-NL"/>
              <a:t>-&gt; Inner product</a:t>
            </a:r>
            <a:endParaRPr/>
          </a:p>
        </p:txBody>
      </p:sp>
    </p:spTree>
    <p:extLst>
      <p:ext uri="{BB962C8B-B14F-4D97-AF65-F5344CB8AC3E}">
        <p14:creationId xmlns:p14="http://schemas.microsoft.com/office/powerpoint/2010/main" val="1950194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1" name="Shape 102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68309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Shape 10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0" name="Shape 10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41" name="Shape 1041"/>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NL"/>
              <a:t>79</a:t>
            </a:fld>
            <a:endParaRPr/>
          </a:p>
        </p:txBody>
      </p:sp>
    </p:spTree>
    <p:extLst>
      <p:ext uri="{BB962C8B-B14F-4D97-AF65-F5344CB8AC3E}">
        <p14:creationId xmlns:p14="http://schemas.microsoft.com/office/powerpoint/2010/main" val="466154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4" name="Shape 105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nl-NL"/>
              <a:t>Who is familiar with basic matrix calculations?</a:t>
            </a:r>
            <a:endParaRPr/>
          </a:p>
          <a:p>
            <a:pPr marL="0" lvl="0" indent="0" rtl="0">
              <a:spcBef>
                <a:spcPts val="0"/>
              </a:spcBef>
              <a:spcAft>
                <a:spcPts val="0"/>
              </a:spcAft>
              <a:buNone/>
            </a:pPr>
            <a:r>
              <a:rPr lang="nl-NL"/>
              <a:t>-&gt; Inner product</a:t>
            </a:r>
            <a:endParaRPr/>
          </a:p>
        </p:txBody>
      </p:sp>
    </p:spTree>
    <p:extLst>
      <p:ext uri="{BB962C8B-B14F-4D97-AF65-F5344CB8AC3E}">
        <p14:creationId xmlns:p14="http://schemas.microsoft.com/office/powerpoint/2010/main" val="4082106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Shape 10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1" name="Shape 107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13198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24</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197358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Shape 10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1" name="Shape 10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092" name="Shape 1092"/>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nl-NL"/>
              <a:t>82</a:t>
            </a:fld>
            <a:endParaRPr/>
          </a:p>
        </p:txBody>
      </p:sp>
    </p:spTree>
    <p:extLst>
      <p:ext uri="{BB962C8B-B14F-4D97-AF65-F5344CB8AC3E}">
        <p14:creationId xmlns:p14="http://schemas.microsoft.com/office/powerpoint/2010/main" val="668841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Shape 1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6" name="Shape 1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107" name="Shape 1107"/>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nl-NL"/>
              <a:t>83</a:t>
            </a:fld>
            <a:endParaRPr/>
          </a:p>
        </p:txBody>
      </p:sp>
    </p:spTree>
    <p:extLst>
      <p:ext uri="{BB962C8B-B14F-4D97-AF65-F5344CB8AC3E}">
        <p14:creationId xmlns:p14="http://schemas.microsoft.com/office/powerpoint/2010/main" val="67361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Shape 1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6" name="Shape 1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107" name="Shape 1107"/>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nl-NL"/>
              <a:t>84</a:t>
            </a:fld>
            <a:endParaRPr/>
          </a:p>
        </p:txBody>
      </p:sp>
    </p:spTree>
    <p:extLst>
      <p:ext uri="{BB962C8B-B14F-4D97-AF65-F5344CB8AC3E}">
        <p14:creationId xmlns:p14="http://schemas.microsoft.com/office/powerpoint/2010/main" val="4271401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85</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1795414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86</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3084511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Shape 1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6" name="Shape 1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107" name="Shape 1107"/>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nl-NL"/>
              <a:t>87</a:t>
            </a:fld>
            <a:endParaRPr/>
          </a:p>
        </p:txBody>
      </p:sp>
    </p:spTree>
    <p:extLst>
      <p:ext uri="{BB962C8B-B14F-4D97-AF65-F5344CB8AC3E}">
        <p14:creationId xmlns:p14="http://schemas.microsoft.com/office/powerpoint/2010/main" val="29173421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88</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1130122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Shape 1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6" name="Shape 1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107" name="Shape 1107"/>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nl-NL"/>
              <a:t>89</a:t>
            </a:fld>
            <a:endParaRPr/>
          </a:p>
        </p:txBody>
      </p:sp>
    </p:spTree>
    <p:extLst>
      <p:ext uri="{BB962C8B-B14F-4D97-AF65-F5344CB8AC3E}">
        <p14:creationId xmlns:p14="http://schemas.microsoft.com/office/powerpoint/2010/main" val="6673555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shaded area represents the probability of X being cost- effective compared to Y, which is the area under the curve to the right of INB = 0. The </a:t>
            </a:r>
            <a:r>
              <a:rPr lang="en-US" b="1" dirty="0"/>
              <a:t>solid vertical line </a:t>
            </a:r>
            <a:r>
              <a:rPr lang="en-US" dirty="0"/>
              <a:t>represents the expected INB of X vs. Y, and the </a:t>
            </a:r>
            <a:r>
              <a:rPr lang="en-US" b="1" dirty="0"/>
              <a:t>dashed vertical line </a:t>
            </a:r>
            <a:r>
              <a:rPr lang="en-US" dirty="0"/>
              <a:t>represents the </a:t>
            </a:r>
            <a:r>
              <a:rPr lang="en-US" b="1" dirty="0"/>
              <a:t>median of the distribution of INB</a:t>
            </a:r>
            <a:r>
              <a:rPr lang="en-US" dirty="0"/>
              <a:t>. X is optimal in all scenarios, but has the highest probability of being cost-effective only in scenarios B and C. In scenario B (i.e., symmetrical), the median and mean of INB coincide with each other.</a:t>
            </a:r>
          </a:p>
        </p:txBody>
      </p:sp>
      <p:sp>
        <p:nvSpPr>
          <p:cNvPr id="4" name="Slide Number Placeholder 3"/>
          <p:cNvSpPr>
            <a:spLocks noGrp="1"/>
          </p:cNvSpPr>
          <p:nvPr>
            <p:ph type="sldNum" sz="quarter" idx="5"/>
          </p:nvPr>
        </p:nvSpPr>
        <p:spPr/>
        <p:txBody>
          <a:bodyPr/>
          <a:lstStyle/>
          <a:p>
            <a:fld id="{D73956A2-3864-BC4F-800B-0E89051655E5}" type="slidenum">
              <a:rPr lang="en-US" smtClean="0"/>
              <a:t>94</a:t>
            </a:fld>
            <a:endParaRPr lang="en-US"/>
          </a:p>
        </p:txBody>
      </p:sp>
    </p:spTree>
    <p:extLst>
      <p:ext uri="{BB962C8B-B14F-4D97-AF65-F5344CB8AC3E}">
        <p14:creationId xmlns:p14="http://schemas.microsoft.com/office/powerpoint/2010/main" val="754754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95</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1807021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861180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96</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7871311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31C935DD-18E8-5449-B116-23ED0994C4E3}" type="slidenum">
              <a:rPr lang="en-MX" smtClean="0"/>
              <a:t>102</a:t>
            </a:fld>
            <a:endParaRPr lang="en-MX"/>
          </a:p>
        </p:txBody>
      </p:sp>
    </p:spTree>
    <p:extLst>
      <p:ext uri="{BB962C8B-B14F-4D97-AF65-F5344CB8AC3E}">
        <p14:creationId xmlns:p14="http://schemas.microsoft.com/office/powerpoint/2010/main" val="3848651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840288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58331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45</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235012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AB6835DF-D90E-1C4A-B762-5A697733C4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fld id="{FD53EBD7-DB03-1B42-B02C-892547F67E2F}" type="slidenum">
              <a:rPr lang="en-US" altLang="en-MX" sz="1200" b="0">
                <a:latin typeface="Times New Roman" panose="02020603050405020304" pitchFamily="18" charset="0"/>
              </a:rPr>
              <a:pPr/>
              <a:t>46</a:t>
            </a:fld>
            <a:endParaRPr lang="en-US" altLang="en-MX" sz="1200" b="0">
              <a:latin typeface="Times New Roman" panose="02020603050405020304" pitchFamily="18" charset="0"/>
            </a:endParaRPr>
          </a:p>
        </p:txBody>
      </p:sp>
      <p:sp>
        <p:nvSpPr>
          <p:cNvPr id="39939" name="Rectangle 2">
            <a:extLst>
              <a:ext uri="{FF2B5EF4-FFF2-40B4-BE49-F238E27FC236}">
                <a16:creationId xmlns:a16="http://schemas.microsoft.com/office/drawing/2014/main" id="{5195EED2-8336-1346-819C-F8A28B41503D}"/>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0" name="Rectangle 3">
            <a:extLst>
              <a:ext uri="{FF2B5EF4-FFF2-40B4-BE49-F238E27FC236}">
                <a16:creationId xmlns:a16="http://schemas.microsoft.com/office/drawing/2014/main" id="{7617A638-8F31-7A4D-BDA1-8DC5B6FF1D2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nchor="b"/>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r"/>
            <a:r>
              <a:rPr lang="en-US" altLang="en-MX" sz="1200" b="0">
                <a:latin typeface="Times New Roman" panose="02020603050405020304" pitchFamily="18" charset="0"/>
              </a:rPr>
              <a:t>4</a:t>
            </a:r>
          </a:p>
        </p:txBody>
      </p:sp>
      <p:sp>
        <p:nvSpPr>
          <p:cNvPr id="39941" name="Rectangle 4">
            <a:extLst>
              <a:ext uri="{FF2B5EF4-FFF2-40B4-BE49-F238E27FC236}">
                <a16:creationId xmlns:a16="http://schemas.microsoft.com/office/drawing/2014/main" id="{F24456C3-0914-4544-85B5-B8EB057BF5B8}"/>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2" name="Rectangle 5">
            <a:extLst>
              <a:ext uri="{FF2B5EF4-FFF2-40B4-BE49-F238E27FC236}">
                <a16:creationId xmlns:a16="http://schemas.microsoft.com/office/drawing/2014/main" id="{0F076D51-3413-AA46-9124-A51AAB1EF22B}"/>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9943" name="Rectangle 6">
            <a:extLst>
              <a:ext uri="{FF2B5EF4-FFF2-40B4-BE49-F238E27FC236}">
                <a16:creationId xmlns:a16="http://schemas.microsoft.com/office/drawing/2014/main" id="{EB6F3756-E8FA-1B4B-8719-1BDAFD98BC0D}"/>
              </a:ext>
            </a:extLst>
          </p:cNvPr>
          <p:cNvSpPr>
            <a:spLocks noGrp="1" noRot="1" noChangeAspect="1" noChangeArrowheads="1" noTextEdit="1"/>
          </p:cNvSpPr>
          <p:nvPr>
            <p:ph type="sldImg"/>
          </p:nvPr>
        </p:nvSpPr>
        <p:spPr>
          <a:xfrm>
            <a:off x="406400" y="679450"/>
            <a:ext cx="6046788" cy="3402013"/>
          </a:xfrm>
          <a:ln w="12700" cap="flat"/>
        </p:spPr>
      </p:sp>
      <p:sp>
        <p:nvSpPr>
          <p:cNvPr id="39944" name="Rectangle 7">
            <a:extLst>
              <a:ext uri="{FF2B5EF4-FFF2-40B4-BE49-F238E27FC236}">
                <a16:creationId xmlns:a16="http://schemas.microsoft.com/office/drawing/2014/main" id="{26D28B72-7704-7A43-B91E-D6B553F97052}"/>
              </a:ext>
            </a:extLst>
          </p:cNvPr>
          <p:cNvSpPr>
            <a:spLocks noGrp="1" noChangeArrowheads="1"/>
          </p:cNvSpPr>
          <p:nvPr>
            <p:ph type="body" idx="1"/>
          </p:nvPr>
        </p:nvSpPr>
        <p:spPr>
          <a:xfrm>
            <a:off x="381000" y="4343400"/>
            <a:ext cx="6019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6" tIns="46034" rIns="92066" bIns="46034"/>
          <a:lstStyle/>
          <a:p>
            <a:pPr defTabSz="966788">
              <a:spcBef>
                <a:spcPts val="525"/>
              </a:spcBef>
              <a:spcAft>
                <a:spcPts val="525"/>
              </a:spcAft>
            </a:pPr>
            <a:endParaRPr lang="en-US" altLang="en-MX" sz="2500"/>
          </a:p>
          <a:p>
            <a:pPr defTabSz="966788">
              <a:spcBef>
                <a:spcPts val="525"/>
              </a:spcBef>
              <a:spcAft>
                <a:spcPts val="525"/>
              </a:spcAft>
            </a:pPr>
            <a:endParaRPr lang="en-US" altLang="en-MX" sz="2500"/>
          </a:p>
        </p:txBody>
      </p:sp>
    </p:spTree>
    <p:extLst>
      <p:ext uri="{BB962C8B-B14F-4D97-AF65-F5344CB8AC3E}">
        <p14:creationId xmlns:p14="http://schemas.microsoft.com/office/powerpoint/2010/main" val="1641751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0704-9FC7-8A49-A4A5-7A978825465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MX" dirty="0"/>
          </a:p>
        </p:txBody>
      </p:sp>
      <p:sp>
        <p:nvSpPr>
          <p:cNvPr id="3" name="Subtitle 2">
            <a:extLst>
              <a:ext uri="{FF2B5EF4-FFF2-40B4-BE49-F238E27FC236}">
                <a16:creationId xmlns:a16="http://schemas.microsoft.com/office/drawing/2014/main" id="{215BB113-AF21-0E47-A8EB-E3095D15F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4" name="Date Placeholder 3">
            <a:extLst>
              <a:ext uri="{FF2B5EF4-FFF2-40B4-BE49-F238E27FC236}">
                <a16:creationId xmlns:a16="http://schemas.microsoft.com/office/drawing/2014/main" id="{DEE0FA13-70C2-2340-95F9-1927DC7CE5A0}"/>
              </a:ext>
            </a:extLst>
          </p:cNvPr>
          <p:cNvSpPr>
            <a:spLocks noGrp="1"/>
          </p:cNvSpPr>
          <p:nvPr>
            <p:ph type="dt" sz="half" idx="10"/>
          </p:nvPr>
        </p:nvSpPr>
        <p:spPr/>
        <p:txBody>
          <a:bodyPr/>
          <a:lstStyle/>
          <a:p>
            <a:fld id="{3FEE7B01-5249-2444-84F6-876844C50715}" type="datetimeFigureOut">
              <a:rPr lang="en-MX" smtClean="0"/>
              <a:t>11/12/25</a:t>
            </a:fld>
            <a:endParaRPr lang="en-MX"/>
          </a:p>
        </p:txBody>
      </p:sp>
      <p:sp>
        <p:nvSpPr>
          <p:cNvPr id="5" name="Footer Placeholder 4">
            <a:extLst>
              <a:ext uri="{FF2B5EF4-FFF2-40B4-BE49-F238E27FC236}">
                <a16:creationId xmlns:a16="http://schemas.microsoft.com/office/drawing/2014/main" id="{430A59D7-6978-7A43-85AA-A0DB03962301}"/>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AC939578-B193-8D4A-ADD8-D950002255D5}"/>
              </a:ext>
            </a:extLst>
          </p:cNvPr>
          <p:cNvSpPr>
            <a:spLocks noGrp="1"/>
          </p:cNvSpPr>
          <p:nvPr>
            <p:ph type="sldNum" sz="quarter" idx="12"/>
          </p:nvPr>
        </p:nvSpPr>
        <p:spPr/>
        <p:txBody>
          <a:bodyPr/>
          <a:lstStyle/>
          <a:p>
            <a:fld id="{58F84426-94D3-F942-9F7D-C35C0C290897}" type="slidenum">
              <a:rPr lang="en-MX" smtClean="0"/>
              <a:t>‹#›</a:t>
            </a:fld>
            <a:endParaRPr lang="en-MX"/>
          </a:p>
        </p:txBody>
      </p:sp>
    </p:spTree>
    <p:extLst>
      <p:ext uri="{BB962C8B-B14F-4D97-AF65-F5344CB8AC3E}">
        <p14:creationId xmlns:p14="http://schemas.microsoft.com/office/powerpoint/2010/main" val="1414840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9D19-4FB4-B840-B3EA-CCF24CC51D38}"/>
              </a:ext>
            </a:extLst>
          </p:cNvPr>
          <p:cNvSpPr>
            <a:spLocks noGrp="1"/>
          </p:cNvSpPr>
          <p:nvPr>
            <p:ph type="title"/>
          </p:nvPr>
        </p:nvSpPr>
        <p:spPr/>
        <p:txBody>
          <a:bodyPr/>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7436C37F-B9B0-0642-A2AA-950D46D835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9F96870C-9D28-7E4E-A561-087B0054C254}"/>
              </a:ext>
            </a:extLst>
          </p:cNvPr>
          <p:cNvSpPr>
            <a:spLocks noGrp="1"/>
          </p:cNvSpPr>
          <p:nvPr>
            <p:ph type="dt" sz="half" idx="10"/>
          </p:nvPr>
        </p:nvSpPr>
        <p:spPr/>
        <p:txBody>
          <a:bodyPr/>
          <a:lstStyle/>
          <a:p>
            <a:fld id="{3FEE7B01-5249-2444-84F6-876844C50715}" type="datetimeFigureOut">
              <a:rPr lang="en-MX" smtClean="0"/>
              <a:t>11/12/25</a:t>
            </a:fld>
            <a:endParaRPr lang="en-MX"/>
          </a:p>
        </p:txBody>
      </p:sp>
      <p:sp>
        <p:nvSpPr>
          <p:cNvPr id="5" name="Footer Placeholder 4">
            <a:extLst>
              <a:ext uri="{FF2B5EF4-FFF2-40B4-BE49-F238E27FC236}">
                <a16:creationId xmlns:a16="http://schemas.microsoft.com/office/drawing/2014/main" id="{B6D098A9-86FF-334B-A5F7-AD173397AE1E}"/>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6E53FB7C-5EE2-BE49-964E-51F1C450B1F7}"/>
              </a:ext>
            </a:extLst>
          </p:cNvPr>
          <p:cNvSpPr>
            <a:spLocks noGrp="1"/>
          </p:cNvSpPr>
          <p:nvPr>
            <p:ph type="sldNum" sz="quarter" idx="12"/>
          </p:nvPr>
        </p:nvSpPr>
        <p:spPr/>
        <p:txBody>
          <a:bodyPr/>
          <a:lstStyle/>
          <a:p>
            <a:fld id="{58F84426-94D3-F942-9F7D-C35C0C290897}" type="slidenum">
              <a:rPr lang="en-MX" smtClean="0"/>
              <a:t>‹#›</a:t>
            </a:fld>
            <a:endParaRPr lang="en-MX"/>
          </a:p>
        </p:txBody>
      </p:sp>
    </p:spTree>
    <p:extLst>
      <p:ext uri="{BB962C8B-B14F-4D97-AF65-F5344CB8AC3E}">
        <p14:creationId xmlns:p14="http://schemas.microsoft.com/office/powerpoint/2010/main" val="261015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557AF4-EC69-6B4F-8DA5-7BD6D3D85A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C1BC8B2B-968B-1047-90EA-E167D2A946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3E5AA360-BFC2-D14D-8B62-1669020E1D80}"/>
              </a:ext>
            </a:extLst>
          </p:cNvPr>
          <p:cNvSpPr>
            <a:spLocks noGrp="1"/>
          </p:cNvSpPr>
          <p:nvPr>
            <p:ph type="dt" sz="half" idx="10"/>
          </p:nvPr>
        </p:nvSpPr>
        <p:spPr/>
        <p:txBody>
          <a:bodyPr/>
          <a:lstStyle/>
          <a:p>
            <a:fld id="{3FEE7B01-5249-2444-84F6-876844C50715}" type="datetimeFigureOut">
              <a:rPr lang="en-MX" smtClean="0"/>
              <a:t>11/12/25</a:t>
            </a:fld>
            <a:endParaRPr lang="en-MX"/>
          </a:p>
        </p:txBody>
      </p:sp>
      <p:sp>
        <p:nvSpPr>
          <p:cNvPr id="5" name="Footer Placeholder 4">
            <a:extLst>
              <a:ext uri="{FF2B5EF4-FFF2-40B4-BE49-F238E27FC236}">
                <a16:creationId xmlns:a16="http://schemas.microsoft.com/office/drawing/2014/main" id="{C2611AB9-E2EF-CD4B-8753-86FF534E08E4}"/>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83725C54-60D4-654F-B374-097636829396}"/>
              </a:ext>
            </a:extLst>
          </p:cNvPr>
          <p:cNvSpPr>
            <a:spLocks noGrp="1"/>
          </p:cNvSpPr>
          <p:nvPr>
            <p:ph type="sldNum" sz="quarter" idx="12"/>
          </p:nvPr>
        </p:nvSpPr>
        <p:spPr/>
        <p:txBody>
          <a:bodyPr/>
          <a:lstStyle/>
          <a:p>
            <a:fld id="{58F84426-94D3-F942-9F7D-C35C0C290897}" type="slidenum">
              <a:rPr lang="en-MX" smtClean="0"/>
              <a:t>‹#›</a:t>
            </a:fld>
            <a:endParaRPr lang="en-MX"/>
          </a:p>
        </p:txBody>
      </p:sp>
    </p:spTree>
    <p:extLst>
      <p:ext uri="{BB962C8B-B14F-4D97-AF65-F5344CB8AC3E}">
        <p14:creationId xmlns:p14="http://schemas.microsoft.com/office/powerpoint/2010/main" val="408610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AA6-6EDC-1D40-90F6-1298DBDB91FE}"/>
              </a:ext>
            </a:extLst>
          </p:cNvPr>
          <p:cNvSpPr>
            <a:spLocks noGrp="1"/>
          </p:cNvSpPr>
          <p:nvPr>
            <p:ph type="title"/>
          </p:nvPr>
        </p:nvSpPr>
        <p:spPr/>
        <p:txBody>
          <a:bodyPr/>
          <a:lstStyle/>
          <a:p>
            <a:r>
              <a:rPr lang="en-US" dirty="0"/>
              <a:t>Click to edit Master title style</a:t>
            </a:r>
            <a:endParaRPr lang="en-MX" dirty="0"/>
          </a:p>
        </p:txBody>
      </p:sp>
      <p:sp>
        <p:nvSpPr>
          <p:cNvPr id="3" name="Content Placeholder 2">
            <a:extLst>
              <a:ext uri="{FF2B5EF4-FFF2-40B4-BE49-F238E27FC236}">
                <a16:creationId xmlns:a16="http://schemas.microsoft.com/office/drawing/2014/main" id="{F37862F3-0266-D74B-9918-63CD8DBC093F}"/>
              </a:ext>
            </a:extLst>
          </p:cNvPr>
          <p:cNvSpPr>
            <a:spLocks noGrp="1"/>
          </p:cNvSpPr>
          <p:nvPr>
            <p:ph idx="1"/>
          </p:nvPr>
        </p:nvSpPr>
        <p:spPr/>
        <p:txBody>
          <a:bodyPr/>
          <a:lstStyle>
            <a:lvl1pPr>
              <a:defRPr sz="3200"/>
            </a:lvl1pPr>
            <a:lvl2pPr>
              <a:defRPr sz="2800"/>
            </a:lvl2pPr>
            <a:lvl3pPr>
              <a:defRPr sz="2400"/>
            </a:lvl3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4" name="Date Placeholder 3">
            <a:extLst>
              <a:ext uri="{FF2B5EF4-FFF2-40B4-BE49-F238E27FC236}">
                <a16:creationId xmlns:a16="http://schemas.microsoft.com/office/drawing/2014/main" id="{D9655E76-9DD8-EB43-9395-B26657BED27C}"/>
              </a:ext>
            </a:extLst>
          </p:cNvPr>
          <p:cNvSpPr>
            <a:spLocks noGrp="1"/>
          </p:cNvSpPr>
          <p:nvPr>
            <p:ph type="dt" sz="half" idx="10"/>
          </p:nvPr>
        </p:nvSpPr>
        <p:spPr/>
        <p:txBody>
          <a:bodyPr/>
          <a:lstStyle/>
          <a:p>
            <a:fld id="{3FEE7B01-5249-2444-84F6-876844C50715}" type="datetimeFigureOut">
              <a:rPr lang="en-MX" smtClean="0"/>
              <a:t>11/12/25</a:t>
            </a:fld>
            <a:endParaRPr lang="en-MX"/>
          </a:p>
        </p:txBody>
      </p:sp>
      <p:sp>
        <p:nvSpPr>
          <p:cNvPr id="5" name="Footer Placeholder 4">
            <a:extLst>
              <a:ext uri="{FF2B5EF4-FFF2-40B4-BE49-F238E27FC236}">
                <a16:creationId xmlns:a16="http://schemas.microsoft.com/office/drawing/2014/main" id="{5F6031D8-DE70-C642-8E0B-8D0FA18E87EC}"/>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C7D9E0BF-4E07-4C4F-A30C-D3D1BE786B56}"/>
              </a:ext>
            </a:extLst>
          </p:cNvPr>
          <p:cNvSpPr>
            <a:spLocks noGrp="1"/>
          </p:cNvSpPr>
          <p:nvPr>
            <p:ph type="sldNum" sz="quarter" idx="12"/>
          </p:nvPr>
        </p:nvSpPr>
        <p:spPr/>
        <p:txBody>
          <a:bodyPr/>
          <a:lstStyle/>
          <a:p>
            <a:fld id="{58F84426-94D3-F942-9F7D-C35C0C290897}" type="slidenum">
              <a:rPr lang="en-MX" smtClean="0"/>
              <a:t>‹#›</a:t>
            </a:fld>
            <a:endParaRPr lang="en-MX"/>
          </a:p>
        </p:txBody>
      </p:sp>
    </p:spTree>
    <p:extLst>
      <p:ext uri="{BB962C8B-B14F-4D97-AF65-F5344CB8AC3E}">
        <p14:creationId xmlns:p14="http://schemas.microsoft.com/office/powerpoint/2010/main" val="3413586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2935-C814-3A40-BDC1-B8A0DF4B5EC0}"/>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MX" dirty="0"/>
          </a:p>
        </p:txBody>
      </p:sp>
      <p:sp>
        <p:nvSpPr>
          <p:cNvPr id="3" name="Text Placeholder 2">
            <a:extLst>
              <a:ext uri="{FF2B5EF4-FFF2-40B4-BE49-F238E27FC236}">
                <a16:creationId xmlns:a16="http://schemas.microsoft.com/office/drawing/2014/main" id="{03BA629E-E2AC-A243-8FE9-649BAAFF4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32BC89-149D-CD40-8BCA-AF6FD03C4D47}"/>
              </a:ext>
            </a:extLst>
          </p:cNvPr>
          <p:cNvSpPr>
            <a:spLocks noGrp="1"/>
          </p:cNvSpPr>
          <p:nvPr>
            <p:ph type="dt" sz="half" idx="10"/>
          </p:nvPr>
        </p:nvSpPr>
        <p:spPr/>
        <p:txBody>
          <a:bodyPr/>
          <a:lstStyle/>
          <a:p>
            <a:fld id="{3FEE7B01-5249-2444-84F6-876844C50715}" type="datetimeFigureOut">
              <a:rPr lang="en-MX" smtClean="0"/>
              <a:t>11/12/25</a:t>
            </a:fld>
            <a:endParaRPr lang="en-MX"/>
          </a:p>
        </p:txBody>
      </p:sp>
      <p:sp>
        <p:nvSpPr>
          <p:cNvPr id="5" name="Footer Placeholder 4">
            <a:extLst>
              <a:ext uri="{FF2B5EF4-FFF2-40B4-BE49-F238E27FC236}">
                <a16:creationId xmlns:a16="http://schemas.microsoft.com/office/drawing/2014/main" id="{095E1822-A3D7-EE44-BCE9-1AF09C9716B6}"/>
              </a:ext>
            </a:extLst>
          </p:cNvPr>
          <p:cNvSpPr>
            <a:spLocks noGrp="1"/>
          </p:cNvSpPr>
          <p:nvPr>
            <p:ph type="ftr" sz="quarter" idx="11"/>
          </p:nvPr>
        </p:nvSpPr>
        <p:spPr/>
        <p:txBody>
          <a:bodyPr/>
          <a:lstStyle/>
          <a:p>
            <a:endParaRPr lang="en-MX"/>
          </a:p>
        </p:txBody>
      </p:sp>
      <p:sp>
        <p:nvSpPr>
          <p:cNvPr id="6" name="Slide Number Placeholder 5">
            <a:extLst>
              <a:ext uri="{FF2B5EF4-FFF2-40B4-BE49-F238E27FC236}">
                <a16:creationId xmlns:a16="http://schemas.microsoft.com/office/drawing/2014/main" id="{CB9D22CB-35BD-504C-B289-2264FCEF8762}"/>
              </a:ext>
            </a:extLst>
          </p:cNvPr>
          <p:cNvSpPr>
            <a:spLocks noGrp="1"/>
          </p:cNvSpPr>
          <p:nvPr>
            <p:ph type="sldNum" sz="quarter" idx="12"/>
          </p:nvPr>
        </p:nvSpPr>
        <p:spPr/>
        <p:txBody>
          <a:bodyPr/>
          <a:lstStyle/>
          <a:p>
            <a:fld id="{58F84426-94D3-F942-9F7D-C35C0C290897}" type="slidenum">
              <a:rPr lang="en-MX" smtClean="0"/>
              <a:t>‹#›</a:t>
            </a:fld>
            <a:endParaRPr lang="en-MX"/>
          </a:p>
        </p:txBody>
      </p:sp>
    </p:spTree>
    <p:extLst>
      <p:ext uri="{BB962C8B-B14F-4D97-AF65-F5344CB8AC3E}">
        <p14:creationId xmlns:p14="http://schemas.microsoft.com/office/powerpoint/2010/main" val="120150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F1126-89C6-E948-A11E-CC58B6C6B4A0}"/>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798D7829-7B88-D94D-8756-0D99EC4572A2}"/>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4" name="Content Placeholder 3">
            <a:extLst>
              <a:ext uri="{FF2B5EF4-FFF2-40B4-BE49-F238E27FC236}">
                <a16:creationId xmlns:a16="http://schemas.microsoft.com/office/drawing/2014/main" id="{977B8A41-8464-C64E-8A80-72DCB48FAD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Date Placeholder 4">
            <a:extLst>
              <a:ext uri="{FF2B5EF4-FFF2-40B4-BE49-F238E27FC236}">
                <a16:creationId xmlns:a16="http://schemas.microsoft.com/office/drawing/2014/main" id="{9E268970-AF1A-C146-914A-79BB7AEB67B2}"/>
              </a:ext>
            </a:extLst>
          </p:cNvPr>
          <p:cNvSpPr>
            <a:spLocks noGrp="1"/>
          </p:cNvSpPr>
          <p:nvPr>
            <p:ph type="dt" sz="half" idx="10"/>
          </p:nvPr>
        </p:nvSpPr>
        <p:spPr/>
        <p:txBody>
          <a:bodyPr/>
          <a:lstStyle/>
          <a:p>
            <a:fld id="{3FEE7B01-5249-2444-84F6-876844C50715}" type="datetimeFigureOut">
              <a:rPr lang="en-MX" smtClean="0"/>
              <a:t>11/12/25</a:t>
            </a:fld>
            <a:endParaRPr lang="en-MX"/>
          </a:p>
        </p:txBody>
      </p:sp>
      <p:sp>
        <p:nvSpPr>
          <p:cNvPr id="6" name="Footer Placeholder 5">
            <a:extLst>
              <a:ext uri="{FF2B5EF4-FFF2-40B4-BE49-F238E27FC236}">
                <a16:creationId xmlns:a16="http://schemas.microsoft.com/office/drawing/2014/main" id="{27FA375F-497E-544F-9712-34CBA29E8B47}"/>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D4BDF402-01DB-8540-ADC4-CE41A78DF551}"/>
              </a:ext>
            </a:extLst>
          </p:cNvPr>
          <p:cNvSpPr>
            <a:spLocks noGrp="1"/>
          </p:cNvSpPr>
          <p:nvPr>
            <p:ph type="sldNum" sz="quarter" idx="12"/>
          </p:nvPr>
        </p:nvSpPr>
        <p:spPr/>
        <p:txBody>
          <a:bodyPr/>
          <a:lstStyle/>
          <a:p>
            <a:fld id="{58F84426-94D3-F942-9F7D-C35C0C290897}" type="slidenum">
              <a:rPr lang="en-MX" smtClean="0"/>
              <a:t>‹#›</a:t>
            </a:fld>
            <a:endParaRPr lang="en-MX"/>
          </a:p>
        </p:txBody>
      </p:sp>
    </p:spTree>
    <p:extLst>
      <p:ext uri="{BB962C8B-B14F-4D97-AF65-F5344CB8AC3E}">
        <p14:creationId xmlns:p14="http://schemas.microsoft.com/office/powerpoint/2010/main" val="851758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5F91-5CAD-BB40-9F49-8FAAE8403952}"/>
              </a:ext>
            </a:extLst>
          </p:cNvPr>
          <p:cNvSpPr>
            <a:spLocks noGrp="1"/>
          </p:cNvSpPr>
          <p:nvPr>
            <p:ph type="title"/>
          </p:nvPr>
        </p:nvSpPr>
        <p:spPr>
          <a:xfrm>
            <a:off x="839788" y="365125"/>
            <a:ext cx="10515600" cy="1325563"/>
          </a:xfrm>
        </p:spPr>
        <p:txBody>
          <a:bodyPr/>
          <a:lstStyle/>
          <a:p>
            <a:r>
              <a:rPr lang="en-US"/>
              <a:t>Click to edit Master title style</a:t>
            </a:r>
            <a:endParaRPr lang="en-MX"/>
          </a:p>
        </p:txBody>
      </p:sp>
      <p:sp>
        <p:nvSpPr>
          <p:cNvPr id="3" name="Text Placeholder 2">
            <a:extLst>
              <a:ext uri="{FF2B5EF4-FFF2-40B4-BE49-F238E27FC236}">
                <a16:creationId xmlns:a16="http://schemas.microsoft.com/office/drawing/2014/main" id="{99E81C39-7F67-714B-83C7-657954049E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5AE61-6876-B34D-B2A9-EFED399150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Text Placeholder 4">
            <a:extLst>
              <a:ext uri="{FF2B5EF4-FFF2-40B4-BE49-F238E27FC236}">
                <a16:creationId xmlns:a16="http://schemas.microsoft.com/office/drawing/2014/main" id="{EB6B547D-73D6-314C-9E91-F4B23FFFC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8892BD-DB4A-8B44-9C75-935681D18E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7" name="Date Placeholder 6">
            <a:extLst>
              <a:ext uri="{FF2B5EF4-FFF2-40B4-BE49-F238E27FC236}">
                <a16:creationId xmlns:a16="http://schemas.microsoft.com/office/drawing/2014/main" id="{DADAC922-7AAB-2047-8A25-7481CABFA716}"/>
              </a:ext>
            </a:extLst>
          </p:cNvPr>
          <p:cNvSpPr>
            <a:spLocks noGrp="1"/>
          </p:cNvSpPr>
          <p:nvPr>
            <p:ph type="dt" sz="half" idx="10"/>
          </p:nvPr>
        </p:nvSpPr>
        <p:spPr/>
        <p:txBody>
          <a:bodyPr/>
          <a:lstStyle/>
          <a:p>
            <a:fld id="{3FEE7B01-5249-2444-84F6-876844C50715}" type="datetimeFigureOut">
              <a:rPr lang="en-MX" smtClean="0"/>
              <a:t>11/12/25</a:t>
            </a:fld>
            <a:endParaRPr lang="en-MX"/>
          </a:p>
        </p:txBody>
      </p:sp>
      <p:sp>
        <p:nvSpPr>
          <p:cNvPr id="8" name="Footer Placeholder 7">
            <a:extLst>
              <a:ext uri="{FF2B5EF4-FFF2-40B4-BE49-F238E27FC236}">
                <a16:creationId xmlns:a16="http://schemas.microsoft.com/office/drawing/2014/main" id="{F66C5A75-55FD-4548-9E96-FB413DF6EDA4}"/>
              </a:ext>
            </a:extLst>
          </p:cNvPr>
          <p:cNvSpPr>
            <a:spLocks noGrp="1"/>
          </p:cNvSpPr>
          <p:nvPr>
            <p:ph type="ftr" sz="quarter" idx="11"/>
          </p:nvPr>
        </p:nvSpPr>
        <p:spPr/>
        <p:txBody>
          <a:bodyPr/>
          <a:lstStyle/>
          <a:p>
            <a:endParaRPr lang="en-MX"/>
          </a:p>
        </p:txBody>
      </p:sp>
      <p:sp>
        <p:nvSpPr>
          <p:cNvPr id="9" name="Slide Number Placeholder 8">
            <a:extLst>
              <a:ext uri="{FF2B5EF4-FFF2-40B4-BE49-F238E27FC236}">
                <a16:creationId xmlns:a16="http://schemas.microsoft.com/office/drawing/2014/main" id="{C8E3A9CC-42D4-7B4B-9C1A-6215BC22641B}"/>
              </a:ext>
            </a:extLst>
          </p:cNvPr>
          <p:cNvSpPr>
            <a:spLocks noGrp="1"/>
          </p:cNvSpPr>
          <p:nvPr>
            <p:ph type="sldNum" sz="quarter" idx="12"/>
          </p:nvPr>
        </p:nvSpPr>
        <p:spPr/>
        <p:txBody>
          <a:bodyPr/>
          <a:lstStyle/>
          <a:p>
            <a:fld id="{58F84426-94D3-F942-9F7D-C35C0C290897}" type="slidenum">
              <a:rPr lang="en-MX" smtClean="0"/>
              <a:t>‹#›</a:t>
            </a:fld>
            <a:endParaRPr lang="en-MX"/>
          </a:p>
        </p:txBody>
      </p:sp>
    </p:spTree>
    <p:extLst>
      <p:ext uri="{BB962C8B-B14F-4D97-AF65-F5344CB8AC3E}">
        <p14:creationId xmlns:p14="http://schemas.microsoft.com/office/powerpoint/2010/main" val="3983153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589B-CE9D-3E40-B869-2DED7BCBC5BA}"/>
              </a:ext>
            </a:extLst>
          </p:cNvPr>
          <p:cNvSpPr>
            <a:spLocks noGrp="1"/>
          </p:cNvSpPr>
          <p:nvPr>
            <p:ph type="title"/>
          </p:nvPr>
        </p:nvSpPr>
        <p:spPr/>
        <p:txBody>
          <a:bodyPr/>
          <a:lstStyle/>
          <a:p>
            <a:r>
              <a:rPr lang="en-US"/>
              <a:t>Click to edit Master title style</a:t>
            </a:r>
            <a:endParaRPr lang="en-MX"/>
          </a:p>
        </p:txBody>
      </p:sp>
      <p:sp>
        <p:nvSpPr>
          <p:cNvPr id="3" name="Date Placeholder 2">
            <a:extLst>
              <a:ext uri="{FF2B5EF4-FFF2-40B4-BE49-F238E27FC236}">
                <a16:creationId xmlns:a16="http://schemas.microsoft.com/office/drawing/2014/main" id="{4B6CAABF-75D9-7943-8B52-69D2038A3BC5}"/>
              </a:ext>
            </a:extLst>
          </p:cNvPr>
          <p:cNvSpPr>
            <a:spLocks noGrp="1"/>
          </p:cNvSpPr>
          <p:nvPr>
            <p:ph type="dt" sz="half" idx="10"/>
          </p:nvPr>
        </p:nvSpPr>
        <p:spPr/>
        <p:txBody>
          <a:bodyPr/>
          <a:lstStyle/>
          <a:p>
            <a:fld id="{3FEE7B01-5249-2444-84F6-876844C50715}" type="datetimeFigureOut">
              <a:rPr lang="en-MX" smtClean="0"/>
              <a:t>11/12/25</a:t>
            </a:fld>
            <a:endParaRPr lang="en-MX"/>
          </a:p>
        </p:txBody>
      </p:sp>
      <p:sp>
        <p:nvSpPr>
          <p:cNvPr id="4" name="Footer Placeholder 3">
            <a:extLst>
              <a:ext uri="{FF2B5EF4-FFF2-40B4-BE49-F238E27FC236}">
                <a16:creationId xmlns:a16="http://schemas.microsoft.com/office/drawing/2014/main" id="{B96BE464-D0AE-DD4D-9599-C586AA6BCE2C}"/>
              </a:ext>
            </a:extLst>
          </p:cNvPr>
          <p:cNvSpPr>
            <a:spLocks noGrp="1"/>
          </p:cNvSpPr>
          <p:nvPr>
            <p:ph type="ftr" sz="quarter" idx="11"/>
          </p:nvPr>
        </p:nvSpPr>
        <p:spPr/>
        <p:txBody>
          <a:bodyPr/>
          <a:lstStyle/>
          <a:p>
            <a:endParaRPr lang="en-MX"/>
          </a:p>
        </p:txBody>
      </p:sp>
      <p:sp>
        <p:nvSpPr>
          <p:cNvPr id="5" name="Slide Number Placeholder 4">
            <a:extLst>
              <a:ext uri="{FF2B5EF4-FFF2-40B4-BE49-F238E27FC236}">
                <a16:creationId xmlns:a16="http://schemas.microsoft.com/office/drawing/2014/main" id="{89DF8548-7F32-EC49-8A57-EB0BD8B0FD69}"/>
              </a:ext>
            </a:extLst>
          </p:cNvPr>
          <p:cNvSpPr>
            <a:spLocks noGrp="1"/>
          </p:cNvSpPr>
          <p:nvPr>
            <p:ph type="sldNum" sz="quarter" idx="12"/>
          </p:nvPr>
        </p:nvSpPr>
        <p:spPr/>
        <p:txBody>
          <a:bodyPr/>
          <a:lstStyle/>
          <a:p>
            <a:fld id="{58F84426-94D3-F942-9F7D-C35C0C290897}" type="slidenum">
              <a:rPr lang="en-MX" smtClean="0"/>
              <a:t>‹#›</a:t>
            </a:fld>
            <a:endParaRPr lang="en-MX"/>
          </a:p>
        </p:txBody>
      </p:sp>
    </p:spTree>
    <p:extLst>
      <p:ext uri="{BB962C8B-B14F-4D97-AF65-F5344CB8AC3E}">
        <p14:creationId xmlns:p14="http://schemas.microsoft.com/office/powerpoint/2010/main" val="2660410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B9FC8-8B26-4D46-B974-E361691C168D}"/>
              </a:ext>
            </a:extLst>
          </p:cNvPr>
          <p:cNvSpPr>
            <a:spLocks noGrp="1"/>
          </p:cNvSpPr>
          <p:nvPr>
            <p:ph type="dt" sz="half" idx="10"/>
          </p:nvPr>
        </p:nvSpPr>
        <p:spPr/>
        <p:txBody>
          <a:bodyPr/>
          <a:lstStyle/>
          <a:p>
            <a:fld id="{3FEE7B01-5249-2444-84F6-876844C50715}" type="datetimeFigureOut">
              <a:rPr lang="en-MX" smtClean="0"/>
              <a:t>11/12/25</a:t>
            </a:fld>
            <a:endParaRPr lang="en-MX"/>
          </a:p>
        </p:txBody>
      </p:sp>
      <p:sp>
        <p:nvSpPr>
          <p:cNvPr id="3" name="Footer Placeholder 2">
            <a:extLst>
              <a:ext uri="{FF2B5EF4-FFF2-40B4-BE49-F238E27FC236}">
                <a16:creationId xmlns:a16="http://schemas.microsoft.com/office/drawing/2014/main" id="{88531FA8-9E30-2144-837D-419976A3E216}"/>
              </a:ext>
            </a:extLst>
          </p:cNvPr>
          <p:cNvSpPr>
            <a:spLocks noGrp="1"/>
          </p:cNvSpPr>
          <p:nvPr>
            <p:ph type="ftr" sz="quarter" idx="11"/>
          </p:nvPr>
        </p:nvSpPr>
        <p:spPr/>
        <p:txBody>
          <a:bodyPr/>
          <a:lstStyle/>
          <a:p>
            <a:endParaRPr lang="en-MX"/>
          </a:p>
        </p:txBody>
      </p:sp>
      <p:sp>
        <p:nvSpPr>
          <p:cNvPr id="4" name="Slide Number Placeholder 3">
            <a:extLst>
              <a:ext uri="{FF2B5EF4-FFF2-40B4-BE49-F238E27FC236}">
                <a16:creationId xmlns:a16="http://schemas.microsoft.com/office/drawing/2014/main" id="{60A2FA53-43F0-D14A-8377-62AFE7DF4CD2}"/>
              </a:ext>
            </a:extLst>
          </p:cNvPr>
          <p:cNvSpPr>
            <a:spLocks noGrp="1"/>
          </p:cNvSpPr>
          <p:nvPr>
            <p:ph type="sldNum" sz="quarter" idx="12"/>
          </p:nvPr>
        </p:nvSpPr>
        <p:spPr/>
        <p:txBody>
          <a:bodyPr/>
          <a:lstStyle/>
          <a:p>
            <a:fld id="{58F84426-94D3-F942-9F7D-C35C0C290897}" type="slidenum">
              <a:rPr lang="en-MX" smtClean="0"/>
              <a:t>‹#›</a:t>
            </a:fld>
            <a:endParaRPr lang="en-MX"/>
          </a:p>
        </p:txBody>
      </p:sp>
    </p:spTree>
    <p:extLst>
      <p:ext uri="{BB962C8B-B14F-4D97-AF65-F5344CB8AC3E}">
        <p14:creationId xmlns:p14="http://schemas.microsoft.com/office/powerpoint/2010/main" val="311752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D15A-9DC1-3C43-8467-F9E6F65748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X"/>
          </a:p>
        </p:txBody>
      </p:sp>
      <p:sp>
        <p:nvSpPr>
          <p:cNvPr id="3" name="Content Placeholder 2">
            <a:extLst>
              <a:ext uri="{FF2B5EF4-FFF2-40B4-BE49-F238E27FC236}">
                <a16:creationId xmlns:a16="http://schemas.microsoft.com/office/drawing/2014/main" id="{93B93A97-A697-4044-82D7-748722E854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Text Placeholder 3">
            <a:extLst>
              <a:ext uri="{FF2B5EF4-FFF2-40B4-BE49-F238E27FC236}">
                <a16:creationId xmlns:a16="http://schemas.microsoft.com/office/drawing/2014/main" id="{8CC0546A-B557-724A-B4E6-DC6BA9A6A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161C5-F688-6B40-8B6E-71E10C7AD41D}"/>
              </a:ext>
            </a:extLst>
          </p:cNvPr>
          <p:cNvSpPr>
            <a:spLocks noGrp="1"/>
          </p:cNvSpPr>
          <p:nvPr>
            <p:ph type="dt" sz="half" idx="10"/>
          </p:nvPr>
        </p:nvSpPr>
        <p:spPr/>
        <p:txBody>
          <a:bodyPr/>
          <a:lstStyle/>
          <a:p>
            <a:fld id="{3FEE7B01-5249-2444-84F6-876844C50715}" type="datetimeFigureOut">
              <a:rPr lang="en-MX" smtClean="0"/>
              <a:t>11/12/25</a:t>
            </a:fld>
            <a:endParaRPr lang="en-MX"/>
          </a:p>
        </p:txBody>
      </p:sp>
      <p:sp>
        <p:nvSpPr>
          <p:cNvPr id="6" name="Footer Placeholder 5">
            <a:extLst>
              <a:ext uri="{FF2B5EF4-FFF2-40B4-BE49-F238E27FC236}">
                <a16:creationId xmlns:a16="http://schemas.microsoft.com/office/drawing/2014/main" id="{29AF9B87-9612-BD4B-8005-F3316561A334}"/>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117CA0C8-898F-0D42-8281-4B67AAA62C14}"/>
              </a:ext>
            </a:extLst>
          </p:cNvPr>
          <p:cNvSpPr>
            <a:spLocks noGrp="1"/>
          </p:cNvSpPr>
          <p:nvPr>
            <p:ph type="sldNum" sz="quarter" idx="12"/>
          </p:nvPr>
        </p:nvSpPr>
        <p:spPr/>
        <p:txBody>
          <a:bodyPr/>
          <a:lstStyle/>
          <a:p>
            <a:fld id="{58F84426-94D3-F942-9F7D-C35C0C290897}" type="slidenum">
              <a:rPr lang="en-MX" smtClean="0"/>
              <a:t>‹#›</a:t>
            </a:fld>
            <a:endParaRPr lang="en-MX"/>
          </a:p>
        </p:txBody>
      </p:sp>
    </p:spTree>
    <p:extLst>
      <p:ext uri="{BB962C8B-B14F-4D97-AF65-F5344CB8AC3E}">
        <p14:creationId xmlns:p14="http://schemas.microsoft.com/office/powerpoint/2010/main" val="99685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257E-56C7-244D-9671-5DE62C1DF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X"/>
          </a:p>
        </p:txBody>
      </p:sp>
      <p:sp>
        <p:nvSpPr>
          <p:cNvPr id="3" name="Picture Placeholder 2">
            <a:extLst>
              <a:ext uri="{FF2B5EF4-FFF2-40B4-BE49-F238E27FC236}">
                <a16:creationId xmlns:a16="http://schemas.microsoft.com/office/drawing/2014/main" id="{FC362F37-42DD-C042-B1A0-7A5650F9C6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X"/>
          </a:p>
        </p:txBody>
      </p:sp>
      <p:sp>
        <p:nvSpPr>
          <p:cNvPr id="4" name="Text Placeholder 3">
            <a:extLst>
              <a:ext uri="{FF2B5EF4-FFF2-40B4-BE49-F238E27FC236}">
                <a16:creationId xmlns:a16="http://schemas.microsoft.com/office/drawing/2014/main" id="{94FB50CC-CD53-C949-9735-E0AA29531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1171F2-B635-354E-83C5-FFE1DB5FCB29}"/>
              </a:ext>
            </a:extLst>
          </p:cNvPr>
          <p:cNvSpPr>
            <a:spLocks noGrp="1"/>
          </p:cNvSpPr>
          <p:nvPr>
            <p:ph type="dt" sz="half" idx="10"/>
          </p:nvPr>
        </p:nvSpPr>
        <p:spPr/>
        <p:txBody>
          <a:bodyPr/>
          <a:lstStyle/>
          <a:p>
            <a:fld id="{3FEE7B01-5249-2444-84F6-876844C50715}" type="datetimeFigureOut">
              <a:rPr lang="en-MX" smtClean="0"/>
              <a:t>11/12/25</a:t>
            </a:fld>
            <a:endParaRPr lang="en-MX"/>
          </a:p>
        </p:txBody>
      </p:sp>
      <p:sp>
        <p:nvSpPr>
          <p:cNvPr id="6" name="Footer Placeholder 5">
            <a:extLst>
              <a:ext uri="{FF2B5EF4-FFF2-40B4-BE49-F238E27FC236}">
                <a16:creationId xmlns:a16="http://schemas.microsoft.com/office/drawing/2014/main" id="{6FD12CC3-DA6D-6A47-A74C-6C9C3B63D907}"/>
              </a:ext>
            </a:extLst>
          </p:cNvPr>
          <p:cNvSpPr>
            <a:spLocks noGrp="1"/>
          </p:cNvSpPr>
          <p:nvPr>
            <p:ph type="ftr" sz="quarter" idx="11"/>
          </p:nvPr>
        </p:nvSpPr>
        <p:spPr/>
        <p:txBody>
          <a:bodyPr/>
          <a:lstStyle/>
          <a:p>
            <a:endParaRPr lang="en-MX"/>
          </a:p>
        </p:txBody>
      </p:sp>
      <p:sp>
        <p:nvSpPr>
          <p:cNvPr id="7" name="Slide Number Placeholder 6">
            <a:extLst>
              <a:ext uri="{FF2B5EF4-FFF2-40B4-BE49-F238E27FC236}">
                <a16:creationId xmlns:a16="http://schemas.microsoft.com/office/drawing/2014/main" id="{7D36A04A-FFA5-424E-AF43-C7C714482676}"/>
              </a:ext>
            </a:extLst>
          </p:cNvPr>
          <p:cNvSpPr>
            <a:spLocks noGrp="1"/>
          </p:cNvSpPr>
          <p:nvPr>
            <p:ph type="sldNum" sz="quarter" idx="12"/>
          </p:nvPr>
        </p:nvSpPr>
        <p:spPr/>
        <p:txBody>
          <a:bodyPr/>
          <a:lstStyle/>
          <a:p>
            <a:fld id="{58F84426-94D3-F942-9F7D-C35C0C290897}" type="slidenum">
              <a:rPr lang="en-MX" smtClean="0"/>
              <a:t>‹#›</a:t>
            </a:fld>
            <a:endParaRPr lang="en-MX"/>
          </a:p>
        </p:txBody>
      </p:sp>
    </p:spTree>
    <p:extLst>
      <p:ext uri="{BB962C8B-B14F-4D97-AF65-F5344CB8AC3E}">
        <p14:creationId xmlns:p14="http://schemas.microsoft.com/office/powerpoint/2010/main" val="395114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73E144-9558-D849-8846-8FF265D4C6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MX" dirty="0"/>
          </a:p>
        </p:txBody>
      </p:sp>
      <p:sp>
        <p:nvSpPr>
          <p:cNvPr id="3" name="Text Placeholder 2">
            <a:extLst>
              <a:ext uri="{FF2B5EF4-FFF2-40B4-BE49-F238E27FC236}">
                <a16:creationId xmlns:a16="http://schemas.microsoft.com/office/drawing/2014/main" id="{B29C61CD-56EE-FC41-9601-F3255F9B50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4" name="Date Placeholder 3">
            <a:extLst>
              <a:ext uri="{FF2B5EF4-FFF2-40B4-BE49-F238E27FC236}">
                <a16:creationId xmlns:a16="http://schemas.microsoft.com/office/drawing/2014/main" id="{E3AF4ECB-0FF9-D34D-9B4B-374D514E01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EE7B01-5249-2444-84F6-876844C50715}" type="datetimeFigureOut">
              <a:rPr lang="en-MX" smtClean="0"/>
              <a:t>11/12/25</a:t>
            </a:fld>
            <a:endParaRPr lang="en-MX"/>
          </a:p>
        </p:txBody>
      </p:sp>
      <p:sp>
        <p:nvSpPr>
          <p:cNvPr id="5" name="Footer Placeholder 4">
            <a:extLst>
              <a:ext uri="{FF2B5EF4-FFF2-40B4-BE49-F238E27FC236}">
                <a16:creationId xmlns:a16="http://schemas.microsoft.com/office/drawing/2014/main" id="{5710FC73-6EF6-EC4F-818F-1AF00402FB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X"/>
          </a:p>
        </p:txBody>
      </p:sp>
      <p:sp>
        <p:nvSpPr>
          <p:cNvPr id="6" name="Slide Number Placeholder 5">
            <a:extLst>
              <a:ext uri="{FF2B5EF4-FFF2-40B4-BE49-F238E27FC236}">
                <a16:creationId xmlns:a16="http://schemas.microsoft.com/office/drawing/2014/main" id="{3D2CBBC2-147D-0341-9E26-CAF158C2C7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F84426-94D3-F942-9F7D-C35C0C290897}" type="slidenum">
              <a:rPr lang="en-MX" smtClean="0"/>
              <a:t>‹#›</a:t>
            </a:fld>
            <a:endParaRPr lang="en-MX"/>
          </a:p>
        </p:txBody>
      </p:sp>
    </p:spTree>
    <p:extLst>
      <p:ext uri="{BB962C8B-B14F-4D97-AF65-F5344CB8AC3E}">
        <p14:creationId xmlns:p14="http://schemas.microsoft.com/office/powerpoint/2010/main" val="963614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base" latinLnBrk="0" hangingPunct="1">
        <a:lnSpc>
          <a:spcPct val="90000"/>
        </a:lnSpc>
        <a:spcBef>
          <a:spcPct val="0"/>
        </a:spcBef>
        <a:spcAft>
          <a:spcPct val="0"/>
        </a:spcAft>
        <a:buNone/>
        <a:defRPr lang="en-MX" sz="4400" b="1" kern="1200" dirty="0">
          <a:solidFill>
            <a:srgbClr val="990033"/>
          </a:solidFill>
          <a:effectLst>
            <a:outerShdw blurRad="38100" dist="38100" dir="2700000" algn="tl">
              <a:srgbClr val="C0C0C0"/>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6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23.emf"/><Relationship Id="rId4"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29.emf"/><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31.emf"/><Relationship Id="rId7" Type="http://schemas.openxmlformats.org/officeDocument/2006/relationships/image" Target="../media/image28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10" Type="http://schemas.openxmlformats.org/officeDocument/2006/relationships/image" Target="../media/image310.png"/><Relationship Id="rId4" Type="http://schemas.openxmlformats.org/officeDocument/2006/relationships/image" Target="../media/image250.png"/><Relationship Id="rId9" Type="http://schemas.openxmlformats.org/officeDocument/2006/relationships/image" Target="../media/image300.png"/></Relationships>
</file>

<file path=ppt/slides/_rels/slide8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D31D-938F-A448-B46B-8468FB03CB94}"/>
              </a:ext>
            </a:extLst>
          </p:cNvPr>
          <p:cNvSpPr>
            <a:spLocks noGrp="1"/>
          </p:cNvSpPr>
          <p:nvPr>
            <p:ph type="ctrTitle"/>
          </p:nvPr>
        </p:nvSpPr>
        <p:spPr>
          <a:xfrm>
            <a:off x="849351" y="1133514"/>
            <a:ext cx="10493297" cy="2387600"/>
          </a:xfrm>
        </p:spPr>
        <p:txBody>
          <a:bodyPr>
            <a:normAutofit/>
          </a:bodyPr>
          <a:lstStyle/>
          <a:p>
            <a:r>
              <a:rPr lang="en-US" dirty="0"/>
              <a:t>Sensitivity Analysis &amp; </a:t>
            </a:r>
            <a:br>
              <a:rPr lang="en-US" dirty="0"/>
            </a:br>
            <a:r>
              <a:rPr lang="en-US" dirty="0"/>
              <a:t>Probabilistic Analysis</a:t>
            </a:r>
            <a:endParaRPr lang="en-MX" dirty="0">
              <a:effectLst/>
            </a:endParaRPr>
          </a:p>
        </p:txBody>
      </p:sp>
      <p:sp>
        <p:nvSpPr>
          <p:cNvPr id="3" name="Subtitle 2">
            <a:extLst>
              <a:ext uri="{FF2B5EF4-FFF2-40B4-BE49-F238E27FC236}">
                <a16:creationId xmlns:a16="http://schemas.microsoft.com/office/drawing/2014/main" id="{206E0499-B02D-F946-8B2C-523C0C400B37}"/>
              </a:ext>
            </a:extLst>
          </p:cNvPr>
          <p:cNvSpPr>
            <a:spLocks noGrp="1"/>
          </p:cNvSpPr>
          <p:nvPr>
            <p:ph type="subTitle" idx="1"/>
          </p:nvPr>
        </p:nvSpPr>
        <p:spPr/>
        <p:txBody>
          <a:bodyPr>
            <a:normAutofit/>
          </a:bodyPr>
          <a:lstStyle/>
          <a:p>
            <a:r>
              <a:rPr lang="es-ES" sz="3200" dirty="0"/>
              <a:t>Day 4</a:t>
            </a:r>
            <a:endParaRPr lang="en-MX" sz="3200" dirty="0"/>
          </a:p>
        </p:txBody>
      </p:sp>
    </p:spTree>
    <p:extLst>
      <p:ext uri="{BB962C8B-B14F-4D97-AF65-F5344CB8AC3E}">
        <p14:creationId xmlns:p14="http://schemas.microsoft.com/office/powerpoint/2010/main" val="884684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62400" y="1752600"/>
            <a:ext cx="5562600" cy="396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mj-lt"/>
            </a:endParaRPr>
          </a:p>
        </p:txBody>
      </p:sp>
      <p:sp>
        <p:nvSpPr>
          <p:cNvPr id="2" name="Title 1"/>
          <p:cNvSpPr>
            <a:spLocks noGrp="1"/>
          </p:cNvSpPr>
          <p:nvPr>
            <p:ph type="title"/>
          </p:nvPr>
        </p:nvSpPr>
        <p:spPr/>
        <p:txBody>
          <a:bodyPr/>
          <a:lstStyle/>
          <a:p>
            <a:r>
              <a:rPr lang="en-US" b="1" dirty="0"/>
              <a:t>Simple threshold analysis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0800" y="2133600"/>
            <a:ext cx="3886200" cy="35814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1752600" y="2667000"/>
            <a:ext cx="3886200" cy="220980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981200" y="3733800"/>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sp>
        <p:nvSpPr>
          <p:cNvPr id="15" name="TextBox 14"/>
          <p:cNvSpPr txBox="1"/>
          <p:nvPr/>
        </p:nvSpPr>
        <p:spPr>
          <a:xfrm>
            <a:off x="1828309" y="1676400"/>
            <a:ext cx="687368" cy="369332"/>
          </a:xfrm>
          <a:prstGeom prst="rect">
            <a:avLst/>
          </a:prstGeom>
          <a:noFill/>
        </p:spPr>
        <p:txBody>
          <a:bodyPr wrap="none" rtlCol="0">
            <a:spAutoFit/>
          </a:bodyPr>
          <a:lstStyle/>
          <a:p>
            <a:r>
              <a:rPr lang="en-US" dirty="0">
                <a:latin typeface="+mj-lt"/>
              </a:rPr>
              <a:t>LIVES</a:t>
            </a:r>
          </a:p>
        </p:txBody>
      </p:sp>
      <p:sp>
        <p:nvSpPr>
          <p:cNvPr id="16" name="TextBox 15"/>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D4D89-68A8-C16B-0553-8DED63AE8766}"/>
                  </a:ext>
                </a:extLst>
              </p:cNvPr>
              <p:cNvSpPr txBox="1"/>
              <p:nvPr/>
            </p:nvSpPr>
            <p:spPr>
              <a:xfrm>
                <a:off x="4680080" y="2302640"/>
                <a:ext cx="5803640" cy="95410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a:latin typeface="+mj-lt"/>
                  </a:rPr>
                  <a:t>In what range of </a:t>
                </a:r>
                <a14:m>
                  <m:oMath xmlns:m="http://schemas.openxmlformats.org/officeDocument/2006/math">
                    <m:r>
                      <a:rPr lang="es-ES" sz="2800" b="0" i="1" smtClean="0">
                        <a:latin typeface="Cambria Math" panose="02040503050406030204" pitchFamily="18" charset="0"/>
                      </a:rPr>
                      <m:t>𝑝</m:t>
                    </m:r>
                  </m:oMath>
                </a14:m>
                <a:r>
                  <a:rPr lang="en-US" sz="2800" dirty="0">
                    <a:latin typeface="+mj-lt"/>
                  </a:rPr>
                  <a:t> is treatment better?</a:t>
                </a:r>
              </a:p>
              <a:p>
                <a:pPr/>
                <a14:m>
                  <m:oMathPara xmlns:m="http://schemas.openxmlformats.org/officeDocument/2006/math">
                    <m:oMathParaPr>
                      <m:jc m:val="centerGroup"/>
                    </m:oMathParaPr>
                    <m:oMath xmlns:m="http://schemas.openxmlformats.org/officeDocument/2006/math">
                      <m:r>
                        <a:rPr lang="es-ES" sz="2800" b="0" i="1" smtClean="0">
                          <a:latin typeface="Cambria Math" panose="02040503050406030204" pitchFamily="18" charset="0"/>
                        </a:rPr>
                        <m:t>𝑝</m:t>
                      </m:r>
                      <m:r>
                        <a:rPr lang="es-ES" sz="2800" b="0" i="1" smtClean="0">
                          <a:latin typeface="Cambria Math" panose="02040503050406030204" pitchFamily="18" charset="0"/>
                        </a:rPr>
                        <m:t>&gt;0.133</m:t>
                      </m:r>
                    </m:oMath>
                  </m:oMathPara>
                </a14:m>
                <a:endParaRPr lang="en-US" sz="2800" dirty="0">
                  <a:latin typeface="+mj-lt"/>
                </a:endParaRPr>
              </a:p>
            </p:txBody>
          </p:sp>
        </mc:Choice>
        <mc:Fallback xmlns="">
          <p:sp>
            <p:nvSpPr>
              <p:cNvPr id="3" name="TextBox 2">
                <a:extLst>
                  <a:ext uri="{FF2B5EF4-FFF2-40B4-BE49-F238E27FC236}">
                    <a16:creationId xmlns:a16="http://schemas.microsoft.com/office/drawing/2014/main" id="{FC2D4D89-68A8-C16B-0553-8DED63AE8766}"/>
                  </a:ext>
                </a:extLst>
              </p:cNvPr>
              <p:cNvSpPr txBox="1">
                <a:spLocks noRot="1" noChangeAspect="1" noMove="1" noResize="1" noEditPoints="1" noAdjustHandles="1" noChangeArrowheads="1" noChangeShapeType="1" noTextEdit="1"/>
              </p:cNvSpPr>
              <p:nvPr/>
            </p:nvSpPr>
            <p:spPr>
              <a:xfrm>
                <a:off x="4680080" y="2302640"/>
                <a:ext cx="5803640" cy="954107"/>
              </a:xfrm>
              <a:prstGeom prst="rect">
                <a:avLst/>
              </a:prstGeom>
              <a:blipFill>
                <a:blip r:embed="rId2"/>
                <a:stretch>
                  <a:fillRect l="-2179" t="-5195" r="-871" b="-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763786-D624-989B-49BC-A517012C5375}"/>
                  </a:ext>
                </a:extLst>
              </p:cNvPr>
              <p:cNvSpPr txBox="1"/>
              <p:nvPr/>
            </p:nvSpPr>
            <p:spPr>
              <a:xfrm>
                <a:off x="5909072" y="3608100"/>
                <a:ext cx="206454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3200" b="1" i="1" smtClean="0">
                              <a:solidFill>
                                <a:srgbClr val="00B050"/>
                              </a:solidFill>
                              <a:latin typeface="Cambria Math" panose="02040503050406030204" pitchFamily="18" charset="0"/>
                            </a:rPr>
                          </m:ctrlPr>
                        </m:sSubPr>
                        <m:e>
                          <m:r>
                            <a:rPr lang="es-ES" sz="3200" b="1" i="1">
                              <a:solidFill>
                                <a:srgbClr val="00B050"/>
                              </a:solidFill>
                              <a:latin typeface="Cambria Math" panose="02040503050406030204" pitchFamily="18" charset="0"/>
                            </a:rPr>
                            <m:t>𝒇</m:t>
                          </m:r>
                        </m:e>
                        <m:sub>
                          <m:r>
                            <a:rPr lang="es-ES" sz="3200" b="1" i="1">
                              <a:solidFill>
                                <a:srgbClr val="00B050"/>
                              </a:solidFill>
                              <a:latin typeface="Cambria Math" panose="02040503050406030204" pitchFamily="18" charset="0"/>
                            </a:rPr>
                            <m:t>𝒏𝒐𝑻𝒙</m:t>
                          </m:r>
                        </m:sub>
                      </m:sSub>
                      <m:d>
                        <m:dPr>
                          <m:ctrlPr>
                            <a:rPr lang="es-ES" sz="3200" b="1" i="1">
                              <a:solidFill>
                                <a:srgbClr val="00B050"/>
                              </a:solidFill>
                              <a:latin typeface="Cambria Math" panose="02040503050406030204" pitchFamily="18" charset="0"/>
                            </a:rPr>
                          </m:ctrlPr>
                        </m:dPr>
                        <m:e>
                          <m:r>
                            <a:rPr lang="es-ES" sz="3200" b="1" i="1">
                              <a:solidFill>
                                <a:srgbClr val="00B050"/>
                              </a:solidFill>
                              <a:latin typeface="Cambria Math" panose="02040503050406030204" pitchFamily="18" charset="0"/>
                            </a:rPr>
                            <m:t>𝒑</m:t>
                          </m:r>
                        </m:e>
                      </m:d>
                    </m:oMath>
                  </m:oMathPara>
                </a14:m>
                <a:endParaRPr lang="en-US" sz="3200" b="1" dirty="0">
                  <a:solidFill>
                    <a:srgbClr val="00B050"/>
                  </a:solidFill>
                </a:endParaRPr>
              </a:p>
            </p:txBody>
          </p:sp>
        </mc:Choice>
        <mc:Fallback xmlns="">
          <p:sp>
            <p:nvSpPr>
              <p:cNvPr id="5" name="TextBox 4">
                <a:extLst>
                  <a:ext uri="{FF2B5EF4-FFF2-40B4-BE49-F238E27FC236}">
                    <a16:creationId xmlns:a16="http://schemas.microsoft.com/office/drawing/2014/main" id="{A6763786-D624-989B-49BC-A517012C5375}"/>
                  </a:ext>
                </a:extLst>
              </p:cNvPr>
              <p:cNvSpPr txBox="1">
                <a:spLocks noRot="1" noChangeAspect="1" noMove="1" noResize="1" noEditPoints="1" noAdjustHandles="1" noChangeArrowheads="1" noChangeShapeType="1" noTextEdit="1"/>
              </p:cNvSpPr>
              <p:nvPr/>
            </p:nvSpPr>
            <p:spPr>
              <a:xfrm>
                <a:off x="5909072" y="3608100"/>
                <a:ext cx="2064543" cy="584775"/>
              </a:xfrm>
              <a:prstGeom prst="rect">
                <a:avLst/>
              </a:prstGeom>
              <a:blipFill>
                <a:blip r:embed="rId3"/>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AAD378-8050-D5CD-DC81-F0941A30CE01}"/>
                  </a:ext>
                </a:extLst>
              </p:cNvPr>
              <p:cNvSpPr txBox="1"/>
              <p:nvPr/>
            </p:nvSpPr>
            <p:spPr>
              <a:xfrm>
                <a:off x="6134100" y="1524000"/>
                <a:ext cx="135016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3200" b="1" i="1" smtClean="0">
                              <a:solidFill>
                                <a:srgbClr val="7030A0"/>
                              </a:solidFill>
                              <a:latin typeface="Cambria Math" panose="02040503050406030204" pitchFamily="18" charset="0"/>
                            </a:rPr>
                          </m:ctrlPr>
                        </m:sSubPr>
                        <m:e>
                          <m:r>
                            <a:rPr lang="es-ES" sz="3200" b="1" i="1">
                              <a:solidFill>
                                <a:srgbClr val="7030A0"/>
                              </a:solidFill>
                              <a:latin typeface="Cambria Math" panose="02040503050406030204" pitchFamily="18" charset="0"/>
                            </a:rPr>
                            <m:t>𝒇</m:t>
                          </m:r>
                        </m:e>
                        <m:sub>
                          <m:r>
                            <a:rPr lang="es-ES" sz="3200" b="1" i="1">
                              <a:solidFill>
                                <a:srgbClr val="7030A0"/>
                              </a:solidFill>
                              <a:latin typeface="Cambria Math" panose="02040503050406030204" pitchFamily="18" charset="0"/>
                            </a:rPr>
                            <m:t>𝑻𝒙</m:t>
                          </m:r>
                        </m:sub>
                      </m:sSub>
                      <m:d>
                        <m:dPr>
                          <m:ctrlPr>
                            <a:rPr lang="es-ES" sz="3200" b="1" i="1">
                              <a:solidFill>
                                <a:srgbClr val="7030A0"/>
                              </a:solidFill>
                              <a:latin typeface="Cambria Math" panose="02040503050406030204" pitchFamily="18" charset="0"/>
                            </a:rPr>
                          </m:ctrlPr>
                        </m:dPr>
                        <m:e>
                          <m:r>
                            <a:rPr lang="es-ES" sz="3200" b="1" i="1">
                              <a:solidFill>
                                <a:srgbClr val="7030A0"/>
                              </a:solidFill>
                              <a:latin typeface="Cambria Math" panose="02040503050406030204" pitchFamily="18" charset="0"/>
                            </a:rPr>
                            <m:t>𝒑</m:t>
                          </m:r>
                        </m:e>
                      </m:d>
                    </m:oMath>
                  </m:oMathPara>
                </a14:m>
                <a:endParaRPr lang="en-US" sz="3200" b="1" dirty="0">
                  <a:solidFill>
                    <a:srgbClr val="7030A0"/>
                  </a:solidFill>
                </a:endParaRPr>
              </a:p>
            </p:txBody>
          </p:sp>
        </mc:Choice>
        <mc:Fallback xmlns="">
          <p:sp>
            <p:nvSpPr>
              <p:cNvPr id="7" name="TextBox 6">
                <a:extLst>
                  <a:ext uri="{FF2B5EF4-FFF2-40B4-BE49-F238E27FC236}">
                    <a16:creationId xmlns:a16="http://schemas.microsoft.com/office/drawing/2014/main" id="{17AAD378-8050-D5CD-DC81-F0941A30CE01}"/>
                  </a:ext>
                </a:extLst>
              </p:cNvPr>
              <p:cNvSpPr txBox="1">
                <a:spLocks noRot="1" noChangeAspect="1" noMove="1" noResize="1" noEditPoints="1" noAdjustHandles="1" noChangeArrowheads="1" noChangeShapeType="1" noTextEdit="1"/>
              </p:cNvSpPr>
              <p:nvPr/>
            </p:nvSpPr>
            <p:spPr>
              <a:xfrm>
                <a:off x="6134100" y="1524000"/>
                <a:ext cx="1350167" cy="584775"/>
              </a:xfrm>
              <a:prstGeom prst="rect">
                <a:avLst/>
              </a:prstGeom>
              <a:blipFill>
                <a:blip r:embed="rId4"/>
                <a:stretch>
                  <a:fillRect l="-6481" b="-1914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3C703D3E-4BB4-7EDB-5065-CEFAF1E84F41}"/>
              </a:ext>
            </a:extLst>
          </p:cNvPr>
          <p:cNvCxnSpPr>
            <a:cxnSpLocks/>
            <a:stCxn id="7" idx="1"/>
          </p:cNvCxnSpPr>
          <p:nvPr/>
        </p:nvCxnSpPr>
        <p:spPr>
          <a:xfrm flipH="1">
            <a:off x="4800600" y="1816388"/>
            <a:ext cx="1333500" cy="51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3B3314-9AD1-1702-651C-A5FCFA6B102C}"/>
              </a:ext>
            </a:extLst>
          </p:cNvPr>
          <p:cNvCxnSpPr>
            <a:cxnSpLocks/>
            <a:stCxn id="5" idx="1"/>
          </p:cNvCxnSpPr>
          <p:nvPr/>
        </p:nvCxnSpPr>
        <p:spPr>
          <a:xfrm flipH="1">
            <a:off x="4974432" y="3900488"/>
            <a:ext cx="934640" cy="29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1C62-A309-BB48-8D6D-6D24D9659922}"/>
              </a:ext>
            </a:extLst>
          </p:cNvPr>
          <p:cNvSpPr>
            <a:spLocks noGrp="1"/>
          </p:cNvSpPr>
          <p:nvPr>
            <p:ph type="title"/>
          </p:nvPr>
        </p:nvSpPr>
        <p:spPr/>
        <p:txBody>
          <a:bodyPr/>
          <a:lstStyle/>
          <a:p>
            <a:r>
              <a:rPr lang="en-US" dirty="0"/>
              <a:t>﻿Definition of expected losses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0E8615-2146-8649-9D12-92DA912DF220}"/>
                  </a:ext>
                </a:extLst>
              </p:cNvPr>
              <p:cNvSpPr>
                <a:spLocks noGrp="1"/>
              </p:cNvSpPr>
              <p:nvPr>
                <p:ph idx="1"/>
              </p:nvPr>
            </p:nvSpPr>
            <p:spPr/>
            <p:txBody>
              <a:bodyPr>
                <a:normAutofit/>
              </a:bodyPr>
              <a:lstStyle/>
              <a:p>
                <a:pPr marL="0" indent="0">
                  <a:buNone/>
                </a:pPr>
                <a:r>
                  <a:rPr lang="en-US" dirty="0"/>
                  <a:t>Expected loss of strategy </a:t>
                </a:r>
                <a14:m>
                  <m:oMath xmlns:m="http://schemas.openxmlformats.org/officeDocument/2006/math">
                    <m:r>
                      <a:rPr lang="es-ES" b="0" i="1" smtClean="0">
                        <a:latin typeface="Cambria Math" panose="02040503050406030204" pitchFamily="18" charset="0"/>
                      </a:rPr>
                      <m:t>𝑑</m:t>
                    </m:r>
                  </m:oMath>
                </a14:m>
                <a:r>
                  <a:rPr lang="en-US" dirty="0"/>
                  <a:t>, </a:t>
                </a:r>
                <a14:m>
                  <m:oMath xmlns:m="http://schemas.openxmlformats.org/officeDocument/2006/math">
                    <m:sSub>
                      <m:sSubPr>
                        <m:ctrlPr>
                          <a:rPr lang="es-ES" b="0" i="1" dirty="0" smtClean="0">
                            <a:latin typeface="Cambria Math" panose="02040503050406030204" pitchFamily="18" charset="0"/>
                          </a:rPr>
                        </m:ctrlPr>
                      </m:sSubPr>
                      <m:e>
                        <m:acc>
                          <m:accPr>
                            <m:chr m:val="̅"/>
                            <m:ctrlPr>
                              <a:rPr lang="es-ES" b="0" i="1" dirty="0" smtClean="0">
                                <a:latin typeface="Cambria Math" panose="02040503050406030204" pitchFamily="18" charset="0"/>
                              </a:rPr>
                            </m:ctrlPr>
                          </m:accPr>
                          <m:e>
                            <m:r>
                              <a:rPr lang="es-ES" b="0" i="1" dirty="0" smtClean="0">
                                <a:latin typeface="Cambria Math" panose="02040503050406030204" pitchFamily="18" charset="0"/>
                              </a:rPr>
                              <m:t>𝐿</m:t>
                            </m:r>
                          </m:e>
                        </m:acc>
                      </m:e>
                      <m:sub>
                        <m:r>
                          <a:rPr lang="es-ES" b="0" i="1" dirty="0" smtClean="0">
                            <a:latin typeface="Cambria Math" panose="02040503050406030204" pitchFamily="18" charset="0"/>
                          </a:rPr>
                          <m:t>𝑑</m:t>
                        </m:r>
                      </m:sub>
                    </m:sSub>
                  </m:oMath>
                </a14:m>
                <a:r>
                  <a:rPr lang="en-US" dirty="0"/>
                  <a:t>, ﻿averaged across all </a:t>
                </a:r>
                <a14:m>
                  <m:oMath xmlns:m="http://schemas.openxmlformats.org/officeDocument/2006/math">
                    <m:r>
                      <a:rPr lang="es-ES" b="0" i="1" smtClean="0">
                        <a:latin typeface="Cambria Math" panose="02040503050406030204" pitchFamily="18" charset="0"/>
                      </a:rPr>
                      <m:t>𝑁</m:t>
                    </m:r>
                  </m:oMath>
                </a14:m>
                <a:r>
                  <a:rPr lang="en-US" dirty="0"/>
                  <a:t> simulations of a PSA</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𝑖</m:t>
                                      </m:r>
                                    </m:sub>
                                    <m:sup>
                                      <m:r>
                                        <a:rPr lang="en-US" i="1">
                                          <a:latin typeface="Cambria Math" panose="02040503050406030204" pitchFamily="18" charset="0"/>
                                        </a:rPr>
                                        <m:t>∗</m:t>
                                      </m:r>
                                    </m:sup>
                                  </m:sSubSup>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𝑑</m:t>
                                  </m:r>
                                </m:sub>
                              </m:sSub>
                            </m:e>
                          </m:d>
                        </m:e>
                      </m:nary>
                    </m:oMath>
                  </m:oMathPara>
                </a14:m>
                <a:endParaRPr lang="es-ES" dirty="0"/>
              </a:p>
              <a:p>
                <a:endParaRPr lang="en-US" dirty="0"/>
              </a:p>
              <a:p>
                <a:pPr marL="0" indent="0">
                  <a:buNone/>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𝑖</m:t>
                            </m:r>
                          </m:sub>
                          <m:sup>
                            <m:r>
                              <a:rPr lang="en-US" i="1">
                                <a:latin typeface="Cambria Math" panose="02040503050406030204" pitchFamily="18" charset="0"/>
                              </a:rPr>
                              <m:t>∗</m:t>
                            </m:r>
                          </m:sup>
                        </m:sSubSup>
                      </m:sub>
                    </m:sSub>
                    <m:r>
                      <a:rPr lang="en-US" i="1">
                        <a:latin typeface="Cambria Math" panose="02040503050406030204" pitchFamily="18" charset="0"/>
                      </a:rPr>
                      <m:t>=</m:t>
                    </m:r>
                    <m:r>
                      <a:rPr lang="en-US" i="1">
                        <a:latin typeface="Cambria Math" panose="02040503050406030204" pitchFamily="18" charset="0"/>
                      </a:rPr>
                      <m:t>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𝑑</m:t>
                            </m:r>
                          </m:sub>
                        </m:sSub>
                      </m:e>
                    </m:d>
                  </m:oMath>
                </a14:m>
                <a:r>
                  <a:rPr lang="en-US" dirty="0"/>
                  <a:t> is the net benefit of the optimal strategy for the </a:t>
                </a:r>
                <a14:m>
                  <m:oMath xmlns:m="http://schemas.openxmlformats.org/officeDocument/2006/math">
                    <m:r>
                      <a:rPr lang="en-US" i="1">
                        <a:latin typeface="Cambria Math" panose="02040503050406030204" pitchFamily="18" charset="0"/>
                      </a:rPr>
                      <m:t>𝑖</m:t>
                    </m:r>
                  </m:oMath>
                </a14:m>
                <a:r>
                  <a:rPr lang="en-US" dirty="0"/>
                  <a:t>-</a:t>
                </a:r>
                <a:r>
                  <a:rPr lang="en-US" dirty="0" err="1"/>
                  <a:t>th</a:t>
                </a:r>
                <a:r>
                  <a:rPr lang="en-US" dirty="0"/>
                  <a:t> PSA sample, denoted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𝑖</m:t>
                        </m:r>
                      </m:sub>
                      <m:sup>
                        <m:r>
                          <a:rPr lang="en-US" i="1">
                            <a:latin typeface="Cambria Math" panose="02040503050406030204" pitchFamily="18" charset="0"/>
                          </a:rPr>
                          <m:t>∗</m:t>
                        </m:r>
                      </m:sup>
                    </m:sSubSup>
                  </m:oMath>
                </a14:m>
                <a:endParaRPr lang="en-US" dirty="0"/>
              </a:p>
            </p:txBody>
          </p:sp>
        </mc:Choice>
        <mc:Fallback xmlns="">
          <p:sp>
            <p:nvSpPr>
              <p:cNvPr id="3" name="Content Placeholder 2">
                <a:extLst>
                  <a:ext uri="{FF2B5EF4-FFF2-40B4-BE49-F238E27FC236}">
                    <a16:creationId xmlns:a16="http://schemas.microsoft.com/office/drawing/2014/main" id="{AF0E8615-2146-8649-9D12-92DA912DF220}"/>
                  </a:ext>
                </a:extLst>
              </p:cNvPr>
              <p:cNvSpPr>
                <a:spLocks noGrp="1" noRot="1" noChangeAspect="1" noMove="1" noResize="1" noEditPoints="1" noAdjustHandles="1" noChangeArrowheads="1" noChangeShapeType="1" noTextEdit="1"/>
              </p:cNvSpPr>
              <p:nvPr>
                <p:ph idx="1"/>
              </p:nvPr>
            </p:nvSpPr>
            <p:spPr>
              <a:blipFill>
                <a:blip r:embed="rId2"/>
                <a:stretch>
                  <a:fillRect l="-1086" t="-14912" r="-1086"/>
                </a:stretch>
              </a:blipFill>
            </p:spPr>
            <p:txBody>
              <a:bodyPr/>
              <a:lstStyle/>
              <a:p>
                <a:r>
                  <a:rPr lang="en-US">
                    <a:noFill/>
                  </a:rPr>
                  <a:t> </a:t>
                </a:r>
              </a:p>
            </p:txBody>
          </p:sp>
        </mc:Fallback>
      </mc:AlternateContent>
    </p:spTree>
    <p:extLst>
      <p:ext uri="{BB962C8B-B14F-4D97-AF65-F5344CB8AC3E}">
        <p14:creationId xmlns:p14="http://schemas.microsoft.com/office/powerpoint/2010/main" val="17288337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1C62-A309-BB48-8D6D-6D24D9659922}"/>
              </a:ext>
            </a:extLst>
          </p:cNvPr>
          <p:cNvSpPr>
            <a:spLocks noGrp="1"/>
          </p:cNvSpPr>
          <p:nvPr>
            <p:ph type="title"/>
          </p:nvPr>
        </p:nvSpPr>
        <p:spPr/>
        <p:txBody>
          <a:bodyPr/>
          <a:lstStyle/>
          <a:p>
            <a:r>
              <a:rPr lang="en-US" dirty="0"/>
              <a:t>﻿Optimality criteria and VOI with expected losses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0E8615-2146-8649-9D12-92DA912DF220}"/>
                  </a:ext>
                </a:extLst>
              </p:cNvPr>
              <p:cNvSpPr>
                <a:spLocks noGrp="1"/>
              </p:cNvSpPr>
              <p:nvPr>
                <p:ph idx="1"/>
              </p:nvPr>
            </p:nvSpPr>
            <p:spPr/>
            <p:txBody>
              <a:bodyPr>
                <a:normAutofit lnSpcReduction="10000"/>
              </a:bodyPr>
              <a:lstStyle/>
              <a:p>
                <a:r>
                  <a:rPr lang="en-US" dirty="0"/>
                  <a:t>Once the expected loss is calculated for all </a:t>
                </a:r>
                <a14:m>
                  <m:oMath xmlns:m="http://schemas.openxmlformats.org/officeDocument/2006/math">
                    <m:r>
                      <a:rPr lang="en-US" i="1">
                        <a:latin typeface="Cambria Math" panose="02040503050406030204" pitchFamily="18" charset="0"/>
                      </a:rPr>
                      <m:t>𝐷</m:t>
                    </m:r>
                  </m:oMath>
                </a14:m>
                <a:r>
                  <a:rPr lang="en-US" dirty="0"/>
                  <a:t> strategies, it is possible to determine both the optimal strategy and the EVPI, because:</a:t>
                </a:r>
              </a:p>
              <a:p>
                <a:endParaRPr lang="en-US" dirty="0"/>
              </a:p>
              <a:p>
                <a:pPr marL="385763" indent="-385763">
                  <a:buFont typeface="+mj-lt"/>
                  <a:buAutoNum type="arabicPeriod"/>
                </a:pPr>
                <a:r>
                  <a:rPr lang="en-US" dirty="0"/>
                  <a:t>For a risk-neutral decision maker, the optimal strategy is the strategy with the </a:t>
                </a:r>
                <a:r>
                  <a:rPr lang="en-US" b="1" dirty="0"/>
                  <a:t>highest expected benefit</a:t>
                </a:r>
                <a:r>
                  <a:rPr lang="en-US" dirty="0"/>
                  <a:t>, which is equivalent to the strategy with the </a:t>
                </a:r>
                <a:r>
                  <a:rPr lang="en-US" b="1" dirty="0"/>
                  <a:t>lowest expected loss</a:t>
                </a:r>
                <a:r>
                  <a:rPr lang="en-US" dirty="0"/>
                  <a:t> </a:t>
                </a:r>
              </a:p>
              <a:p>
                <a:pPr marL="385763" indent="-385763">
                  <a:buFont typeface="+mj-lt"/>
                  <a:buAutoNum type="arabicPeriod"/>
                </a:pPr>
                <a:endParaRPr lang="en-US" dirty="0"/>
              </a:p>
              <a:p>
                <a:pPr marL="385763" indent="-385763">
                  <a:buFont typeface="+mj-lt"/>
                  <a:buAutoNum type="arabicPeriod"/>
                </a:pPr>
                <a:r>
                  <a:rPr lang="en-US" dirty="0"/>
                  <a:t>The </a:t>
                </a:r>
                <a:r>
                  <a:rPr lang="en-US" b="1" dirty="0"/>
                  <a:t>expected loss</a:t>
                </a:r>
                <a:r>
                  <a:rPr lang="en-US" dirty="0"/>
                  <a:t> of the </a:t>
                </a:r>
                <a:r>
                  <a:rPr lang="en-US" b="1" dirty="0"/>
                  <a:t>optimal strategy</a:t>
                </a:r>
                <a:r>
                  <a:rPr lang="en-US" dirty="0"/>
                  <a:t> equals the </a:t>
                </a:r>
                <a:r>
                  <a:rPr lang="en-US" b="1" dirty="0"/>
                  <a:t>EVPI</a:t>
                </a:r>
                <a:r>
                  <a:rPr lang="en-US" dirty="0"/>
                  <a:t> </a:t>
                </a:r>
              </a:p>
            </p:txBody>
          </p:sp>
        </mc:Choice>
        <mc:Fallback xmlns="">
          <p:sp>
            <p:nvSpPr>
              <p:cNvPr id="3" name="Content Placeholder 2">
                <a:extLst>
                  <a:ext uri="{FF2B5EF4-FFF2-40B4-BE49-F238E27FC236}">
                    <a16:creationId xmlns:a16="http://schemas.microsoft.com/office/drawing/2014/main" id="{AF0E8615-2146-8649-9D12-92DA912DF220}"/>
                  </a:ext>
                </a:extLst>
              </p:cNvPr>
              <p:cNvSpPr>
                <a:spLocks noGrp="1" noRot="1" noChangeAspect="1" noMove="1" noResize="1" noEditPoints="1" noAdjustHandles="1" noChangeArrowheads="1" noChangeShapeType="1" noTextEdit="1"/>
              </p:cNvSpPr>
              <p:nvPr>
                <p:ph idx="1"/>
              </p:nvPr>
            </p:nvSpPr>
            <p:spPr>
              <a:blipFill>
                <a:blip r:embed="rId2"/>
                <a:stretch>
                  <a:fillRect l="-1568" t="-3779" r="-1327"/>
                </a:stretch>
              </a:blipFill>
            </p:spPr>
            <p:txBody>
              <a:bodyPr/>
              <a:lstStyle/>
              <a:p>
                <a:r>
                  <a:rPr lang="en-MX">
                    <a:noFill/>
                  </a:rPr>
                  <a:t> </a:t>
                </a:r>
              </a:p>
            </p:txBody>
          </p:sp>
        </mc:Fallback>
      </mc:AlternateContent>
    </p:spTree>
    <p:extLst>
      <p:ext uri="{BB962C8B-B14F-4D97-AF65-F5344CB8AC3E}">
        <p14:creationId xmlns:p14="http://schemas.microsoft.com/office/powerpoint/2010/main" val="30290707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1C62-A309-BB48-8D6D-6D24D9659922}"/>
              </a:ext>
            </a:extLst>
          </p:cNvPr>
          <p:cNvSpPr>
            <a:spLocks noGrp="1"/>
          </p:cNvSpPr>
          <p:nvPr>
            <p:ph type="title"/>
          </p:nvPr>
        </p:nvSpPr>
        <p:spPr/>
        <p:txBody>
          <a:bodyPr/>
          <a:lstStyle/>
          <a:p>
            <a:r>
              <a:rPr lang="en-US" dirty="0"/>
              <a:t>Expected Loss Curves (ELCs)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0E8615-2146-8649-9D12-92DA912DF220}"/>
                  </a:ext>
                </a:extLst>
              </p:cNvPr>
              <p:cNvSpPr>
                <a:spLocks noGrp="1"/>
              </p:cNvSpPr>
              <p:nvPr>
                <p:ph idx="1"/>
              </p:nvPr>
            </p:nvSpPr>
            <p:spPr/>
            <p:txBody>
              <a:bodyPr>
                <a:normAutofit fontScale="92500" lnSpcReduction="20000"/>
              </a:bodyPr>
              <a:lstStyle/>
              <a:p>
                <a:r>
                  <a:rPr lang="en-US" dirty="0"/>
                  <a:t>ELCs are a representation of the expected loss of all </a:t>
                </a:r>
                <a14:m>
                  <m:oMath xmlns:m="http://schemas.openxmlformats.org/officeDocument/2006/math">
                    <m:r>
                      <a:rPr lang="en-US" i="1">
                        <a:latin typeface="Cambria Math" panose="02040503050406030204" pitchFamily="18" charset="0"/>
                      </a:rPr>
                      <m:t>𝐷</m:t>
                    </m:r>
                  </m:oMath>
                </a14:m>
                <a:r>
                  <a:rPr lang="en-US" dirty="0"/>
                  <a:t> strategies </a:t>
                </a:r>
                <a:endParaRPr lang="en-US" i="1"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2</m:t>
                          </m:r>
                        </m:sub>
                      </m:sSub>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𝑑</m:t>
                          </m:r>
                        </m:sub>
                      </m:sSub>
                      <m:r>
                        <a:rPr lang="en-US"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𝐷</m:t>
                          </m:r>
                        </m:sub>
                      </m:sSub>
                      <m:r>
                        <a:rPr lang="en-US" i="1">
                          <a:latin typeface="Cambria Math" panose="02040503050406030204" pitchFamily="18" charset="0"/>
                        </a:rPr>
                        <m:t>]</m:t>
                      </m:r>
                    </m:oMath>
                  </m:oMathPara>
                </a14:m>
                <a:endParaRPr lang="en-US" dirty="0"/>
              </a:p>
              <a:p>
                <a:pPr marL="0" indent="0">
                  <a:buNone/>
                </a:pPr>
                <a:r>
                  <a:rPr lang="en-US" dirty="0"/>
                  <a:t>as a function of WTP</a:t>
                </a:r>
              </a:p>
              <a:p>
                <a:endParaRPr lang="en-US" dirty="0"/>
              </a:p>
              <a:p>
                <a:r>
                  <a:rPr lang="en-US" dirty="0"/>
                  <a:t>The </a:t>
                </a:r>
                <a:r>
                  <a:rPr lang="en-US" b="1" dirty="0"/>
                  <a:t>lower envelope</a:t>
                </a:r>
                <a:r>
                  <a:rPr lang="en-US" dirty="0"/>
                  <a:t> of the ELCs is the expected loss of the </a:t>
                </a:r>
                <a:r>
                  <a:rPr lang="en-US" b="1" dirty="0"/>
                  <a:t>optimal strategy </a:t>
                </a:r>
                <a:r>
                  <a:rPr lang="en-US" dirty="0"/>
                  <a:t>and also the </a:t>
                </a:r>
                <a:r>
                  <a:rPr lang="en-US" b="1" dirty="0"/>
                  <a:t>EVPI</a:t>
                </a:r>
                <a:r>
                  <a:rPr lang="en-US" dirty="0"/>
                  <a:t> </a:t>
                </a:r>
              </a:p>
              <a:p>
                <a:endParaRPr lang="en-US" dirty="0"/>
              </a:p>
              <a:p>
                <a:r>
                  <a:rPr lang="en-US" dirty="0"/>
                  <a:t>ELCs reveal by how much the optimal strategy is </a:t>
                </a:r>
                <a:r>
                  <a:rPr lang="en-US" b="1" dirty="0"/>
                  <a:t>better than</a:t>
                </a:r>
                <a:r>
                  <a:rPr lang="en-US" dirty="0"/>
                  <a:t> each of the other alternatives in terms of expected foregone benefits </a:t>
                </a:r>
              </a:p>
            </p:txBody>
          </p:sp>
        </mc:Choice>
        <mc:Fallback xmlns="">
          <p:sp>
            <p:nvSpPr>
              <p:cNvPr id="3" name="Content Placeholder 2">
                <a:extLst>
                  <a:ext uri="{FF2B5EF4-FFF2-40B4-BE49-F238E27FC236}">
                    <a16:creationId xmlns:a16="http://schemas.microsoft.com/office/drawing/2014/main" id="{AF0E8615-2146-8649-9D12-92DA912DF220}"/>
                  </a:ext>
                </a:extLst>
              </p:cNvPr>
              <p:cNvSpPr>
                <a:spLocks noGrp="1" noRot="1" noChangeAspect="1" noMove="1" noResize="1" noEditPoints="1" noAdjustHandles="1" noChangeArrowheads="1" noChangeShapeType="1" noTextEdit="1"/>
              </p:cNvSpPr>
              <p:nvPr>
                <p:ph idx="1"/>
              </p:nvPr>
            </p:nvSpPr>
            <p:spPr>
              <a:blipFill>
                <a:blip r:embed="rId3"/>
                <a:stretch>
                  <a:fillRect l="-1327" t="-4070"/>
                </a:stretch>
              </a:blipFill>
            </p:spPr>
            <p:txBody>
              <a:bodyPr/>
              <a:lstStyle/>
              <a:p>
                <a:r>
                  <a:rPr lang="en-MX">
                    <a:noFill/>
                  </a:rPr>
                  <a:t> </a:t>
                </a:r>
              </a:p>
            </p:txBody>
          </p:sp>
        </mc:Fallback>
      </mc:AlternateContent>
      <p:sp>
        <p:nvSpPr>
          <p:cNvPr id="4" name="Rectangle 3">
            <a:extLst>
              <a:ext uri="{FF2B5EF4-FFF2-40B4-BE49-F238E27FC236}">
                <a16:creationId xmlns:a16="http://schemas.microsoft.com/office/drawing/2014/main" id="{675F05AF-310C-4A44-A336-94552C3EE58C}"/>
              </a:ext>
            </a:extLst>
          </p:cNvPr>
          <p:cNvSpPr/>
          <p:nvPr/>
        </p:nvSpPr>
        <p:spPr>
          <a:xfrm>
            <a:off x="838200" y="5896401"/>
            <a:ext cx="10515599" cy="830997"/>
          </a:xfrm>
          <a:prstGeom prst="rect">
            <a:avLst/>
          </a:prstGeom>
        </p:spPr>
        <p:txBody>
          <a:bodyPr wrap="square">
            <a:spAutoFit/>
          </a:bodyPr>
          <a:lstStyle/>
          <a:p>
            <a:r>
              <a:rPr lang="en-US" sz="1600" dirty="0"/>
              <a:t>Alarid-Escudero F, Enns EA, Kuntz KM, Michaud TL, Jalal H. “Time Traveling Is Just Too Dangerous” But Some Methods Are Worth Revisiting: The Advantages of Expected Loss Curves Over Cost-Effectiveness Acceptability Curves and Frontier. </a:t>
            </a:r>
            <a:r>
              <a:rPr lang="en-US" sz="1600" i="1" dirty="0"/>
              <a:t>Value Health</a:t>
            </a:r>
            <a:r>
              <a:rPr lang="en-US" sz="1600" dirty="0"/>
              <a:t>. 2019;22(5): ﻿611-618</a:t>
            </a:r>
          </a:p>
        </p:txBody>
      </p:sp>
    </p:spTree>
    <p:extLst>
      <p:ext uri="{BB962C8B-B14F-4D97-AF65-F5344CB8AC3E}">
        <p14:creationId xmlns:p14="http://schemas.microsoft.com/office/powerpoint/2010/main" val="35633284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718899-0C08-F64F-B609-DA7CC91BBE67}"/>
              </a:ext>
            </a:extLst>
          </p:cNvPr>
          <p:cNvPicPr>
            <a:picLocks noChangeAspect="1"/>
          </p:cNvPicPr>
          <p:nvPr/>
        </p:nvPicPr>
        <p:blipFill>
          <a:blip r:embed="rId2"/>
          <a:stretch>
            <a:fillRect/>
          </a:stretch>
        </p:blipFill>
        <p:spPr>
          <a:xfrm>
            <a:off x="2209800" y="1745748"/>
            <a:ext cx="8448262" cy="3571803"/>
          </a:xfrm>
          <a:prstGeom prst="rect">
            <a:avLst/>
          </a:prstGeom>
        </p:spPr>
      </p:pic>
      <p:sp>
        <p:nvSpPr>
          <p:cNvPr id="8" name="Frame 7">
            <a:extLst>
              <a:ext uri="{FF2B5EF4-FFF2-40B4-BE49-F238E27FC236}">
                <a16:creationId xmlns:a16="http://schemas.microsoft.com/office/drawing/2014/main" id="{7DFA4840-029C-8B40-B6CA-FE5413C13364}"/>
              </a:ext>
            </a:extLst>
          </p:cNvPr>
          <p:cNvSpPr/>
          <p:nvPr/>
        </p:nvSpPr>
        <p:spPr>
          <a:xfrm>
            <a:off x="8560904" y="4984962"/>
            <a:ext cx="695738" cy="332590"/>
          </a:xfrm>
          <a:prstGeom prst="frame">
            <a:avLst>
              <a:gd name="adj1" fmla="val 15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solidFill>
                <a:schemeClr val="tx1"/>
              </a:solidFill>
            </a:endParaRPr>
          </a:p>
        </p:txBody>
      </p:sp>
      <p:cxnSp>
        <p:nvCxnSpPr>
          <p:cNvPr id="9" name="Straight Arrow Connector 8">
            <a:extLst>
              <a:ext uri="{FF2B5EF4-FFF2-40B4-BE49-F238E27FC236}">
                <a16:creationId xmlns:a16="http://schemas.microsoft.com/office/drawing/2014/main" id="{94A659D2-EA4F-AD45-9FC7-50D3E875C1D1}"/>
              </a:ext>
            </a:extLst>
          </p:cNvPr>
          <p:cNvCxnSpPr>
            <a:cxnSpLocks/>
            <a:stCxn id="10" idx="0"/>
            <a:endCxn id="8" idx="2"/>
          </p:cNvCxnSpPr>
          <p:nvPr/>
        </p:nvCxnSpPr>
        <p:spPr>
          <a:xfrm flipV="1">
            <a:off x="7800561" y="5317552"/>
            <a:ext cx="1108212" cy="95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4BD45C2-9D9B-314F-A407-5F0A7D5FF81B}"/>
              </a:ext>
            </a:extLst>
          </p:cNvPr>
          <p:cNvSpPr txBox="1"/>
          <p:nvPr/>
        </p:nvSpPr>
        <p:spPr>
          <a:xfrm>
            <a:off x="5340626" y="6275688"/>
            <a:ext cx="4919870" cy="369332"/>
          </a:xfrm>
          <a:prstGeom prst="rect">
            <a:avLst/>
          </a:prstGeom>
          <a:noFill/>
        </p:spPr>
        <p:txBody>
          <a:bodyPr wrap="square" rtlCol="0">
            <a:spAutoFit/>
          </a:bodyPr>
          <a:lstStyle/>
          <a:p>
            <a:r>
              <a:rPr lang="en-MX" dirty="0"/>
              <a:t>Lowest expected loss = Optimal strategy</a:t>
            </a:r>
          </a:p>
        </p:txBody>
      </p:sp>
      <p:sp>
        <p:nvSpPr>
          <p:cNvPr id="11" name="Title 1">
            <a:extLst>
              <a:ext uri="{FF2B5EF4-FFF2-40B4-BE49-F238E27FC236}">
                <a16:creationId xmlns:a16="http://schemas.microsoft.com/office/drawing/2014/main" id="{9B64A96A-E7BC-EC4D-B52E-942189F07B1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n-MX" sz="4400" b="1" kern="1200" dirty="0">
                <a:solidFill>
                  <a:srgbClr val="990033"/>
                </a:solidFill>
                <a:effectLst>
                  <a:outerShdw blurRad="38100" dist="38100" dir="2700000" algn="tl">
                    <a:srgbClr val="C0C0C0"/>
                  </a:outerShdw>
                </a:effectLst>
                <a:latin typeface="+mj-lt"/>
                <a:ea typeface="+mj-ea"/>
                <a:cs typeface="+mj-cs"/>
              </a:defRPr>
            </a:lvl1pPr>
          </a:lstStyle>
          <a:p>
            <a:r>
              <a:rPr lang="en-US" dirty="0"/>
              <a:t>Construction of ELCs</a:t>
            </a:r>
          </a:p>
        </p:txBody>
      </p:sp>
    </p:spTree>
    <p:extLst>
      <p:ext uri="{BB962C8B-B14F-4D97-AF65-F5344CB8AC3E}">
        <p14:creationId xmlns:p14="http://schemas.microsoft.com/office/powerpoint/2010/main" val="29202309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CEACs and CEAF</a:t>
            </a:r>
          </a:p>
        </p:txBody>
      </p:sp>
      <p:pic>
        <p:nvPicPr>
          <p:cNvPr id="4" name="Picture 3">
            <a:extLst>
              <a:ext uri="{FF2B5EF4-FFF2-40B4-BE49-F238E27FC236}">
                <a16:creationId xmlns:a16="http://schemas.microsoft.com/office/drawing/2014/main" id="{860216BC-399E-AC4D-987A-3421EADF7D7D}"/>
              </a:ext>
            </a:extLst>
          </p:cNvPr>
          <p:cNvPicPr>
            <a:picLocks noChangeAspect="1"/>
          </p:cNvPicPr>
          <p:nvPr/>
        </p:nvPicPr>
        <p:blipFill rotWithShape="1">
          <a:blip r:embed="rId2"/>
          <a:srcRect t="7312"/>
          <a:stretch/>
        </p:blipFill>
        <p:spPr>
          <a:xfrm>
            <a:off x="2742126" y="1855888"/>
            <a:ext cx="6707751" cy="4144862"/>
          </a:xfrm>
          <a:prstGeom prst="rect">
            <a:avLst/>
          </a:prstGeom>
        </p:spPr>
      </p:pic>
    </p:spTree>
    <p:extLst>
      <p:ext uri="{BB962C8B-B14F-4D97-AF65-F5344CB8AC3E}">
        <p14:creationId xmlns:p14="http://schemas.microsoft.com/office/powerpoint/2010/main" val="4042614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CEACs and CEAF</a:t>
            </a:r>
          </a:p>
        </p:txBody>
      </p:sp>
      <p:pic>
        <p:nvPicPr>
          <p:cNvPr id="4" name="Picture 3">
            <a:extLst>
              <a:ext uri="{FF2B5EF4-FFF2-40B4-BE49-F238E27FC236}">
                <a16:creationId xmlns:a16="http://schemas.microsoft.com/office/drawing/2014/main" id="{860216BC-399E-AC4D-987A-3421EADF7D7D}"/>
              </a:ext>
            </a:extLst>
          </p:cNvPr>
          <p:cNvPicPr>
            <a:picLocks noChangeAspect="1"/>
          </p:cNvPicPr>
          <p:nvPr/>
        </p:nvPicPr>
        <p:blipFill rotWithShape="1">
          <a:blip r:embed="rId2"/>
          <a:srcRect t="7312"/>
          <a:stretch/>
        </p:blipFill>
        <p:spPr>
          <a:xfrm>
            <a:off x="2742126" y="1855888"/>
            <a:ext cx="6707751" cy="4144862"/>
          </a:xfrm>
          <a:prstGeom prst="rect">
            <a:avLst/>
          </a:prstGeom>
        </p:spPr>
      </p:pic>
      <p:sp>
        <p:nvSpPr>
          <p:cNvPr id="5" name="Frame 4">
            <a:extLst>
              <a:ext uri="{FF2B5EF4-FFF2-40B4-BE49-F238E27FC236}">
                <a16:creationId xmlns:a16="http://schemas.microsoft.com/office/drawing/2014/main" id="{B77799F2-B7C8-D44C-A66E-C16093EF2351}"/>
              </a:ext>
            </a:extLst>
          </p:cNvPr>
          <p:cNvSpPr/>
          <p:nvPr/>
        </p:nvSpPr>
        <p:spPr>
          <a:xfrm>
            <a:off x="5063614" y="1855888"/>
            <a:ext cx="221226" cy="3658166"/>
          </a:xfrm>
          <a:prstGeom prst="frame">
            <a:avLst>
              <a:gd name="adj1" fmla="val 631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9667812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ELCs</a:t>
            </a:r>
          </a:p>
        </p:txBody>
      </p:sp>
      <p:pic>
        <p:nvPicPr>
          <p:cNvPr id="7" name="Picture 6">
            <a:extLst>
              <a:ext uri="{FF2B5EF4-FFF2-40B4-BE49-F238E27FC236}">
                <a16:creationId xmlns:a16="http://schemas.microsoft.com/office/drawing/2014/main" id="{E135B306-C0DA-F649-94EE-BC121504A266}"/>
              </a:ext>
            </a:extLst>
          </p:cNvPr>
          <p:cNvPicPr>
            <a:picLocks noChangeAspect="1"/>
          </p:cNvPicPr>
          <p:nvPr/>
        </p:nvPicPr>
        <p:blipFill>
          <a:blip r:embed="rId2"/>
          <a:stretch>
            <a:fillRect/>
          </a:stretch>
        </p:blipFill>
        <p:spPr>
          <a:xfrm>
            <a:off x="2674604" y="1779986"/>
            <a:ext cx="6842792" cy="4220765"/>
          </a:xfrm>
          <a:prstGeom prst="rect">
            <a:avLst/>
          </a:prstGeom>
        </p:spPr>
      </p:pic>
    </p:spTree>
    <p:extLst>
      <p:ext uri="{BB962C8B-B14F-4D97-AF65-F5344CB8AC3E}">
        <p14:creationId xmlns:p14="http://schemas.microsoft.com/office/powerpoint/2010/main" val="4910849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ELCs</a:t>
            </a:r>
          </a:p>
        </p:txBody>
      </p:sp>
      <p:pic>
        <p:nvPicPr>
          <p:cNvPr id="7" name="Picture 6">
            <a:extLst>
              <a:ext uri="{FF2B5EF4-FFF2-40B4-BE49-F238E27FC236}">
                <a16:creationId xmlns:a16="http://schemas.microsoft.com/office/drawing/2014/main" id="{E135B306-C0DA-F649-94EE-BC121504A266}"/>
              </a:ext>
            </a:extLst>
          </p:cNvPr>
          <p:cNvPicPr>
            <a:picLocks noChangeAspect="1"/>
          </p:cNvPicPr>
          <p:nvPr/>
        </p:nvPicPr>
        <p:blipFill>
          <a:blip r:embed="rId2"/>
          <a:stretch>
            <a:fillRect/>
          </a:stretch>
        </p:blipFill>
        <p:spPr>
          <a:xfrm>
            <a:off x="2674604" y="1779986"/>
            <a:ext cx="6842792" cy="4220765"/>
          </a:xfrm>
          <a:prstGeom prst="rect">
            <a:avLst/>
          </a:prstGeom>
        </p:spPr>
      </p:pic>
      <p:sp>
        <p:nvSpPr>
          <p:cNvPr id="9" name="Frame 8">
            <a:extLst>
              <a:ext uri="{FF2B5EF4-FFF2-40B4-BE49-F238E27FC236}">
                <a16:creationId xmlns:a16="http://schemas.microsoft.com/office/drawing/2014/main" id="{191144D7-471A-C146-AB4F-D54FA1DDF500}"/>
              </a:ext>
            </a:extLst>
          </p:cNvPr>
          <p:cNvSpPr/>
          <p:nvPr/>
        </p:nvSpPr>
        <p:spPr>
          <a:xfrm>
            <a:off x="5207410" y="1889072"/>
            <a:ext cx="221226" cy="3658166"/>
          </a:xfrm>
          <a:prstGeom prst="frame">
            <a:avLst>
              <a:gd name="adj1" fmla="val 631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37885859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2BD15-0E9E-474A-AE65-8643FB84EE6E}"/>
              </a:ext>
            </a:extLst>
          </p:cNvPr>
          <p:cNvPicPr>
            <a:picLocks noChangeAspect="1"/>
          </p:cNvPicPr>
          <p:nvPr/>
        </p:nvPicPr>
        <p:blipFill rotWithShape="1">
          <a:blip r:embed="rId2"/>
          <a:srcRect t="7608"/>
          <a:stretch/>
        </p:blipFill>
        <p:spPr>
          <a:xfrm>
            <a:off x="2207568" y="1417638"/>
            <a:ext cx="8386622" cy="5165724"/>
          </a:xfrm>
          <a:prstGeom prst="rect">
            <a:avLst/>
          </a:prstGeom>
        </p:spPr>
      </p:pic>
      <p:sp>
        <p:nvSpPr>
          <p:cNvPr id="5" name="Title 1">
            <a:extLst>
              <a:ext uri="{FF2B5EF4-FFF2-40B4-BE49-F238E27FC236}">
                <a16:creationId xmlns:a16="http://schemas.microsoft.com/office/drawing/2014/main" id="{961EAB36-7387-0746-878C-2779DFA3D1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n-MX" sz="4400" b="1" kern="1200" dirty="0">
                <a:solidFill>
                  <a:srgbClr val="990033"/>
                </a:solidFill>
                <a:effectLst>
                  <a:outerShdw blurRad="38100" dist="38100" dir="2700000" algn="tl">
                    <a:srgbClr val="C0C0C0"/>
                  </a:outerShdw>
                </a:effectLst>
                <a:latin typeface="+mj-lt"/>
                <a:ea typeface="+mj-ea"/>
                <a:cs typeface="+mj-cs"/>
              </a:defRPr>
            </a:lvl1pPr>
          </a:lstStyle>
          <a:p>
            <a:r>
              <a:rPr lang="en-US" dirty="0"/>
              <a:t>EVPI</a:t>
            </a:r>
          </a:p>
        </p:txBody>
      </p:sp>
    </p:spTree>
    <p:extLst>
      <p:ext uri="{BB962C8B-B14F-4D97-AF65-F5344CB8AC3E}">
        <p14:creationId xmlns:p14="http://schemas.microsoft.com/office/powerpoint/2010/main" val="27576052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Which should I do?</a:t>
            </a:r>
          </a:p>
        </p:txBody>
      </p:sp>
      <p:sp>
        <p:nvSpPr>
          <p:cNvPr id="4" name="Content Placeholder 3"/>
          <p:cNvSpPr>
            <a:spLocks noGrp="1"/>
          </p:cNvSpPr>
          <p:nvPr>
            <p:ph idx="1"/>
          </p:nvPr>
        </p:nvSpPr>
        <p:spPr/>
        <p:txBody>
          <a:bodyPr>
            <a:noAutofit/>
          </a:bodyPr>
          <a:lstStyle/>
          <a:p>
            <a:r>
              <a:rPr lang="en-US" sz="2800" dirty="0"/>
              <a:t>Do OWSA/Thresholds to learn how your model responds (and to debug) for </a:t>
            </a:r>
            <a:r>
              <a:rPr lang="en-US" sz="2800" b="1" i="1" u="sng" dirty="0"/>
              <a:t>all</a:t>
            </a:r>
            <a:r>
              <a:rPr lang="en-US" sz="2800" dirty="0"/>
              <a:t> parameters</a:t>
            </a:r>
          </a:p>
          <a:p>
            <a:r>
              <a:rPr lang="en-US" sz="2800" dirty="0"/>
              <a:t>Do a few MWSA to see how things interact (pick things that are influential/near influential on OWSA)</a:t>
            </a:r>
          </a:p>
          <a:p>
            <a:r>
              <a:rPr lang="en-US" sz="2800" dirty="0"/>
              <a:t>Do PSA b/c some journals require, b/c n-way deterministic analyses are impossible, to start to get at uncertainty (important caveats we have discussed)</a:t>
            </a:r>
          </a:p>
          <a:p>
            <a:r>
              <a:rPr lang="en-US" sz="2800" dirty="0"/>
              <a:t>Do Scenario Analyses: Clinically/Policy driven combinations of alternative parameters to ask what-if questions that are relevant – no claim about capturing uncertainty but easier to work into a narrative describing your analyses results in a way relevant to decision makers</a:t>
            </a:r>
          </a:p>
        </p:txBody>
      </p:sp>
    </p:spTree>
    <p:extLst>
      <p:ext uri="{BB962C8B-B14F-4D97-AF65-F5344CB8AC3E}">
        <p14:creationId xmlns:p14="http://schemas.microsoft.com/office/powerpoint/2010/main" val="154501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Aside: cost-effectiveness</a:t>
            </a:r>
          </a:p>
        </p:txBody>
      </p:sp>
      <p:sp>
        <p:nvSpPr>
          <p:cNvPr id="4" name="Content Placeholder 3"/>
          <p:cNvSpPr>
            <a:spLocks noGrp="1"/>
          </p:cNvSpPr>
          <p:nvPr>
            <p:ph idx="1"/>
          </p:nvPr>
        </p:nvSpPr>
        <p:spPr/>
        <p:txBody>
          <a:bodyPr/>
          <a:lstStyle/>
          <a:p>
            <a:r>
              <a:rPr lang="en-US" dirty="0"/>
              <a:t>The example had only 1 output</a:t>
            </a:r>
          </a:p>
          <a:p>
            <a:pPr lvl="1"/>
            <a:r>
              <a:rPr lang="en-US" dirty="0"/>
              <a:t>Benefit: measured in lives saved</a:t>
            </a:r>
          </a:p>
          <a:p>
            <a:r>
              <a:rPr lang="en-US" dirty="0"/>
              <a:t>What about cost-effectiveness?</a:t>
            </a:r>
          </a:p>
          <a:p>
            <a:pPr lvl="1"/>
            <a:r>
              <a:rPr lang="en-US" dirty="0"/>
              <a:t>Each function has two outputs: (costs and QALYs)</a:t>
            </a:r>
          </a:p>
          <a:p>
            <a:r>
              <a:rPr lang="en-US" dirty="0"/>
              <a:t>For each value of p, compute costs &amp; QALYs</a:t>
            </a:r>
          </a:p>
          <a:p>
            <a:pPr lvl="1"/>
            <a:r>
              <a:rPr lang="en-US" dirty="0" err="1"/>
              <a:t>C_notx</a:t>
            </a:r>
            <a:r>
              <a:rPr lang="en-US" dirty="0"/>
              <a:t>, </a:t>
            </a:r>
            <a:r>
              <a:rPr lang="en-US" dirty="0" err="1"/>
              <a:t>Q_notx</a:t>
            </a:r>
            <a:r>
              <a:rPr lang="en-US" dirty="0"/>
              <a:t>, </a:t>
            </a:r>
            <a:r>
              <a:rPr lang="en-US" dirty="0" err="1"/>
              <a:t>C_tx</a:t>
            </a:r>
            <a:r>
              <a:rPr lang="en-US" dirty="0"/>
              <a:t>, </a:t>
            </a:r>
            <a:r>
              <a:rPr lang="en-US" dirty="0" err="1"/>
              <a:t>Q_tx</a:t>
            </a:r>
            <a:endParaRPr lang="en-US" dirty="0"/>
          </a:p>
          <a:p>
            <a:pPr lvl="1"/>
            <a:r>
              <a:rPr lang="en-US" dirty="0"/>
              <a:t>Assess dominance and compute ICERs</a:t>
            </a:r>
          </a:p>
          <a:p>
            <a:pPr lvl="1"/>
            <a:r>
              <a:rPr lang="en-US" b="1" i="1" dirty="0"/>
              <a:t>For example: assume </a:t>
            </a:r>
            <a:r>
              <a:rPr lang="en-US" b="1" i="1" dirty="0" err="1"/>
              <a:t>C_tx</a:t>
            </a:r>
            <a:r>
              <a:rPr lang="en-US" b="1" i="1" dirty="0"/>
              <a:t> &gt; </a:t>
            </a:r>
            <a:r>
              <a:rPr lang="en-US" b="1" i="1" dirty="0" err="1"/>
              <a:t>C_notx</a:t>
            </a:r>
            <a:endParaRPr lang="en-US" b="1" i="1"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 I describe these?</a:t>
            </a:r>
          </a:p>
        </p:txBody>
      </p:sp>
      <p:sp>
        <p:nvSpPr>
          <p:cNvPr id="3" name="Content Placeholder 2"/>
          <p:cNvSpPr>
            <a:spLocks noGrp="1"/>
          </p:cNvSpPr>
          <p:nvPr>
            <p:ph idx="1"/>
          </p:nvPr>
        </p:nvSpPr>
        <p:spPr/>
        <p:txBody>
          <a:bodyPr>
            <a:noAutofit/>
          </a:bodyPr>
          <a:lstStyle/>
          <a:p>
            <a:r>
              <a:rPr lang="en-US" sz="2800" b="1" u="sng" dirty="0"/>
              <a:t>Model-centric:</a:t>
            </a:r>
            <a:r>
              <a:rPr lang="en-US" sz="2800" dirty="0"/>
              <a:t> “We varied model parameter </a:t>
            </a:r>
            <a:r>
              <a:rPr lang="en-US" sz="2800" dirty="0" err="1"/>
              <a:t>p_complex_thing</a:t>
            </a:r>
            <a:r>
              <a:rPr lang="en-US" sz="2800" dirty="0"/>
              <a:t> between 0.037 and 0.078 and found the ICER to fall from $68,224.4456 to $12,307.2380, showing that the model’s conclusions were sensitive to this value”</a:t>
            </a:r>
          </a:p>
          <a:p>
            <a:r>
              <a:rPr lang="en-US" sz="2800" b="1" u="sng" dirty="0"/>
              <a:t>Policy-centric:</a:t>
            </a:r>
            <a:r>
              <a:rPr lang="en-US" sz="2800" b="1" dirty="0"/>
              <a:t> </a:t>
            </a:r>
            <a:r>
              <a:rPr lang="en-US" sz="2800" dirty="0"/>
              <a:t>“There is controversy about the true effectiveness of the intervention given that RCTs have found values as low as 0.037 and as high as 0.078. We assessed whether our main findings were sensitive to this range of values, finding that when effectiveness was high, the intervention’s cost per QALY gained fell from approximately $68,000 to just over $12,000, which is below conventionally used willingness to pay values for health, demonstrating that conclusions are sensitive to this value.”</a:t>
            </a:r>
          </a:p>
        </p:txBody>
      </p:sp>
    </p:spTree>
    <p:extLst>
      <p:ext uri="{BB962C8B-B14F-4D97-AF65-F5344CB8AC3E}">
        <p14:creationId xmlns:p14="http://schemas.microsoft.com/office/powerpoint/2010/main" val="528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Sage advice we have heard</a:t>
            </a:r>
          </a:p>
        </p:txBody>
      </p:sp>
      <p:sp>
        <p:nvSpPr>
          <p:cNvPr id="3" name="Content Placeholder 2"/>
          <p:cNvSpPr>
            <a:spLocks noGrp="1"/>
          </p:cNvSpPr>
          <p:nvPr>
            <p:ph idx="1"/>
          </p:nvPr>
        </p:nvSpPr>
        <p:spPr/>
        <p:txBody>
          <a:bodyPr/>
          <a:lstStyle/>
          <a:p>
            <a:r>
              <a:rPr lang="en-US" dirty="0"/>
              <a:t>Explore sensitivity/uncertainty in your model. It is as at least as important (if not more so) than the base case analysis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BAB61-148D-3101-D0F3-2A11BF724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22B4AF-8CE0-BD78-F4F4-70FBAA499DDF}"/>
              </a:ext>
            </a:extLst>
          </p:cNvPr>
          <p:cNvSpPr>
            <a:spLocks noGrp="1"/>
          </p:cNvSpPr>
          <p:nvPr>
            <p:ph type="title"/>
          </p:nvPr>
        </p:nvSpPr>
        <p:spPr/>
        <p:txBody>
          <a:bodyPr/>
          <a:lstStyle/>
          <a:p>
            <a:r>
              <a:rPr lang="en-US" altLang="en-MX" dirty="0">
                <a:ea typeface="ＭＳ Ｐゴシック" panose="020B0600070205080204" pitchFamily="34" charset="-128"/>
              </a:rPr>
              <a:t>R session</a:t>
            </a:r>
            <a:endParaRPr lang="en-MX" dirty="0"/>
          </a:p>
        </p:txBody>
      </p:sp>
      <p:sp>
        <p:nvSpPr>
          <p:cNvPr id="3" name="Text Placeholder 2">
            <a:extLst>
              <a:ext uri="{FF2B5EF4-FFF2-40B4-BE49-F238E27FC236}">
                <a16:creationId xmlns:a16="http://schemas.microsoft.com/office/drawing/2014/main" id="{55512411-EF3B-B1B1-DD9F-04B3400B83C0}"/>
              </a:ext>
            </a:extLst>
          </p:cNvPr>
          <p:cNvSpPr>
            <a:spLocks noGrp="1"/>
          </p:cNvSpPr>
          <p:nvPr>
            <p:ph type="body" idx="1"/>
          </p:nvPr>
        </p:nvSpPr>
        <p:spPr/>
        <p:txBody>
          <a:bodyPr/>
          <a:lstStyle/>
          <a:p>
            <a:endParaRPr lang="en-MX"/>
          </a:p>
        </p:txBody>
      </p:sp>
    </p:spTree>
    <p:extLst>
      <p:ext uri="{BB962C8B-B14F-4D97-AF65-F5344CB8AC3E}">
        <p14:creationId xmlns:p14="http://schemas.microsoft.com/office/powerpoint/2010/main" val="559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Aside: cost-effectiveness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sp>
        <p:nvSpPr>
          <p:cNvPr id="28" name="TextBox 27"/>
          <p:cNvSpPr txBox="1"/>
          <p:nvPr/>
        </p:nvSpPr>
        <p:spPr>
          <a:xfrm>
            <a:off x="1905000" y="1600200"/>
            <a:ext cx="603050" cy="369332"/>
          </a:xfrm>
          <a:prstGeom prst="rect">
            <a:avLst/>
          </a:prstGeom>
          <a:noFill/>
        </p:spPr>
        <p:txBody>
          <a:bodyPr wrap="none" rtlCol="0">
            <a:spAutoFit/>
          </a:bodyPr>
          <a:lstStyle/>
          <a:p>
            <a:r>
              <a:rPr lang="en-US" dirty="0">
                <a:latin typeface="+mj-lt"/>
              </a:rPr>
              <a:t>ICER</a:t>
            </a:r>
          </a:p>
        </p:txBody>
      </p:sp>
      <p:sp>
        <p:nvSpPr>
          <p:cNvPr id="29" name="TextBox 28"/>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Aside: cost-effectiveness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sp>
        <p:nvSpPr>
          <p:cNvPr id="28" name="TextBox 27"/>
          <p:cNvSpPr txBox="1"/>
          <p:nvPr/>
        </p:nvSpPr>
        <p:spPr>
          <a:xfrm>
            <a:off x="1905000" y="1600200"/>
            <a:ext cx="603050" cy="369332"/>
          </a:xfrm>
          <a:prstGeom prst="rect">
            <a:avLst/>
          </a:prstGeom>
          <a:noFill/>
        </p:spPr>
        <p:txBody>
          <a:bodyPr wrap="none" rtlCol="0">
            <a:spAutoFit/>
          </a:bodyPr>
          <a:lstStyle/>
          <a:p>
            <a:r>
              <a:rPr lang="en-US" dirty="0">
                <a:latin typeface="+mj-lt"/>
              </a:rPr>
              <a:t>ICER</a:t>
            </a:r>
          </a:p>
        </p:txBody>
      </p:sp>
      <p:sp>
        <p:nvSpPr>
          <p:cNvPr id="29" name="TextBox 28"/>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p:cxnSp>
        <p:nvCxnSpPr>
          <p:cNvPr id="10" name="Straight Connector 9"/>
          <p:cNvCxnSpPr/>
          <p:nvPr/>
        </p:nvCxnSpPr>
        <p:spPr>
          <a:xfrm rot="5400000">
            <a:off x="1981200" y="3733800"/>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4343400" y="3733801"/>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590800" y="1752600"/>
            <a:ext cx="1371600" cy="3962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mj-lt"/>
              </a:rPr>
              <a:t>No Tx dominates</a:t>
            </a:r>
          </a:p>
        </p:txBody>
      </p:sp>
      <p:sp>
        <p:nvSpPr>
          <p:cNvPr id="2" name="Title 1"/>
          <p:cNvSpPr>
            <a:spLocks noGrp="1"/>
          </p:cNvSpPr>
          <p:nvPr>
            <p:ph type="title"/>
          </p:nvPr>
        </p:nvSpPr>
        <p:spPr/>
        <p:txBody>
          <a:bodyPr/>
          <a:lstStyle/>
          <a:p>
            <a:r>
              <a:rPr lang="en-US" b="1" dirty="0"/>
              <a:t>Aside: cost-effectiveness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cxnSp>
        <p:nvCxnSpPr>
          <p:cNvPr id="23" name="Straight Connector 22"/>
          <p:cNvCxnSpPr/>
          <p:nvPr/>
        </p:nvCxnSpPr>
        <p:spPr>
          <a:xfrm rot="5400000">
            <a:off x="1981200" y="3733800"/>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4343400" y="3733801"/>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905000" y="1600200"/>
            <a:ext cx="603050" cy="369332"/>
          </a:xfrm>
          <a:prstGeom prst="rect">
            <a:avLst/>
          </a:prstGeom>
          <a:noFill/>
        </p:spPr>
        <p:txBody>
          <a:bodyPr wrap="none" rtlCol="0">
            <a:spAutoFit/>
          </a:bodyPr>
          <a:lstStyle/>
          <a:p>
            <a:r>
              <a:rPr lang="en-US" dirty="0">
                <a:latin typeface="+mj-lt"/>
              </a:rPr>
              <a:t>ICER</a:t>
            </a:r>
          </a:p>
        </p:txBody>
      </p:sp>
      <p:sp>
        <p:nvSpPr>
          <p:cNvPr id="29" name="TextBox 28"/>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590800" y="1752600"/>
            <a:ext cx="1371600" cy="3962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mj-lt"/>
              </a:rPr>
              <a:t>No Tx dominates?</a:t>
            </a:r>
          </a:p>
        </p:txBody>
      </p:sp>
      <p:sp>
        <p:nvSpPr>
          <p:cNvPr id="2" name="Title 1"/>
          <p:cNvSpPr>
            <a:spLocks noGrp="1"/>
          </p:cNvSpPr>
          <p:nvPr>
            <p:ph type="title"/>
          </p:nvPr>
        </p:nvSpPr>
        <p:spPr/>
        <p:txBody>
          <a:bodyPr/>
          <a:lstStyle/>
          <a:p>
            <a:r>
              <a:rPr lang="en-US" b="1" dirty="0"/>
              <a:t>Aside: cost-effectiveness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cxnSp>
        <p:nvCxnSpPr>
          <p:cNvPr id="23" name="Straight Connector 22"/>
          <p:cNvCxnSpPr/>
          <p:nvPr/>
        </p:nvCxnSpPr>
        <p:spPr>
          <a:xfrm rot="5400000">
            <a:off x="1981200" y="3733800"/>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4343400" y="3733801"/>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905000" y="1600200"/>
            <a:ext cx="603050" cy="369332"/>
          </a:xfrm>
          <a:prstGeom prst="rect">
            <a:avLst/>
          </a:prstGeom>
          <a:noFill/>
        </p:spPr>
        <p:txBody>
          <a:bodyPr wrap="none" rtlCol="0">
            <a:spAutoFit/>
          </a:bodyPr>
          <a:lstStyle/>
          <a:p>
            <a:r>
              <a:rPr lang="en-US" dirty="0">
                <a:latin typeface="+mj-lt"/>
              </a:rPr>
              <a:t>ICER</a:t>
            </a:r>
          </a:p>
        </p:txBody>
      </p:sp>
      <p:sp>
        <p:nvSpPr>
          <p:cNvPr id="29" name="TextBox 28"/>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p:sp>
        <p:nvSpPr>
          <p:cNvPr id="5" name="Rectangular Callout 4"/>
          <p:cNvSpPr/>
          <p:nvPr/>
        </p:nvSpPr>
        <p:spPr>
          <a:xfrm>
            <a:off x="2857500" y="2286000"/>
            <a:ext cx="1447800" cy="10668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mj-lt"/>
              </a:rPr>
              <a:t>WHY?</a:t>
            </a:r>
          </a:p>
        </p:txBody>
      </p:sp>
    </p:spTree>
    <p:extLst>
      <p:ext uri="{BB962C8B-B14F-4D97-AF65-F5344CB8AC3E}">
        <p14:creationId xmlns:p14="http://schemas.microsoft.com/office/powerpoint/2010/main" val="2983837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590800" y="1752600"/>
            <a:ext cx="1371600" cy="3962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mj-lt"/>
              </a:rPr>
              <a:t>No Tx dominates?</a:t>
            </a:r>
          </a:p>
        </p:txBody>
      </p:sp>
      <p:sp>
        <p:nvSpPr>
          <p:cNvPr id="2" name="Title 1"/>
          <p:cNvSpPr>
            <a:spLocks noGrp="1"/>
          </p:cNvSpPr>
          <p:nvPr>
            <p:ph type="title"/>
          </p:nvPr>
        </p:nvSpPr>
        <p:spPr/>
        <p:txBody>
          <a:bodyPr/>
          <a:lstStyle/>
          <a:p>
            <a:r>
              <a:rPr lang="en-US" b="1" dirty="0"/>
              <a:t>Aside: cost-effectiveness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cxnSp>
        <p:nvCxnSpPr>
          <p:cNvPr id="23" name="Straight Connector 22"/>
          <p:cNvCxnSpPr/>
          <p:nvPr/>
        </p:nvCxnSpPr>
        <p:spPr>
          <a:xfrm rot="5400000">
            <a:off x="1981200" y="3733800"/>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4343400" y="3733801"/>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905000" y="1600200"/>
            <a:ext cx="603050" cy="369332"/>
          </a:xfrm>
          <a:prstGeom prst="rect">
            <a:avLst/>
          </a:prstGeom>
          <a:noFill/>
        </p:spPr>
        <p:txBody>
          <a:bodyPr wrap="none" rtlCol="0">
            <a:spAutoFit/>
          </a:bodyPr>
          <a:lstStyle/>
          <a:p>
            <a:r>
              <a:rPr lang="en-US" dirty="0">
                <a:latin typeface="+mj-lt"/>
              </a:rPr>
              <a:t>ICER</a:t>
            </a:r>
          </a:p>
        </p:txBody>
      </p:sp>
      <p:sp>
        <p:nvSpPr>
          <p:cNvPr id="29" name="TextBox 28"/>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p:sp>
        <p:nvSpPr>
          <p:cNvPr id="5" name="Rectangular Callout 4"/>
          <p:cNvSpPr/>
          <p:nvPr/>
        </p:nvSpPr>
        <p:spPr>
          <a:xfrm>
            <a:off x="7467600" y="2286000"/>
            <a:ext cx="1447800" cy="10668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mj-lt"/>
              </a:rPr>
              <a:t>HERE?</a:t>
            </a:r>
          </a:p>
        </p:txBody>
      </p:sp>
    </p:spTree>
    <p:extLst>
      <p:ext uri="{BB962C8B-B14F-4D97-AF65-F5344CB8AC3E}">
        <p14:creationId xmlns:p14="http://schemas.microsoft.com/office/powerpoint/2010/main" val="1887261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324600" y="1752600"/>
            <a:ext cx="3200400" cy="3962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mj-lt"/>
              </a:rPr>
              <a:t>Really low ICER</a:t>
            </a:r>
          </a:p>
        </p:txBody>
      </p:sp>
      <p:sp>
        <p:nvSpPr>
          <p:cNvPr id="26" name="Rectangle 25"/>
          <p:cNvSpPr/>
          <p:nvPr/>
        </p:nvSpPr>
        <p:spPr>
          <a:xfrm>
            <a:off x="2590800" y="1752600"/>
            <a:ext cx="1371600" cy="3962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mj-lt"/>
              </a:rPr>
              <a:t>No Tx dominates</a:t>
            </a:r>
          </a:p>
        </p:txBody>
      </p:sp>
      <p:sp>
        <p:nvSpPr>
          <p:cNvPr id="2" name="Title 1"/>
          <p:cNvSpPr>
            <a:spLocks noGrp="1"/>
          </p:cNvSpPr>
          <p:nvPr>
            <p:ph type="title"/>
          </p:nvPr>
        </p:nvSpPr>
        <p:spPr/>
        <p:txBody>
          <a:bodyPr/>
          <a:lstStyle/>
          <a:p>
            <a:r>
              <a:rPr lang="en-US" b="1" dirty="0"/>
              <a:t>Aside: cost-effectiveness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cxnSp>
        <p:nvCxnSpPr>
          <p:cNvPr id="23" name="Straight Connector 22"/>
          <p:cNvCxnSpPr/>
          <p:nvPr/>
        </p:nvCxnSpPr>
        <p:spPr>
          <a:xfrm rot="5400000">
            <a:off x="1981200" y="3733800"/>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4343400" y="3733801"/>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905000" y="1600200"/>
            <a:ext cx="603050" cy="369332"/>
          </a:xfrm>
          <a:prstGeom prst="rect">
            <a:avLst/>
          </a:prstGeom>
          <a:noFill/>
        </p:spPr>
        <p:txBody>
          <a:bodyPr wrap="none" rtlCol="0">
            <a:spAutoFit/>
          </a:bodyPr>
          <a:lstStyle/>
          <a:p>
            <a:r>
              <a:rPr lang="en-US" dirty="0">
                <a:latin typeface="+mj-lt"/>
              </a:rPr>
              <a:t>ICER</a:t>
            </a:r>
          </a:p>
        </p:txBody>
      </p:sp>
      <p:sp>
        <p:nvSpPr>
          <p:cNvPr id="29" name="TextBox 28"/>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p:sp>
        <p:nvSpPr>
          <p:cNvPr id="30" name="Freeform 29"/>
          <p:cNvSpPr/>
          <p:nvPr/>
        </p:nvSpPr>
        <p:spPr>
          <a:xfrm>
            <a:off x="3972476" y="1760787"/>
            <a:ext cx="2327564" cy="3952324"/>
          </a:xfrm>
          <a:custGeom>
            <a:avLst/>
            <a:gdLst>
              <a:gd name="connsiteX0" fmla="*/ 0 w 2327564"/>
              <a:gd name="connsiteY0" fmla="*/ 0 h 3952324"/>
              <a:gd name="connsiteX1" fmla="*/ 793488 w 2327564"/>
              <a:gd name="connsiteY1" fmla="*/ 2440919 h 3952324"/>
              <a:gd name="connsiteX2" fmla="*/ 2327564 w 2327564"/>
              <a:gd name="connsiteY2" fmla="*/ 3952324 h 3952324"/>
            </a:gdLst>
            <a:ahLst/>
            <a:cxnLst>
              <a:cxn ang="0">
                <a:pos x="connsiteX0" y="connsiteY0"/>
              </a:cxn>
              <a:cxn ang="0">
                <a:pos x="connsiteX1" y="connsiteY1"/>
              </a:cxn>
              <a:cxn ang="0">
                <a:pos x="connsiteX2" y="connsiteY2"/>
              </a:cxn>
            </a:cxnLst>
            <a:rect l="l" t="t" r="r" b="b"/>
            <a:pathLst>
              <a:path w="2327564" h="3952324">
                <a:moveTo>
                  <a:pt x="0" y="0"/>
                </a:moveTo>
                <a:cubicBezTo>
                  <a:pt x="202780" y="891099"/>
                  <a:pt x="405561" y="1782198"/>
                  <a:pt x="793488" y="2440919"/>
                </a:cubicBezTo>
                <a:cubicBezTo>
                  <a:pt x="1181415" y="3099640"/>
                  <a:pt x="1754489" y="3525982"/>
                  <a:pt x="2327564" y="3952324"/>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324600" y="1752600"/>
            <a:ext cx="3200400" cy="3962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mj-lt"/>
              </a:rPr>
              <a:t>Really low ICER</a:t>
            </a:r>
          </a:p>
        </p:txBody>
      </p:sp>
      <p:sp>
        <p:nvSpPr>
          <p:cNvPr id="26" name="Rectangle 25"/>
          <p:cNvSpPr/>
          <p:nvPr/>
        </p:nvSpPr>
        <p:spPr>
          <a:xfrm>
            <a:off x="2590800" y="1752600"/>
            <a:ext cx="1371600" cy="3962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mj-lt"/>
              </a:rPr>
              <a:t>No Tx dominates</a:t>
            </a:r>
          </a:p>
        </p:txBody>
      </p:sp>
      <p:sp>
        <p:nvSpPr>
          <p:cNvPr id="2" name="Title 1"/>
          <p:cNvSpPr>
            <a:spLocks noGrp="1"/>
          </p:cNvSpPr>
          <p:nvPr>
            <p:ph type="title"/>
          </p:nvPr>
        </p:nvSpPr>
        <p:spPr/>
        <p:txBody>
          <a:bodyPr/>
          <a:lstStyle/>
          <a:p>
            <a:r>
              <a:rPr lang="en-US" b="1" dirty="0"/>
              <a:t>Aside: cost-effectiveness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cxnSp>
        <p:nvCxnSpPr>
          <p:cNvPr id="23" name="Straight Connector 22"/>
          <p:cNvCxnSpPr/>
          <p:nvPr/>
        </p:nvCxnSpPr>
        <p:spPr>
          <a:xfrm rot="5400000">
            <a:off x="1981200" y="3733800"/>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4343400" y="3733801"/>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905000" y="1600200"/>
            <a:ext cx="603050" cy="369332"/>
          </a:xfrm>
          <a:prstGeom prst="rect">
            <a:avLst/>
          </a:prstGeom>
          <a:noFill/>
        </p:spPr>
        <p:txBody>
          <a:bodyPr wrap="none" rtlCol="0">
            <a:spAutoFit/>
          </a:bodyPr>
          <a:lstStyle/>
          <a:p>
            <a:r>
              <a:rPr lang="en-US" dirty="0">
                <a:latin typeface="+mj-lt"/>
              </a:rPr>
              <a:t>ICER</a:t>
            </a:r>
          </a:p>
        </p:txBody>
      </p:sp>
      <p:sp>
        <p:nvSpPr>
          <p:cNvPr id="29" name="TextBox 28"/>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p:sp>
        <p:nvSpPr>
          <p:cNvPr id="15" name="TextBox 14"/>
          <p:cNvSpPr txBox="1"/>
          <p:nvPr/>
        </p:nvSpPr>
        <p:spPr>
          <a:xfrm>
            <a:off x="4648200" y="1447800"/>
            <a:ext cx="152400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mj-lt"/>
              </a:rPr>
              <a:t>But where do we shift to preferring Tx?</a:t>
            </a:r>
          </a:p>
        </p:txBody>
      </p:sp>
      <p:sp>
        <p:nvSpPr>
          <p:cNvPr id="17" name="Freeform 16"/>
          <p:cNvSpPr/>
          <p:nvPr/>
        </p:nvSpPr>
        <p:spPr>
          <a:xfrm>
            <a:off x="3972476" y="1760787"/>
            <a:ext cx="2327564" cy="3952324"/>
          </a:xfrm>
          <a:custGeom>
            <a:avLst/>
            <a:gdLst>
              <a:gd name="connsiteX0" fmla="*/ 0 w 2327564"/>
              <a:gd name="connsiteY0" fmla="*/ 0 h 3952324"/>
              <a:gd name="connsiteX1" fmla="*/ 793488 w 2327564"/>
              <a:gd name="connsiteY1" fmla="*/ 2440919 h 3952324"/>
              <a:gd name="connsiteX2" fmla="*/ 2327564 w 2327564"/>
              <a:gd name="connsiteY2" fmla="*/ 3952324 h 3952324"/>
            </a:gdLst>
            <a:ahLst/>
            <a:cxnLst>
              <a:cxn ang="0">
                <a:pos x="connsiteX0" y="connsiteY0"/>
              </a:cxn>
              <a:cxn ang="0">
                <a:pos x="connsiteX1" y="connsiteY1"/>
              </a:cxn>
              <a:cxn ang="0">
                <a:pos x="connsiteX2" y="connsiteY2"/>
              </a:cxn>
            </a:cxnLst>
            <a:rect l="l" t="t" r="r" b="b"/>
            <a:pathLst>
              <a:path w="2327564" h="3952324">
                <a:moveTo>
                  <a:pt x="0" y="0"/>
                </a:moveTo>
                <a:cubicBezTo>
                  <a:pt x="202780" y="891099"/>
                  <a:pt x="405561" y="1782198"/>
                  <a:pt x="793488" y="2440919"/>
                </a:cubicBezTo>
                <a:cubicBezTo>
                  <a:pt x="1181415" y="3099640"/>
                  <a:pt x="1754489" y="3525982"/>
                  <a:pt x="2327564" y="3952324"/>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324600" y="1752600"/>
            <a:ext cx="3200400" cy="3962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mj-lt"/>
              </a:rPr>
              <a:t>Really low ICER</a:t>
            </a:r>
          </a:p>
        </p:txBody>
      </p:sp>
      <p:sp>
        <p:nvSpPr>
          <p:cNvPr id="26" name="Rectangle 25"/>
          <p:cNvSpPr/>
          <p:nvPr/>
        </p:nvSpPr>
        <p:spPr>
          <a:xfrm>
            <a:off x="2590800" y="1752600"/>
            <a:ext cx="1371600" cy="3962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mj-lt"/>
              </a:rPr>
              <a:t>No Tx dominates</a:t>
            </a:r>
          </a:p>
        </p:txBody>
      </p:sp>
      <p:sp>
        <p:nvSpPr>
          <p:cNvPr id="2" name="Title 1"/>
          <p:cNvSpPr>
            <a:spLocks noGrp="1"/>
          </p:cNvSpPr>
          <p:nvPr>
            <p:ph type="title"/>
          </p:nvPr>
        </p:nvSpPr>
        <p:spPr/>
        <p:txBody>
          <a:bodyPr/>
          <a:lstStyle/>
          <a:p>
            <a:r>
              <a:rPr lang="en-US" b="1" dirty="0"/>
              <a:t>Aside: cost-effectiveness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cxnSp>
        <p:nvCxnSpPr>
          <p:cNvPr id="23" name="Straight Connector 22"/>
          <p:cNvCxnSpPr/>
          <p:nvPr/>
        </p:nvCxnSpPr>
        <p:spPr>
          <a:xfrm rot="5400000">
            <a:off x="1981200" y="3733800"/>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4343400" y="3733801"/>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905000" y="1600200"/>
            <a:ext cx="603050" cy="369332"/>
          </a:xfrm>
          <a:prstGeom prst="rect">
            <a:avLst/>
          </a:prstGeom>
          <a:noFill/>
        </p:spPr>
        <p:txBody>
          <a:bodyPr wrap="none" rtlCol="0">
            <a:spAutoFit/>
          </a:bodyPr>
          <a:lstStyle/>
          <a:p>
            <a:r>
              <a:rPr lang="en-US" dirty="0">
                <a:latin typeface="+mj-lt"/>
              </a:rPr>
              <a:t>ICER</a:t>
            </a:r>
          </a:p>
        </p:txBody>
      </p:sp>
      <p:sp>
        <p:nvSpPr>
          <p:cNvPr id="29" name="TextBox 28"/>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p:sp>
        <p:nvSpPr>
          <p:cNvPr id="15" name="TextBox 14"/>
          <p:cNvSpPr txBox="1"/>
          <p:nvPr/>
        </p:nvSpPr>
        <p:spPr>
          <a:xfrm>
            <a:off x="4045150" y="1447800"/>
            <a:ext cx="225489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mj-lt"/>
              </a:rPr>
              <a:t>This depends on our willingness to pay (WTP) for QALYs</a:t>
            </a:r>
          </a:p>
        </p:txBody>
      </p:sp>
      <p:sp>
        <p:nvSpPr>
          <p:cNvPr id="16" name="Freeform 15"/>
          <p:cNvSpPr/>
          <p:nvPr/>
        </p:nvSpPr>
        <p:spPr>
          <a:xfrm>
            <a:off x="3972476" y="1760787"/>
            <a:ext cx="2327564" cy="3952324"/>
          </a:xfrm>
          <a:custGeom>
            <a:avLst/>
            <a:gdLst>
              <a:gd name="connsiteX0" fmla="*/ 0 w 2327564"/>
              <a:gd name="connsiteY0" fmla="*/ 0 h 3952324"/>
              <a:gd name="connsiteX1" fmla="*/ 793488 w 2327564"/>
              <a:gd name="connsiteY1" fmla="*/ 2440919 h 3952324"/>
              <a:gd name="connsiteX2" fmla="*/ 2327564 w 2327564"/>
              <a:gd name="connsiteY2" fmla="*/ 3952324 h 3952324"/>
            </a:gdLst>
            <a:ahLst/>
            <a:cxnLst>
              <a:cxn ang="0">
                <a:pos x="connsiteX0" y="connsiteY0"/>
              </a:cxn>
              <a:cxn ang="0">
                <a:pos x="connsiteX1" y="connsiteY1"/>
              </a:cxn>
              <a:cxn ang="0">
                <a:pos x="connsiteX2" y="connsiteY2"/>
              </a:cxn>
            </a:cxnLst>
            <a:rect l="l" t="t" r="r" b="b"/>
            <a:pathLst>
              <a:path w="2327564" h="3952324">
                <a:moveTo>
                  <a:pt x="0" y="0"/>
                </a:moveTo>
                <a:cubicBezTo>
                  <a:pt x="202780" y="891099"/>
                  <a:pt x="405561" y="1782198"/>
                  <a:pt x="793488" y="2440919"/>
                </a:cubicBezTo>
                <a:cubicBezTo>
                  <a:pt x="1181415" y="3099640"/>
                  <a:pt x="1754489" y="3525982"/>
                  <a:pt x="2327564" y="3952324"/>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143000"/>
          </a:xfrm>
        </p:spPr>
        <p:txBody>
          <a:bodyPr>
            <a:normAutofit/>
          </a:bodyPr>
          <a:lstStyle/>
          <a:p>
            <a:pPr>
              <a:defRPr/>
            </a:pPr>
            <a:r>
              <a:rPr lang="en-US" altLang="en-MX" dirty="0">
                <a:ea typeface="ＭＳ Ｐゴシック" panose="020B0600070205080204" pitchFamily="34" charset="-128"/>
              </a:rPr>
              <a:t>Agenda</a:t>
            </a:r>
            <a:endParaRPr lang="en-US" dirty="0"/>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666754"/>
            <a:ext cx="10791645" cy="4810246"/>
          </a:xfrm>
        </p:spPr>
        <p:txBody>
          <a:bodyPr>
            <a:normAutofit/>
          </a:bodyPr>
          <a:lstStyle/>
          <a:p>
            <a:pPr eaLnBrk="1" hangingPunct="1"/>
            <a:r>
              <a:rPr lang="en-US" dirty="0"/>
              <a:t>Sensitivity analyses</a:t>
            </a:r>
          </a:p>
          <a:p>
            <a:pPr eaLnBrk="1" hangingPunct="1"/>
            <a:r>
              <a:rPr lang="en-US" dirty="0"/>
              <a:t>Probabilistic analyses</a:t>
            </a:r>
          </a:p>
        </p:txBody>
      </p:sp>
    </p:spTree>
    <p:extLst>
      <p:ext uri="{BB962C8B-B14F-4D97-AF65-F5344CB8AC3E}">
        <p14:creationId xmlns:p14="http://schemas.microsoft.com/office/powerpoint/2010/main" val="209875883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324600" y="1752600"/>
            <a:ext cx="3200400" cy="3962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mj-lt"/>
              </a:rPr>
              <a:t>Really low ICER</a:t>
            </a:r>
          </a:p>
        </p:txBody>
      </p:sp>
      <p:sp>
        <p:nvSpPr>
          <p:cNvPr id="26" name="Rectangle 25"/>
          <p:cNvSpPr/>
          <p:nvPr/>
        </p:nvSpPr>
        <p:spPr>
          <a:xfrm>
            <a:off x="2590800" y="1752600"/>
            <a:ext cx="1371600" cy="3962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mj-lt"/>
              </a:rPr>
              <a:t>No Tx dominates</a:t>
            </a:r>
          </a:p>
        </p:txBody>
      </p:sp>
      <p:sp>
        <p:nvSpPr>
          <p:cNvPr id="2" name="Title 1"/>
          <p:cNvSpPr>
            <a:spLocks noGrp="1"/>
          </p:cNvSpPr>
          <p:nvPr>
            <p:ph type="title"/>
          </p:nvPr>
        </p:nvSpPr>
        <p:spPr/>
        <p:txBody>
          <a:bodyPr/>
          <a:lstStyle/>
          <a:p>
            <a:r>
              <a:rPr lang="en-US" b="1" dirty="0"/>
              <a:t>Aside: cost-effectiveness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cxnSp>
        <p:nvCxnSpPr>
          <p:cNvPr id="23" name="Straight Connector 22"/>
          <p:cNvCxnSpPr/>
          <p:nvPr/>
        </p:nvCxnSpPr>
        <p:spPr>
          <a:xfrm rot="5400000">
            <a:off x="1981200" y="3733800"/>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4343400" y="3733801"/>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905000" y="1600200"/>
            <a:ext cx="603050" cy="369332"/>
          </a:xfrm>
          <a:prstGeom prst="rect">
            <a:avLst/>
          </a:prstGeom>
          <a:noFill/>
        </p:spPr>
        <p:txBody>
          <a:bodyPr wrap="none" rtlCol="0">
            <a:spAutoFit/>
          </a:bodyPr>
          <a:lstStyle/>
          <a:p>
            <a:r>
              <a:rPr lang="en-US" dirty="0">
                <a:latin typeface="+mj-lt"/>
              </a:rPr>
              <a:t>ICER</a:t>
            </a:r>
          </a:p>
        </p:txBody>
      </p:sp>
      <p:sp>
        <p:nvSpPr>
          <p:cNvPr id="29" name="TextBox 28"/>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p:cxnSp>
        <p:nvCxnSpPr>
          <p:cNvPr id="17" name="Straight Connector 16"/>
          <p:cNvCxnSpPr/>
          <p:nvPr/>
        </p:nvCxnSpPr>
        <p:spPr>
          <a:xfrm>
            <a:off x="2590800" y="2590800"/>
            <a:ext cx="69342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05001" y="2362200"/>
            <a:ext cx="620683" cy="369332"/>
          </a:xfrm>
          <a:prstGeom prst="rect">
            <a:avLst/>
          </a:prstGeom>
          <a:noFill/>
        </p:spPr>
        <p:txBody>
          <a:bodyPr wrap="none" rtlCol="0">
            <a:spAutoFit/>
          </a:bodyPr>
          <a:lstStyle/>
          <a:p>
            <a:r>
              <a:rPr lang="en-US" dirty="0">
                <a:latin typeface="+mj-lt"/>
              </a:rPr>
              <a:t>WTP</a:t>
            </a:r>
          </a:p>
        </p:txBody>
      </p:sp>
      <p:sp>
        <p:nvSpPr>
          <p:cNvPr id="30" name="Freeform 29"/>
          <p:cNvSpPr/>
          <p:nvPr/>
        </p:nvSpPr>
        <p:spPr>
          <a:xfrm>
            <a:off x="3972476" y="1760787"/>
            <a:ext cx="2327564" cy="3952324"/>
          </a:xfrm>
          <a:custGeom>
            <a:avLst/>
            <a:gdLst>
              <a:gd name="connsiteX0" fmla="*/ 0 w 2327564"/>
              <a:gd name="connsiteY0" fmla="*/ 0 h 3952324"/>
              <a:gd name="connsiteX1" fmla="*/ 793488 w 2327564"/>
              <a:gd name="connsiteY1" fmla="*/ 2440919 h 3952324"/>
              <a:gd name="connsiteX2" fmla="*/ 2327564 w 2327564"/>
              <a:gd name="connsiteY2" fmla="*/ 3952324 h 3952324"/>
            </a:gdLst>
            <a:ahLst/>
            <a:cxnLst>
              <a:cxn ang="0">
                <a:pos x="connsiteX0" y="connsiteY0"/>
              </a:cxn>
              <a:cxn ang="0">
                <a:pos x="connsiteX1" y="connsiteY1"/>
              </a:cxn>
              <a:cxn ang="0">
                <a:pos x="connsiteX2" y="connsiteY2"/>
              </a:cxn>
            </a:cxnLst>
            <a:rect l="l" t="t" r="r" b="b"/>
            <a:pathLst>
              <a:path w="2327564" h="3952324">
                <a:moveTo>
                  <a:pt x="0" y="0"/>
                </a:moveTo>
                <a:cubicBezTo>
                  <a:pt x="202780" y="891099"/>
                  <a:pt x="405561" y="1782198"/>
                  <a:pt x="793488" y="2440919"/>
                </a:cubicBezTo>
                <a:cubicBezTo>
                  <a:pt x="1181415" y="3099640"/>
                  <a:pt x="1754489" y="3525982"/>
                  <a:pt x="2327564" y="3952324"/>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324600" y="1752600"/>
            <a:ext cx="3200400" cy="3962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latin typeface="+mj-lt"/>
              </a:rPr>
              <a:t>Tx</a:t>
            </a:r>
            <a:r>
              <a:rPr lang="en-US" dirty="0">
                <a:latin typeface="+mj-lt"/>
              </a:rPr>
              <a:t> dominates</a:t>
            </a:r>
          </a:p>
        </p:txBody>
      </p:sp>
      <p:sp>
        <p:nvSpPr>
          <p:cNvPr id="26" name="Rectangle 25"/>
          <p:cNvSpPr/>
          <p:nvPr/>
        </p:nvSpPr>
        <p:spPr>
          <a:xfrm>
            <a:off x="2590800" y="1752600"/>
            <a:ext cx="1371600" cy="3962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mj-lt"/>
              </a:rPr>
              <a:t>No Tx dominates</a:t>
            </a:r>
          </a:p>
        </p:txBody>
      </p:sp>
      <p:sp>
        <p:nvSpPr>
          <p:cNvPr id="2" name="Title 1"/>
          <p:cNvSpPr>
            <a:spLocks noGrp="1"/>
          </p:cNvSpPr>
          <p:nvPr>
            <p:ph type="title"/>
          </p:nvPr>
        </p:nvSpPr>
        <p:spPr/>
        <p:txBody>
          <a:bodyPr/>
          <a:lstStyle/>
          <a:p>
            <a:r>
              <a:rPr lang="en-US" b="1" dirty="0"/>
              <a:t>Aside: cost-effectiveness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cxnSp>
        <p:nvCxnSpPr>
          <p:cNvPr id="23" name="Straight Connector 22"/>
          <p:cNvCxnSpPr/>
          <p:nvPr/>
        </p:nvCxnSpPr>
        <p:spPr>
          <a:xfrm rot="5400000">
            <a:off x="1981200" y="3733800"/>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4343400" y="3733801"/>
            <a:ext cx="39624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905000" y="1600200"/>
            <a:ext cx="603050" cy="369332"/>
          </a:xfrm>
          <a:prstGeom prst="rect">
            <a:avLst/>
          </a:prstGeom>
          <a:noFill/>
        </p:spPr>
        <p:txBody>
          <a:bodyPr wrap="none" rtlCol="0">
            <a:spAutoFit/>
          </a:bodyPr>
          <a:lstStyle/>
          <a:p>
            <a:r>
              <a:rPr lang="en-US" dirty="0">
                <a:latin typeface="+mj-lt"/>
              </a:rPr>
              <a:t>ICER</a:t>
            </a:r>
          </a:p>
        </p:txBody>
      </p:sp>
      <p:sp>
        <p:nvSpPr>
          <p:cNvPr id="29" name="TextBox 28"/>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p:cxnSp>
        <p:nvCxnSpPr>
          <p:cNvPr id="17" name="Straight Connector 16"/>
          <p:cNvCxnSpPr/>
          <p:nvPr/>
        </p:nvCxnSpPr>
        <p:spPr>
          <a:xfrm>
            <a:off x="2590800" y="2590800"/>
            <a:ext cx="69342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05001" y="2362200"/>
            <a:ext cx="620683" cy="369332"/>
          </a:xfrm>
          <a:prstGeom prst="rect">
            <a:avLst/>
          </a:prstGeom>
          <a:noFill/>
        </p:spPr>
        <p:txBody>
          <a:bodyPr wrap="none" rtlCol="0">
            <a:spAutoFit/>
          </a:bodyPr>
          <a:lstStyle/>
          <a:p>
            <a:r>
              <a:rPr lang="en-US" dirty="0">
                <a:latin typeface="+mj-lt"/>
              </a:rPr>
              <a:t>WTP</a:t>
            </a:r>
          </a:p>
        </p:txBody>
      </p:sp>
      <p:cxnSp>
        <p:nvCxnSpPr>
          <p:cNvPr id="27" name="Straight Connector 26"/>
          <p:cNvCxnSpPr/>
          <p:nvPr/>
        </p:nvCxnSpPr>
        <p:spPr>
          <a:xfrm rot="5400000">
            <a:off x="2209800" y="3733801"/>
            <a:ext cx="3962400" cy="0"/>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3972476" y="1760787"/>
            <a:ext cx="2327564" cy="3952324"/>
          </a:xfrm>
          <a:custGeom>
            <a:avLst/>
            <a:gdLst>
              <a:gd name="connsiteX0" fmla="*/ 0 w 2327564"/>
              <a:gd name="connsiteY0" fmla="*/ 0 h 3952324"/>
              <a:gd name="connsiteX1" fmla="*/ 793488 w 2327564"/>
              <a:gd name="connsiteY1" fmla="*/ 2440919 h 3952324"/>
              <a:gd name="connsiteX2" fmla="*/ 2327564 w 2327564"/>
              <a:gd name="connsiteY2" fmla="*/ 3952324 h 3952324"/>
            </a:gdLst>
            <a:ahLst/>
            <a:cxnLst>
              <a:cxn ang="0">
                <a:pos x="connsiteX0" y="connsiteY0"/>
              </a:cxn>
              <a:cxn ang="0">
                <a:pos x="connsiteX1" y="connsiteY1"/>
              </a:cxn>
              <a:cxn ang="0">
                <a:pos x="connsiteX2" y="connsiteY2"/>
              </a:cxn>
            </a:cxnLst>
            <a:rect l="l" t="t" r="r" b="b"/>
            <a:pathLst>
              <a:path w="2327564" h="3952324">
                <a:moveTo>
                  <a:pt x="0" y="0"/>
                </a:moveTo>
                <a:cubicBezTo>
                  <a:pt x="202780" y="891099"/>
                  <a:pt x="405561" y="1782198"/>
                  <a:pt x="793488" y="2440919"/>
                </a:cubicBezTo>
                <a:cubicBezTo>
                  <a:pt x="1181415" y="3099640"/>
                  <a:pt x="1754489" y="3525982"/>
                  <a:pt x="2327564" y="3952324"/>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191000" y="1752600"/>
            <a:ext cx="5334000" cy="3962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latin typeface="+mj-lt"/>
              </a:rPr>
              <a:t>Tx</a:t>
            </a:r>
            <a:r>
              <a:rPr lang="en-US" dirty="0">
                <a:latin typeface="+mj-lt"/>
              </a:rPr>
              <a:t> preferred</a:t>
            </a:r>
          </a:p>
        </p:txBody>
      </p:sp>
      <p:sp>
        <p:nvSpPr>
          <p:cNvPr id="26" name="Rectangle 25"/>
          <p:cNvSpPr/>
          <p:nvPr/>
        </p:nvSpPr>
        <p:spPr>
          <a:xfrm>
            <a:off x="2590800" y="1752600"/>
            <a:ext cx="1600200" cy="3962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mj-lt"/>
              </a:rPr>
              <a:t>No Tx preferred</a:t>
            </a:r>
          </a:p>
        </p:txBody>
      </p:sp>
      <p:sp>
        <p:nvSpPr>
          <p:cNvPr id="2" name="Title 1"/>
          <p:cNvSpPr>
            <a:spLocks noGrp="1"/>
          </p:cNvSpPr>
          <p:nvPr>
            <p:ph type="title"/>
          </p:nvPr>
        </p:nvSpPr>
        <p:spPr/>
        <p:txBody>
          <a:bodyPr/>
          <a:lstStyle/>
          <a:p>
            <a:r>
              <a:rPr lang="en-US" b="1" dirty="0"/>
              <a:t>Aside: cost-effectiveness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sp>
        <p:nvSpPr>
          <p:cNvPr id="28" name="TextBox 27"/>
          <p:cNvSpPr txBox="1"/>
          <p:nvPr/>
        </p:nvSpPr>
        <p:spPr>
          <a:xfrm>
            <a:off x="1905000" y="1600200"/>
            <a:ext cx="603050" cy="369332"/>
          </a:xfrm>
          <a:prstGeom prst="rect">
            <a:avLst/>
          </a:prstGeom>
          <a:noFill/>
        </p:spPr>
        <p:txBody>
          <a:bodyPr wrap="none" rtlCol="0">
            <a:spAutoFit/>
          </a:bodyPr>
          <a:lstStyle/>
          <a:p>
            <a:r>
              <a:rPr lang="en-US" dirty="0">
                <a:latin typeface="+mj-lt"/>
              </a:rPr>
              <a:t>ICER</a:t>
            </a:r>
          </a:p>
        </p:txBody>
      </p:sp>
      <p:sp>
        <p:nvSpPr>
          <p:cNvPr id="29" name="TextBox 28"/>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p:cxnSp>
        <p:nvCxnSpPr>
          <p:cNvPr id="17" name="Straight Connector 16"/>
          <p:cNvCxnSpPr/>
          <p:nvPr/>
        </p:nvCxnSpPr>
        <p:spPr>
          <a:xfrm>
            <a:off x="2590800" y="2590800"/>
            <a:ext cx="69342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05001" y="2362200"/>
            <a:ext cx="620683" cy="369332"/>
          </a:xfrm>
          <a:prstGeom prst="rect">
            <a:avLst/>
          </a:prstGeom>
          <a:noFill/>
        </p:spPr>
        <p:txBody>
          <a:bodyPr wrap="none" rtlCol="0">
            <a:spAutoFit/>
          </a:bodyPr>
          <a:lstStyle/>
          <a:p>
            <a:r>
              <a:rPr lang="en-US" dirty="0">
                <a:latin typeface="+mj-lt"/>
              </a:rPr>
              <a:t>WTP</a:t>
            </a:r>
          </a:p>
        </p:txBody>
      </p:sp>
      <p:cxnSp>
        <p:nvCxnSpPr>
          <p:cNvPr id="27" name="Straight Connector 26"/>
          <p:cNvCxnSpPr/>
          <p:nvPr/>
        </p:nvCxnSpPr>
        <p:spPr>
          <a:xfrm rot="5400000">
            <a:off x="2209800" y="3733801"/>
            <a:ext cx="3962400" cy="0"/>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3972476" y="1760787"/>
            <a:ext cx="2327564" cy="3952324"/>
          </a:xfrm>
          <a:custGeom>
            <a:avLst/>
            <a:gdLst>
              <a:gd name="connsiteX0" fmla="*/ 0 w 2327564"/>
              <a:gd name="connsiteY0" fmla="*/ 0 h 3952324"/>
              <a:gd name="connsiteX1" fmla="*/ 793488 w 2327564"/>
              <a:gd name="connsiteY1" fmla="*/ 2440919 h 3952324"/>
              <a:gd name="connsiteX2" fmla="*/ 2327564 w 2327564"/>
              <a:gd name="connsiteY2" fmla="*/ 3952324 h 3952324"/>
            </a:gdLst>
            <a:ahLst/>
            <a:cxnLst>
              <a:cxn ang="0">
                <a:pos x="connsiteX0" y="connsiteY0"/>
              </a:cxn>
              <a:cxn ang="0">
                <a:pos x="connsiteX1" y="connsiteY1"/>
              </a:cxn>
              <a:cxn ang="0">
                <a:pos x="connsiteX2" y="connsiteY2"/>
              </a:cxn>
            </a:cxnLst>
            <a:rect l="l" t="t" r="r" b="b"/>
            <a:pathLst>
              <a:path w="2327564" h="3952324">
                <a:moveTo>
                  <a:pt x="0" y="0"/>
                </a:moveTo>
                <a:cubicBezTo>
                  <a:pt x="202780" y="891099"/>
                  <a:pt x="405561" y="1782198"/>
                  <a:pt x="793488" y="2440919"/>
                </a:cubicBezTo>
                <a:cubicBezTo>
                  <a:pt x="1181415" y="3099640"/>
                  <a:pt x="1754489" y="3525982"/>
                  <a:pt x="2327564" y="3952324"/>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20D47-90DD-E834-5FA3-03C118AF8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E7A57B-7790-0C10-5F11-C37CAD565536}"/>
              </a:ext>
            </a:extLst>
          </p:cNvPr>
          <p:cNvSpPr>
            <a:spLocks noGrp="1"/>
          </p:cNvSpPr>
          <p:nvPr>
            <p:ph type="title"/>
          </p:nvPr>
        </p:nvSpPr>
        <p:spPr/>
        <p:txBody>
          <a:bodyPr/>
          <a:lstStyle/>
          <a:p>
            <a:r>
              <a:rPr lang="nl-NL" dirty="0" err="1"/>
              <a:t>Deterministic</a:t>
            </a:r>
            <a:r>
              <a:rPr lang="nl-NL" dirty="0"/>
              <a:t> </a:t>
            </a:r>
            <a:r>
              <a:rPr lang="nl-NL" dirty="0" err="1"/>
              <a:t>Sensitivity</a:t>
            </a:r>
            <a:r>
              <a:rPr lang="nl-NL" dirty="0"/>
              <a:t> Analysis</a:t>
            </a:r>
            <a:endParaRPr lang="en-MX" dirty="0"/>
          </a:p>
        </p:txBody>
      </p:sp>
      <p:sp>
        <p:nvSpPr>
          <p:cNvPr id="3" name="Text Placeholder 2">
            <a:extLst>
              <a:ext uri="{FF2B5EF4-FFF2-40B4-BE49-F238E27FC236}">
                <a16:creationId xmlns:a16="http://schemas.microsoft.com/office/drawing/2014/main" id="{D81F654A-8085-37F7-B02B-1998AE1B747B}"/>
              </a:ext>
            </a:extLst>
          </p:cNvPr>
          <p:cNvSpPr>
            <a:spLocks noGrp="1"/>
          </p:cNvSpPr>
          <p:nvPr>
            <p:ph type="body" idx="1"/>
          </p:nvPr>
        </p:nvSpPr>
        <p:spPr/>
        <p:txBody>
          <a:bodyPr/>
          <a:lstStyle/>
          <a:p>
            <a:endParaRPr lang="en-MX"/>
          </a:p>
        </p:txBody>
      </p:sp>
    </p:spTree>
    <p:extLst>
      <p:ext uri="{BB962C8B-B14F-4D97-AF65-F5344CB8AC3E}">
        <p14:creationId xmlns:p14="http://schemas.microsoft.com/office/powerpoint/2010/main" val="685280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143000"/>
          </a:xfrm>
        </p:spPr>
        <p:txBody>
          <a:bodyPr>
            <a:normAutofit/>
          </a:bodyPr>
          <a:lstStyle/>
          <a:p>
            <a:pPr>
              <a:defRPr/>
            </a:pPr>
            <a:r>
              <a:rPr lang="en-US" dirty="0"/>
              <a:t>One-Way Sensitivity Analysis (OWSA)</a:t>
            </a:r>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981200"/>
            <a:ext cx="10791645" cy="4495800"/>
          </a:xfrm>
        </p:spPr>
        <p:txBody>
          <a:bodyPr/>
          <a:lstStyle/>
          <a:p>
            <a:r>
              <a:rPr lang="en-US" dirty="0"/>
              <a:t>Systematically vary a single parameter over range of uncertainty, keeping all others fixed</a:t>
            </a:r>
          </a:p>
          <a:p>
            <a:pPr marL="0" indent="0">
              <a:buNone/>
            </a:pPr>
            <a:r>
              <a:rPr lang="en-US" dirty="0"/>
              <a:t>   </a:t>
            </a:r>
          </a:p>
          <a:p>
            <a:pPr marL="0" indent="0">
              <a:buNone/>
            </a:pPr>
            <a:r>
              <a:rPr lang="en-US" dirty="0"/>
              <a:t>     </a:t>
            </a:r>
            <a:r>
              <a:rPr lang="en-US" dirty="0" err="1"/>
              <a:t>p_PCed</a:t>
            </a:r>
            <a:r>
              <a:rPr lang="en-US" i="1" baseline="-25000" dirty="0"/>
              <a:t> </a:t>
            </a:r>
            <a:r>
              <a:rPr lang="en-US" dirty="0"/>
              <a:t>= 30%, </a:t>
            </a:r>
            <a:r>
              <a:rPr lang="en-US" dirty="0" err="1"/>
              <a:t>p_PCed</a:t>
            </a:r>
            <a:r>
              <a:rPr lang="en-US" dirty="0"/>
              <a:t> = 40%, </a:t>
            </a:r>
            <a:r>
              <a:rPr lang="en-US" dirty="0" err="1"/>
              <a:t>p_PCed</a:t>
            </a:r>
            <a:r>
              <a:rPr lang="en-US" i="1" baseline="-25000" dirty="0"/>
              <a:t> </a:t>
            </a:r>
            <a:r>
              <a:rPr lang="en-US" dirty="0"/>
              <a:t>= 50%, </a:t>
            </a:r>
            <a:r>
              <a:rPr lang="en-US" dirty="0" err="1"/>
              <a:t>etc</a:t>
            </a:r>
            <a:r>
              <a:rPr lang="en-US" dirty="0"/>
              <a:t>…</a:t>
            </a:r>
          </a:p>
          <a:p>
            <a:endParaRPr lang="en-US" dirty="0"/>
          </a:p>
          <a:p>
            <a:r>
              <a:rPr lang="en-US" dirty="0"/>
              <a:t>For each parameter value, calculate the expected outcomes under each strategy</a:t>
            </a:r>
          </a:p>
          <a:p>
            <a:r>
              <a:rPr lang="en-US" dirty="0"/>
              <a:t>Identify which strategy is preferred for each parameter value</a:t>
            </a:r>
          </a:p>
          <a:p>
            <a:endParaRPr lang="en-US" dirty="0"/>
          </a:p>
        </p:txBody>
      </p:sp>
    </p:spTree>
    <p:extLst>
      <p:ext uri="{BB962C8B-B14F-4D97-AF65-F5344CB8AC3E}">
        <p14:creationId xmlns:p14="http://schemas.microsoft.com/office/powerpoint/2010/main" val="346005518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One-Way Sensitivity Analysis (OWSA)</a:t>
            </a:r>
          </a:p>
        </p:txBody>
      </p:sp>
      <p:graphicFrame>
        <p:nvGraphicFramePr>
          <p:cNvPr id="4" name="Table 3"/>
          <p:cNvGraphicFramePr>
            <a:graphicFrameLocks noGrp="1"/>
          </p:cNvGraphicFramePr>
          <p:nvPr/>
        </p:nvGraphicFramePr>
        <p:xfrm>
          <a:off x="2371725" y="1397000"/>
          <a:ext cx="7448550" cy="4724400"/>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548640">
                <a:tc rowSpan="2">
                  <a:txBody>
                    <a:bodyPr/>
                    <a:lstStyle/>
                    <a:p>
                      <a:pPr algn="ctr"/>
                      <a:r>
                        <a:rPr lang="en-US" sz="2200" i="0" dirty="0">
                          <a:latin typeface="Calibri" panose="020F0502020204030204" pitchFamily="34" charset="0"/>
                        </a:rPr>
                        <a:t>Probability of early detection (Primary care)</a:t>
                      </a:r>
                      <a:endParaRPr lang="en-US" sz="2200" i="1" baseline="-25000" dirty="0">
                        <a:latin typeface="Calibri" panose="020F0502020204030204" pitchFamily="34" charset="0"/>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latin typeface="Calibri" panose="020F0502020204030204" pitchFamily="34" charset="0"/>
                        </a:rPr>
                        <a:t>Deaths per 1,000</a:t>
                      </a:r>
                    </a:p>
                  </a:txBody>
                  <a:tcPr anchor="ct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latin typeface="Calibri" panose="020F0502020204030204" pitchFamily="34" charset="0"/>
                      </a:endParaRPr>
                    </a:p>
                  </a:txBody>
                  <a:tcPr anchor="ctr"/>
                </a:tc>
                <a:tc hMerge="1">
                  <a:txBody>
                    <a:bodyPr/>
                    <a:lstStyle/>
                    <a:p>
                      <a:pPr algn="ctr"/>
                      <a:endParaRPr lang="en-US" sz="2200" dirty="0">
                        <a:latin typeface="Calibri" panose="020F0502020204030204" pitchFamily="34" charset="0"/>
                      </a:endParaRPr>
                    </a:p>
                  </a:txBody>
                  <a:tcPr anchor="ctr"/>
                </a:tc>
                <a:extLst>
                  <a:ext uri="{0D108BD9-81ED-4DB2-BD59-A6C34878D82A}">
                    <a16:rowId xmlns:a16="http://schemas.microsoft.com/office/drawing/2014/main" val="10000"/>
                  </a:ext>
                </a:extLst>
              </a:tr>
              <a:tr h="548640">
                <a:tc vMerge="1">
                  <a:txBody>
                    <a:bodyPr/>
                    <a:lstStyle/>
                    <a:p>
                      <a:endParaRPr lang="en-US"/>
                    </a:p>
                  </a:txBody>
                  <a:tcPr/>
                </a:tc>
                <a:tc>
                  <a:txBody>
                    <a:bodyPr/>
                    <a:lstStyle/>
                    <a:p>
                      <a:pPr algn="ctr"/>
                      <a:r>
                        <a:rPr lang="en-US" sz="2200" b="1" dirty="0">
                          <a:solidFill>
                            <a:schemeClr val="bg1"/>
                          </a:solidFill>
                          <a:latin typeface="Calibri" panose="020F0502020204030204" pitchFamily="34" charset="0"/>
                        </a:rPr>
                        <a:t>EV ‘Do Nothing’</a:t>
                      </a:r>
                    </a:p>
                  </a:txBody>
                  <a:tcPr anchor="ctr">
                    <a:solidFill>
                      <a:schemeClr val="accent1"/>
                    </a:solidFill>
                  </a:tcPr>
                </a:tc>
                <a:tc>
                  <a:txBody>
                    <a:bodyPr/>
                    <a:lstStyle/>
                    <a:p>
                      <a:pPr algn="ctr"/>
                      <a:r>
                        <a:rPr lang="en-US" sz="2200" b="1" dirty="0">
                          <a:solidFill>
                            <a:schemeClr val="bg1"/>
                          </a:solidFill>
                          <a:latin typeface="Calibri" panose="020F0502020204030204" pitchFamily="34" charset="0"/>
                        </a:rPr>
                        <a:t>EV ‘Spray’</a:t>
                      </a:r>
                    </a:p>
                  </a:txBody>
                  <a:tcPr anchor="ctr">
                    <a:solidFill>
                      <a:schemeClr val="accent1"/>
                    </a:solidFill>
                  </a:tcPr>
                </a:tc>
                <a:tc>
                  <a:txBody>
                    <a:bodyPr/>
                    <a:lstStyle/>
                    <a:p>
                      <a:pPr algn="ctr"/>
                      <a:r>
                        <a:rPr lang="en-US" sz="2200" b="1" dirty="0">
                          <a:solidFill>
                            <a:schemeClr val="bg1"/>
                          </a:solidFill>
                          <a:latin typeface="Calibri" panose="020F0502020204030204" pitchFamily="34" charset="0"/>
                        </a:rPr>
                        <a:t>EV ‘Test’</a:t>
                      </a:r>
                    </a:p>
                  </a:txBody>
                  <a:tcPr anchor="ctr">
                    <a:solidFill>
                      <a:schemeClr val="accent1"/>
                    </a:solidFill>
                  </a:tcPr>
                </a:tc>
                <a:extLst>
                  <a:ext uri="{0D108BD9-81ED-4DB2-BD59-A6C34878D82A}">
                    <a16:rowId xmlns:a16="http://schemas.microsoft.com/office/drawing/2014/main" val="10001"/>
                  </a:ext>
                </a:extLst>
              </a:tr>
              <a:tr h="370840">
                <a:tc>
                  <a:txBody>
                    <a:bodyPr/>
                    <a:lstStyle/>
                    <a:p>
                      <a:pPr algn="ctr"/>
                      <a:r>
                        <a:rPr lang="en-US" sz="2200" dirty="0">
                          <a:latin typeface="Calibri" panose="020F0502020204030204" pitchFamily="34" charset="0"/>
                        </a:rPr>
                        <a:t>30%</a:t>
                      </a:r>
                    </a:p>
                  </a:txBody>
                  <a:tcPr anchor="ctr"/>
                </a:tc>
                <a:tc>
                  <a:txBody>
                    <a:bodyPr/>
                    <a:lstStyle/>
                    <a:p>
                      <a:pPr algn="ctr"/>
                      <a:r>
                        <a:rPr lang="en-US" sz="2200" dirty="0">
                          <a:latin typeface="Calibri" panose="020F0502020204030204" pitchFamily="34" charset="0"/>
                        </a:rPr>
                        <a:t>0.33</a:t>
                      </a:r>
                    </a:p>
                  </a:txBody>
                  <a:tcPr anchor="ctr"/>
                </a:tc>
                <a:tc>
                  <a:txBody>
                    <a:bodyPr/>
                    <a:lstStyle/>
                    <a:p>
                      <a:pPr algn="ctr"/>
                      <a:r>
                        <a:rPr lang="en-US" sz="2200" dirty="0">
                          <a:latin typeface="Calibri" panose="020F0502020204030204" pitchFamily="34" charset="0"/>
                        </a:rPr>
                        <a:t>1.05</a:t>
                      </a:r>
                    </a:p>
                  </a:txBody>
                  <a:tcPr anchor="ctr"/>
                </a:tc>
                <a:tc>
                  <a:txBody>
                    <a:bodyPr/>
                    <a:lstStyle/>
                    <a:p>
                      <a:pPr algn="ctr"/>
                      <a:r>
                        <a:rPr lang="en-US" sz="2200" dirty="0">
                          <a:latin typeface="Calibri" panose="020F0502020204030204" pitchFamily="34" charset="0"/>
                        </a:rPr>
                        <a:t>0.37</a:t>
                      </a:r>
                    </a:p>
                  </a:txBody>
                  <a:tcPr anchor="ctr"/>
                </a:tc>
                <a:extLst>
                  <a:ext uri="{0D108BD9-81ED-4DB2-BD59-A6C34878D82A}">
                    <a16:rowId xmlns:a16="http://schemas.microsoft.com/office/drawing/2014/main" val="10002"/>
                  </a:ext>
                </a:extLst>
              </a:tr>
              <a:tr h="370840">
                <a:tc>
                  <a:txBody>
                    <a:bodyPr/>
                    <a:lstStyle/>
                    <a:p>
                      <a:pPr algn="ctr"/>
                      <a:r>
                        <a:rPr lang="en-US" sz="2200" dirty="0">
                          <a:latin typeface="Calibri" panose="020F0502020204030204" pitchFamily="34" charset="0"/>
                        </a:rPr>
                        <a:t>35%</a:t>
                      </a:r>
                    </a:p>
                  </a:txBody>
                  <a:tcPr anchor="ctr"/>
                </a:tc>
                <a:tc>
                  <a:txBody>
                    <a:bodyPr/>
                    <a:lstStyle/>
                    <a:p>
                      <a:pPr algn="ctr"/>
                      <a:r>
                        <a:rPr lang="en-US" sz="2200" dirty="0">
                          <a:latin typeface="Calibri" panose="020F0502020204030204" pitchFamily="34" charset="0"/>
                        </a:rPr>
                        <a:t>0.67</a:t>
                      </a:r>
                    </a:p>
                  </a:txBody>
                  <a:tcPr anchor="ctr"/>
                </a:tc>
                <a:tc>
                  <a:txBody>
                    <a:bodyPr/>
                    <a:lstStyle/>
                    <a:p>
                      <a:pPr algn="ctr"/>
                      <a:r>
                        <a:rPr lang="en-US" sz="2200" dirty="0">
                          <a:latin typeface="Calibri" panose="020F0502020204030204" pitchFamily="34" charset="0"/>
                        </a:rPr>
                        <a:t>1.10</a:t>
                      </a:r>
                    </a:p>
                  </a:txBody>
                  <a:tcPr anchor="ctr"/>
                </a:tc>
                <a:tc>
                  <a:txBody>
                    <a:bodyPr/>
                    <a:lstStyle/>
                    <a:p>
                      <a:pPr algn="ctr"/>
                      <a:r>
                        <a:rPr lang="en-US" sz="2200" dirty="0">
                          <a:latin typeface="Calibri" panose="020F0502020204030204" pitchFamily="34" charset="0"/>
                        </a:rPr>
                        <a:t>0.53</a:t>
                      </a:r>
                    </a:p>
                  </a:txBody>
                  <a:tcPr anchor="ctr"/>
                </a:tc>
                <a:extLst>
                  <a:ext uri="{0D108BD9-81ED-4DB2-BD59-A6C34878D82A}">
                    <a16:rowId xmlns:a16="http://schemas.microsoft.com/office/drawing/2014/main" val="10003"/>
                  </a:ext>
                </a:extLst>
              </a:tr>
              <a:tr h="370840">
                <a:tc>
                  <a:txBody>
                    <a:bodyPr/>
                    <a:lstStyle/>
                    <a:p>
                      <a:pPr algn="ctr"/>
                      <a:r>
                        <a:rPr lang="en-US" sz="2200" dirty="0">
                          <a:latin typeface="Calibri" panose="020F0502020204030204" pitchFamily="34" charset="0"/>
                        </a:rPr>
                        <a:t>40%</a:t>
                      </a:r>
                    </a:p>
                  </a:txBody>
                  <a:tcPr anchor="ctr"/>
                </a:tc>
                <a:tc>
                  <a:txBody>
                    <a:bodyPr/>
                    <a:lstStyle/>
                    <a:p>
                      <a:pPr algn="ctr"/>
                      <a:r>
                        <a:rPr lang="en-US" sz="2200" dirty="0">
                          <a:latin typeface="Calibri" panose="020F0502020204030204" pitchFamily="34" charset="0"/>
                        </a:rPr>
                        <a:t>1.00</a:t>
                      </a:r>
                    </a:p>
                  </a:txBody>
                  <a:tcPr anchor="ctr"/>
                </a:tc>
                <a:tc>
                  <a:txBody>
                    <a:bodyPr/>
                    <a:lstStyle/>
                    <a:p>
                      <a:pPr algn="ctr"/>
                      <a:r>
                        <a:rPr lang="en-US" sz="2200" dirty="0">
                          <a:latin typeface="Calibri" panose="020F0502020204030204" pitchFamily="34" charset="0"/>
                        </a:rPr>
                        <a:t>1.15</a:t>
                      </a:r>
                    </a:p>
                  </a:txBody>
                  <a:tcPr anchor="ctr"/>
                </a:tc>
                <a:tc>
                  <a:txBody>
                    <a:bodyPr/>
                    <a:lstStyle/>
                    <a:p>
                      <a:pPr algn="ctr"/>
                      <a:r>
                        <a:rPr lang="en-US" sz="2200" dirty="0">
                          <a:latin typeface="Calibri" panose="020F0502020204030204" pitchFamily="34" charset="0"/>
                        </a:rPr>
                        <a:t>0.70</a:t>
                      </a:r>
                    </a:p>
                  </a:txBody>
                  <a:tcPr anchor="ctr"/>
                </a:tc>
                <a:extLst>
                  <a:ext uri="{0D108BD9-81ED-4DB2-BD59-A6C34878D82A}">
                    <a16:rowId xmlns:a16="http://schemas.microsoft.com/office/drawing/2014/main" val="10004"/>
                  </a:ext>
                </a:extLst>
              </a:tr>
              <a:tr h="370840">
                <a:tc>
                  <a:txBody>
                    <a:bodyPr/>
                    <a:lstStyle/>
                    <a:p>
                      <a:pPr algn="ctr"/>
                      <a:r>
                        <a:rPr lang="en-US" sz="2200" dirty="0">
                          <a:latin typeface="Calibri" panose="020F0502020204030204" pitchFamily="34" charset="0"/>
                        </a:rPr>
                        <a:t>45%</a:t>
                      </a:r>
                    </a:p>
                  </a:txBody>
                  <a:tcPr anchor="ctr"/>
                </a:tc>
                <a:tc>
                  <a:txBody>
                    <a:bodyPr/>
                    <a:lstStyle/>
                    <a:p>
                      <a:pPr algn="ctr"/>
                      <a:r>
                        <a:rPr lang="en-US" sz="2200" dirty="0">
                          <a:latin typeface="Calibri" panose="020F0502020204030204" pitchFamily="34" charset="0"/>
                        </a:rPr>
                        <a:t>1.33</a:t>
                      </a:r>
                    </a:p>
                  </a:txBody>
                  <a:tcPr anchor="ctr"/>
                </a:tc>
                <a:tc>
                  <a:txBody>
                    <a:bodyPr/>
                    <a:lstStyle/>
                    <a:p>
                      <a:pPr algn="ctr"/>
                      <a:r>
                        <a:rPr lang="en-US" sz="2200" dirty="0">
                          <a:latin typeface="Calibri" panose="020F0502020204030204" pitchFamily="34" charset="0"/>
                        </a:rPr>
                        <a:t>1.20</a:t>
                      </a:r>
                    </a:p>
                  </a:txBody>
                  <a:tcPr anchor="ctr"/>
                </a:tc>
                <a:tc>
                  <a:txBody>
                    <a:bodyPr/>
                    <a:lstStyle/>
                    <a:p>
                      <a:pPr algn="ctr"/>
                      <a:r>
                        <a:rPr lang="en-US" sz="2200" dirty="0">
                          <a:latin typeface="Calibri" panose="020F0502020204030204" pitchFamily="34" charset="0"/>
                        </a:rPr>
                        <a:t>0.87</a:t>
                      </a:r>
                    </a:p>
                  </a:txBody>
                  <a:tcPr anchor="ctr"/>
                </a:tc>
                <a:extLst>
                  <a:ext uri="{0D108BD9-81ED-4DB2-BD59-A6C34878D82A}">
                    <a16:rowId xmlns:a16="http://schemas.microsoft.com/office/drawing/2014/main" val="10005"/>
                  </a:ext>
                </a:extLst>
              </a:tr>
              <a:tr h="370840">
                <a:tc>
                  <a:txBody>
                    <a:bodyPr/>
                    <a:lstStyle/>
                    <a:p>
                      <a:pPr algn="ctr"/>
                      <a:r>
                        <a:rPr lang="en-US" sz="2200" dirty="0">
                          <a:latin typeface="Calibri" panose="020F0502020204030204" pitchFamily="34" charset="0"/>
                        </a:rPr>
                        <a:t>50%</a:t>
                      </a:r>
                    </a:p>
                  </a:txBody>
                  <a:tcPr anchor="ctr"/>
                </a:tc>
                <a:tc>
                  <a:txBody>
                    <a:bodyPr/>
                    <a:lstStyle/>
                    <a:p>
                      <a:pPr algn="ctr"/>
                      <a:r>
                        <a:rPr lang="en-US" sz="2200" dirty="0">
                          <a:latin typeface="Calibri" panose="020F0502020204030204" pitchFamily="34" charset="0"/>
                        </a:rPr>
                        <a:t>1.67</a:t>
                      </a:r>
                    </a:p>
                  </a:txBody>
                  <a:tcPr anchor="ctr"/>
                </a:tc>
                <a:tc>
                  <a:txBody>
                    <a:bodyPr/>
                    <a:lstStyle/>
                    <a:p>
                      <a:pPr algn="ctr"/>
                      <a:r>
                        <a:rPr lang="en-US" sz="2200" dirty="0">
                          <a:latin typeface="Calibri" panose="020F0502020204030204" pitchFamily="34" charset="0"/>
                        </a:rPr>
                        <a:t>1.25</a:t>
                      </a:r>
                    </a:p>
                  </a:txBody>
                  <a:tcPr anchor="ctr"/>
                </a:tc>
                <a:tc>
                  <a:txBody>
                    <a:bodyPr/>
                    <a:lstStyle/>
                    <a:p>
                      <a:pPr algn="ctr"/>
                      <a:r>
                        <a:rPr lang="en-US" sz="2200" dirty="0">
                          <a:latin typeface="Calibri" panose="020F0502020204030204" pitchFamily="34" charset="0"/>
                        </a:rPr>
                        <a:t>1.03</a:t>
                      </a:r>
                    </a:p>
                  </a:txBody>
                  <a:tcPr anchor="ctr"/>
                </a:tc>
                <a:extLst>
                  <a:ext uri="{0D108BD9-81ED-4DB2-BD59-A6C34878D82A}">
                    <a16:rowId xmlns:a16="http://schemas.microsoft.com/office/drawing/2014/main" val="10006"/>
                  </a:ext>
                </a:extLst>
              </a:tr>
              <a:tr h="370840">
                <a:tc>
                  <a:txBody>
                    <a:bodyPr/>
                    <a:lstStyle/>
                    <a:p>
                      <a:pPr algn="ctr"/>
                      <a:r>
                        <a:rPr lang="en-US" sz="2200" dirty="0">
                          <a:latin typeface="Calibri" panose="020F0502020204030204" pitchFamily="34" charset="0"/>
                        </a:rPr>
                        <a:t>55%</a:t>
                      </a:r>
                    </a:p>
                  </a:txBody>
                  <a:tcPr anchor="ctr"/>
                </a:tc>
                <a:tc>
                  <a:txBody>
                    <a:bodyPr/>
                    <a:lstStyle/>
                    <a:p>
                      <a:pPr algn="ctr"/>
                      <a:r>
                        <a:rPr lang="en-US" sz="2200" dirty="0">
                          <a:latin typeface="Calibri" panose="020F0502020204030204" pitchFamily="34" charset="0"/>
                        </a:rPr>
                        <a:t>2.00</a:t>
                      </a:r>
                    </a:p>
                  </a:txBody>
                  <a:tcPr anchor="ctr"/>
                </a:tc>
                <a:tc>
                  <a:txBody>
                    <a:bodyPr/>
                    <a:lstStyle/>
                    <a:p>
                      <a:pPr algn="ctr"/>
                      <a:r>
                        <a:rPr lang="en-US" sz="2200" dirty="0">
                          <a:latin typeface="Calibri" panose="020F0502020204030204" pitchFamily="34" charset="0"/>
                        </a:rPr>
                        <a:t>1.30</a:t>
                      </a:r>
                    </a:p>
                  </a:txBody>
                  <a:tcPr anchor="ctr"/>
                </a:tc>
                <a:tc>
                  <a:txBody>
                    <a:bodyPr/>
                    <a:lstStyle/>
                    <a:p>
                      <a:pPr algn="ctr"/>
                      <a:r>
                        <a:rPr lang="en-US" sz="2200" dirty="0">
                          <a:latin typeface="Calibri" panose="020F0502020204030204" pitchFamily="34" charset="0"/>
                        </a:rPr>
                        <a:t>1.20</a:t>
                      </a:r>
                    </a:p>
                  </a:txBody>
                  <a:tcPr anchor="ctr"/>
                </a:tc>
                <a:extLst>
                  <a:ext uri="{0D108BD9-81ED-4DB2-BD59-A6C34878D82A}">
                    <a16:rowId xmlns:a16="http://schemas.microsoft.com/office/drawing/2014/main" val="10007"/>
                  </a:ext>
                </a:extLst>
              </a:tr>
              <a:tr h="370840">
                <a:tc>
                  <a:txBody>
                    <a:bodyPr/>
                    <a:lstStyle/>
                    <a:p>
                      <a:pPr algn="ctr"/>
                      <a:r>
                        <a:rPr lang="en-US" sz="2200" dirty="0">
                          <a:latin typeface="Calibri" panose="020F0502020204030204" pitchFamily="34" charset="0"/>
                        </a:rPr>
                        <a:t>60%</a:t>
                      </a:r>
                    </a:p>
                  </a:txBody>
                  <a:tcPr anchor="ctr"/>
                </a:tc>
                <a:tc>
                  <a:txBody>
                    <a:bodyPr/>
                    <a:lstStyle/>
                    <a:p>
                      <a:pPr algn="ctr"/>
                      <a:r>
                        <a:rPr lang="en-US" sz="2200" dirty="0">
                          <a:latin typeface="Calibri" panose="020F0502020204030204" pitchFamily="34" charset="0"/>
                        </a:rPr>
                        <a:t>2.33</a:t>
                      </a:r>
                    </a:p>
                  </a:txBody>
                  <a:tcPr anchor="ctr"/>
                </a:tc>
                <a:tc>
                  <a:txBody>
                    <a:bodyPr/>
                    <a:lstStyle/>
                    <a:p>
                      <a:pPr algn="ctr"/>
                      <a:r>
                        <a:rPr lang="en-US" sz="2200" dirty="0">
                          <a:latin typeface="Calibri" panose="020F0502020204030204" pitchFamily="34" charset="0"/>
                        </a:rPr>
                        <a:t>1.35</a:t>
                      </a:r>
                    </a:p>
                  </a:txBody>
                  <a:tcPr anchor="ctr"/>
                </a:tc>
                <a:tc>
                  <a:txBody>
                    <a:bodyPr/>
                    <a:lstStyle/>
                    <a:p>
                      <a:pPr algn="ctr"/>
                      <a:r>
                        <a:rPr lang="en-US" sz="2200" dirty="0">
                          <a:latin typeface="Calibri" panose="020F0502020204030204" pitchFamily="34" charset="0"/>
                        </a:rPr>
                        <a:t>1.37</a:t>
                      </a:r>
                    </a:p>
                  </a:txBody>
                  <a:tcPr anchor="ctr"/>
                </a:tc>
                <a:extLst>
                  <a:ext uri="{0D108BD9-81ED-4DB2-BD59-A6C34878D82A}">
                    <a16:rowId xmlns:a16="http://schemas.microsoft.com/office/drawing/2014/main" val="10008"/>
                  </a:ext>
                </a:extLst>
              </a:tr>
              <a:tr h="370840">
                <a:tc>
                  <a:txBody>
                    <a:bodyPr/>
                    <a:lstStyle/>
                    <a:p>
                      <a:pPr algn="ctr"/>
                      <a:r>
                        <a:rPr lang="en-US" sz="2200" dirty="0">
                          <a:latin typeface="Calibri" panose="020F0502020204030204" pitchFamily="34" charset="0"/>
                        </a:rPr>
                        <a:t>65%</a:t>
                      </a:r>
                    </a:p>
                  </a:txBody>
                  <a:tcPr anchor="ctr"/>
                </a:tc>
                <a:tc>
                  <a:txBody>
                    <a:bodyPr/>
                    <a:lstStyle/>
                    <a:p>
                      <a:pPr algn="ctr"/>
                      <a:r>
                        <a:rPr lang="en-US" sz="2200" dirty="0">
                          <a:latin typeface="Calibri" panose="020F0502020204030204" pitchFamily="34" charset="0"/>
                        </a:rPr>
                        <a:t>2.67</a:t>
                      </a:r>
                    </a:p>
                  </a:txBody>
                  <a:tcPr anchor="ctr"/>
                </a:tc>
                <a:tc>
                  <a:txBody>
                    <a:bodyPr/>
                    <a:lstStyle/>
                    <a:p>
                      <a:pPr algn="ctr"/>
                      <a:r>
                        <a:rPr lang="en-US" sz="2200" dirty="0">
                          <a:latin typeface="Calibri" panose="020F0502020204030204" pitchFamily="34" charset="0"/>
                        </a:rPr>
                        <a:t>1.40</a:t>
                      </a:r>
                    </a:p>
                  </a:txBody>
                  <a:tcPr anchor="ctr"/>
                </a:tc>
                <a:tc>
                  <a:txBody>
                    <a:bodyPr/>
                    <a:lstStyle/>
                    <a:p>
                      <a:pPr algn="ctr"/>
                      <a:r>
                        <a:rPr lang="en-US" sz="2200" dirty="0">
                          <a:latin typeface="Calibri" panose="020F0502020204030204" pitchFamily="34" charset="0"/>
                        </a:rPr>
                        <a:t>1.53</a:t>
                      </a:r>
                    </a:p>
                  </a:txBody>
                  <a:tcPr anchor="ctr"/>
                </a:tc>
                <a:extLst>
                  <a:ext uri="{0D108BD9-81ED-4DB2-BD59-A6C34878D82A}">
                    <a16:rowId xmlns:a16="http://schemas.microsoft.com/office/drawing/2014/main" val="10009"/>
                  </a:ext>
                </a:extLst>
              </a:tr>
            </a:tbl>
          </a:graphicData>
        </a:graphic>
      </p:graphicFrame>
      <p:sp>
        <p:nvSpPr>
          <p:cNvPr id="3" name="Rectangle 2"/>
          <p:cNvSpPr/>
          <p:nvPr/>
        </p:nvSpPr>
        <p:spPr>
          <a:xfrm>
            <a:off x="4551474" y="1294544"/>
            <a:ext cx="5573016" cy="50672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959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One-Way Sensitivity Analysis (OWSA)</a:t>
            </a:r>
          </a:p>
        </p:txBody>
      </p:sp>
      <p:graphicFrame>
        <p:nvGraphicFramePr>
          <p:cNvPr id="4" name="Table 3"/>
          <p:cNvGraphicFramePr>
            <a:graphicFrameLocks noGrp="1"/>
          </p:cNvGraphicFramePr>
          <p:nvPr/>
        </p:nvGraphicFramePr>
        <p:xfrm>
          <a:off x="2371725" y="1397000"/>
          <a:ext cx="7448550" cy="4724400"/>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548640">
                <a:tc rowSpan="2">
                  <a:txBody>
                    <a:bodyPr/>
                    <a:lstStyle/>
                    <a:p>
                      <a:pPr algn="ctr"/>
                      <a:r>
                        <a:rPr lang="en-US" sz="2200" i="0" dirty="0">
                          <a:latin typeface="Calibri" panose="020F0502020204030204" pitchFamily="34" charset="0"/>
                        </a:rPr>
                        <a:t>Probability of early detection (Primary care)</a:t>
                      </a:r>
                      <a:endParaRPr lang="en-US" sz="2200" i="1" baseline="-25000" dirty="0">
                        <a:latin typeface="Calibri" panose="020F0502020204030204" pitchFamily="34" charset="0"/>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latin typeface="Calibri" panose="020F0502020204030204" pitchFamily="34" charset="0"/>
                        </a:rPr>
                        <a:t>Life Expectancy</a:t>
                      </a:r>
                    </a:p>
                  </a:txBody>
                  <a:tcPr anchor="ct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latin typeface="Calibri" panose="020F0502020204030204" pitchFamily="34" charset="0"/>
                      </a:endParaRPr>
                    </a:p>
                  </a:txBody>
                  <a:tcPr anchor="ctr"/>
                </a:tc>
                <a:tc hMerge="1">
                  <a:txBody>
                    <a:bodyPr/>
                    <a:lstStyle/>
                    <a:p>
                      <a:pPr algn="ctr"/>
                      <a:endParaRPr lang="en-US" sz="2200" dirty="0">
                        <a:latin typeface="Calibri" panose="020F0502020204030204" pitchFamily="34" charset="0"/>
                      </a:endParaRPr>
                    </a:p>
                  </a:txBody>
                  <a:tcPr anchor="ctr"/>
                </a:tc>
                <a:extLst>
                  <a:ext uri="{0D108BD9-81ED-4DB2-BD59-A6C34878D82A}">
                    <a16:rowId xmlns:a16="http://schemas.microsoft.com/office/drawing/2014/main" val="10000"/>
                  </a:ext>
                </a:extLst>
              </a:tr>
              <a:tr h="548640">
                <a:tc vMerge="1">
                  <a:txBody>
                    <a:bodyPr/>
                    <a:lstStyle/>
                    <a:p>
                      <a:endParaRPr lang="en-US"/>
                    </a:p>
                  </a:txBody>
                  <a:tcPr/>
                </a:tc>
                <a:tc>
                  <a:txBody>
                    <a:bodyPr/>
                    <a:lstStyle/>
                    <a:p>
                      <a:pPr algn="ctr"/>
                      <a:r>
                        <a:rPr lang="en-US" sz="2200" b="1" dirty="0">
                          <a:solidFill>
                            <a:schemeClr val="bg1"/>
                          </a:solidFill>
                          <a:latin typeface="Calibri" panose="020F0502020204030204" pitchFamily="34" charset="0"/>
                        </a:rPr>
                        <a:t>Routine practice</a:t>
                      </a:r>
                    </a:p>
                  </a:txBody>
                  <a:tcPr anchor="ctr">
                    <a:solidFill>
                      <a:schemeClr val="accent1"/>
                    </a:solidFill>
                  </a:tcPr>
                </a:tc>
                <a:tc>
                  <a:txBody>
                    <a:bodyPr/>
                    <a:lstStyle/>
                    <a:p>
                      <a:pPr algn="ctr"/>
                      <a:r>
                        <a:rPr lang="en-US" sz="2200" b="1" dirty="0">
                          <a:solidFill>
                            <a:schemeClr val="bg1"/>
                          </a:solidFill>
                          <a:latin typeface="Calibri" panose="020F0502020204030204" pitchFamily="34" charset="0"/>
                        </a:rPr>
                        <a:t>Primary Care</a:t>
                      </a:r>
                    </a:p>
                  </a:txBody>
                  <a:tcPr anchor="ctr">
                    <a:solidFill>
                      <a:schemeClr val="accent1"/>
                    </a:solidFill>
                  </a:tcPr>
                </a:tc>
                <a:tc>
                  <a:txBody>
                    <a:bodyPr/>
                    <a:lstStyle/>
                    <a:p>
                      <a:pPr algn="ctr"/>
                      <a:r>
                        <a:rPr lang="en-US" sz="2200" b="1" dirty="0">
                          <a:solidFill>
                            <a:schemeClr val="bg1"/>
                          </a:solidFill>
                          <a:latin typeface="Calibri" panose="020F0502020204030204" pitchFamily="34" charset="0"/>
                        </a:rPr>
                        <a:t>Hospital Care</a:t>
                      </a:r>
                    </a:p>
                  </a:txBody>
                  <a:tcPr anchor="ctr">
                    <a:solidFill>
                      <a:schemeClr val="accent1"/>
                    </a:solidFill>
                  </a:tcPr>
                </a:tc>
                <a:extLst>
                  <a:ext uri="{0D108BD9-81ED-4DB2-BD59-A6C34878D82A}">
                    <a16:rowId xmlns:a16="http://schemas.microsoft.com/office/drawing/2014/main" val="10001"/>
                  </a:ext>
                </a:extLst>
              </a:tr>
              <a:tr h="370840">
                <a:tc>
                  <a:txBody>
                    <a:bodyPr/>
                    <a:lstStyle/>
                    <a:p>
                      <a:pPr algn="ctr"/>
                      <a:r>
                        <a:rPr lang="en-US" sz="2200" dirty="0">
                          <a:latin typeface="Calibri" panose="020F0502020204030204" pitchFamily="34" charset="0"/>
                        </a:rPr>
                        <a:t>30%</a:t>
                      </a:r>
                    </a:p>
                  </a:txBody>
                  <a:tcPr anchor="ctr"/>
                </a:tc>
                <a:tc>
                  <a:txBody>
                    <a:bodyPr/>
                    <a:lstStyle/>
                    <a:p>
                      <a:pPr algn="ctr"/>
                      <a:r>
                        <a:rPr lang="en-US" sz="2200" dirty="0">
                          <a:latin typeface="Calibri" panose="020F0502020204030204" pitchFamily="34" charset="0"/>
                        </a:rPr>
                        <a:t>0.33</a:t>
                      </a:r>
                    </a:p>
                  </a:txBody>
                  <a:tcPr anchor="ctr"/>
                </a:tc>
                <a:tc>
                  <a:txBody>
                    <a:bodyPr/>
                    <a:lstStyle/>
                    <a:p>
                      <a:pPr algn="ctr"/>
                      <a:r>
                        <a:rPr lang="en-US" sz="2200" dirty="0">
                          <a:latin typeface="Calibri" panose="020F0502020204030204" pitchFamily="34" charset="0"/>
                        </a:rPr>
                        <a:t>1.05</a:t>
                      </a:r>
                    </a:p>
                  </a:txBody>
                  <a:tcPr anchor="ctr"/>
                </a:tc>
                <a:tc>
                  <a:txBody>
                    <a:bodyPr/>
                    <a:lstStyle/>
                    <a:p>
                      <a:pPr algn="ctr"/>
                      <a:r>
                        <a:rPr lang="en-US" sz="2200" dirty="0">
                          <a:latin typeface="Calibri" panose="020F0502020204030204" pitchFamily="34" charset="0"/>
                        </a:rPr>
                        <a:t>0.37</a:t>
                      </a:r>
                    </a:p>
                  </a:txBody>
                  <a:tcPr anchor="ctr"/>
                </a:tc>
                <a:extLst>
                  <a:ext uri="{0D108BD9-81ED-4DB2-BD59-A6C34878D82A}">
                    <a16:rowId xmlns:a16="http://schemas.microsoft.com/office/drawing/2014/main" val="10002"/>
                  </a:ext>
                </a:extLst>
              </a:tr>
              <a:tr h="370840">
                <a:tc>
                  <a:txBody>
                    <a:bodyPr/>
                    <a:lstStyle/>
                    <a:p>
                      <a:pPr algn="ctr"/>
                      <a:r>
                        <a:rPr lang="en-US" sz="2200" dirty="0">
                          <a:latin typeface="Calibri" panose="020F0502020204030204" pitchFamily="34" charset="0"/>
                        </a:rPr>
                        <a:t>35%</a:t>
                      </a:r>
                    </a:p>
                  </a:txBody>
                  <a:tcPr anchor="ctr"/>
                </a:tc>
                <a:tc>
                  <a:txBody>
                    <a:bodyPr/>
                    <a:lstStyle/>
                    <a:p>
                      <a:pPr algn="ctr"/>
                      <a:r>
                        <a:rPr lang="en-US" sz="2200" dirty="0">
                          <a:latin typeface="Calibri" panose="020F0502020204030204" pitchFamily="34" charset="0"/>
                        </a:rPr>
                        <a:t>0.67</a:t>
                      </a:r>
                    </a:p>
                  </a:txBody>
                  <a:tcPr anchor="ctr"/>
                </a:tc>
                <a:tc>
                  <a:txBody>
                    <a:bodyPr/>
                    <a:lstStyle/>
                    <a:p>
                      <a:pPr algn="ctr"/>
                      <a:r>
                        <a:rPr lang="en-US" sz="2200" dirty="0">
                          <a:latin typeface="Calibri" panose="020F0502020204030204" pitchFamily="34" charset="0"/>
                        </a:rPr>
                        <a:t>1.10</a:t>
                      </a:r>
                    </a:p>
                  </a:txBody>
                  <a:tcPr anchor="ctr"/>
                </a:tc>
                <a:tc>
                  <a:txBody>
                    <a:bodyPr/>
                    <a:lstStyle/>
                    <a:p>
                      <a:pPr algn="ctr"/>
                      <a:r>
                        <a:rPr lang="en-US" sz="2200" dirty="0">
                          <a:latin typeface="Calibri" panose="020F0502020204030204" pitchFamily="34" charset="0"/>
                        </a:rPr>
                        <a:t>0.53</a:t>
                      </a:r>
                    </a:p>
                  </a:txBody>
                  <a:tcPr anchor="ctr"/>
                </a:tc>
                <a:extLst>
                  <a:ext uri="{0D108BD9-81ED-4DB2-BD59-A6C34878D82A}">
                    <a16:rowId xmlns:a16="http://schemas.microsoft.com/office/drawing/2014/main" val="10003"/>
                  </a:ext>
                </a:extLst>
              </a:tr>
              <a:tr h="370840">
                <a:tc>
                  <a:txBody>
                    <a:bodyPr/>
                    <a:lstStyle/>
                    <a:p>
                      <a:pPr algn="ctr"/>
                      <a:r>
                        <a:rPr lang="en-US" sz="2200" dirty="0">
                          <a:latin typeface="Calibri" panose="020F0502020204030204" pitchFamily="34" charset="0"/>
                        </a:rPr>
                        <a:t>40%</a:t>
                      </a:r>
                    </a:p>
                  </a:txBody>
                  <a:tcPr anchor="ctr"/>
                </a:tc>
                <a:tc>
                  <a:txBody>
                    <a:bodyPr/>
                    <a:lstStyle/>
                    <a:p>
                      <a:pPr algn="ctr"/>
                      <a:r>
                        <a:rPr lang="en-US" sz="2200" dirty="0">
                          <a:latin typeface="Calibri" panose="020F0502020204030204" pitchFamily="34" charset="0"/>
                        </a:rPr>
                        <a:t>1.00</a:t>
                      </a:r>
                    </a:p>
                  </a:txBody>
                  <a:tcPr anchor="ctr"/>
                </a:tc>
                <a:tc>
                  <a:txBody>
                    <a:bodyPr/>
                    <a:lstStyle/>
                    <a:p>
                      <a:pPr algn="ctr"/>
                      <a:r>
                        <a:rPr lang="en-US" sz="2200" dirty="0">
                          <a:latin typeface="Calibri" panose="020F0502020204030204" pitchFamily="34" charset="0"/>
                        </a:rPr>
                        <a:t>1.15</a:t>
                      </a:r>
                    </a:p>
                  </a:txBody>
                  <a:tcPr anchor="ctr"/>
                </a:tc>
                <a:tc>
                  <a:txBody>
                    <a:bodyPr/>
                    <a:lstStyle/>
                    <a:p>
                      <a:pPr algn="ctr"/>
                      <a:r>
                        <a:rPr lang="en-US" sz="2200" dirty="0">
                          <a:latin typeface="Calibri" panose="020F0502020204030204" pitchFamily="34" charset="0"/>
                        </a:rPr>
                        <a:t>0.70</a:t>
                      </a:r>
                    </a:p>
                  </a:txBody>
                  <a:tcPr anchor="ctr"/>
                </a:tc>
                <a:extLst>
                  <a:ext uri="{0D108BD9-81ED-4DB2-BD59-A6C34878D82A}">
                    <a16:rowId xmlns:a16="http://schemas.microsoft.com/office/drawing/2014/main" val="10004"/>
                  </a:ext>
                </a:extLst>
              </a:tr>
              <a:tr h="370840">
                <a:tc>
                  <a:txBody>
                    <a:bodyPr/>
                    <a:lstStyle/>
                    <a:p>
                      <a:pPr algn="ctr"/>
                      <a:r>
                        <a:rPr lang="en-US" sz="2200" dirty="0">
                          <a:latin typeface="Calibri" panose="020F0502020204030204" pitchFamily="34" charset="0"/>
                        </a:rPr>
                        <a:t>45%</a:t>
                      </a:r>
                    </a:p>
                  </a:txBody>
                  <a:tcPr anchor="ctr"/>
                </a:tc>
                <a:tc>
                  <a:txBody>
                    <a:bodyPr/>
                    <a:lstStyle/>
                    <a:p>
                      <a:pPr algn="ctr"/>
                      <a:r>
                        <a:rPr lang="en-US" sz="2200" dirty="0">
                          <a:latin typeface="Calibri" panose="020F0502020204030204" pitchFamily="34" charset="0"/>
                        </a:rPr>
                        <a:t>1.33</a:t>
                      </a:r>
                    </a:p>
                  </a:txBody>
                  <a:tcPr anchor="ctr"/>
                </a:tc>
                <a:tc>
                  <a:txBody>
                    <a:bodyPr/>
                    <a:lstStyle/>
                    <a:p>
                      <a:pPr algn="ctr"/>
                      <a:r>
                        <a:rPr lang="en-US" sz="2200" dirty="0">
                          <a:latin typeface="Calibri" panose="020F0502020204030204" pitchFamily="34" charset="0"/>
                        </a:rPr>
                        <a:t>1.20</a:t>
                      </a:r>
                    </a:p>
                  </a:txBody>
                  <a:tcPr anchor="ctr"/>
                </a:tc>
                <a:tc>
                  <a:txBody>
                    <a:bodyPr/>
                    <a:lstStyle/>
                    <a:p>
                      <a:pPr algn="ctr"/>
                      <a:r>
                        <a:rPr lang="en-US" sz="2200" dirty="0">
                          <a:latin typeface="Calibri" panose="020F0502020204030204" pitchFamily="34" charset="0"/>
                        </a:rPr>
                        <a:t>0.87</a:t>
                      </a:r>
                    </a:p>
                  </a:txBody>
                  <a:tcPr anchor="ctr"/>
                </a:tc>
                <a:extLst>
                  <a:ext uri="{0D108BD9-81ED-4DB2-BD59-A6C34878D82A}">
                    <a16:rowId xmlns:a16="http://schemas.microsoft.com/office/drawing/2014/main" val="10005"/>
                  </a:ext>
                </a:extLst>
              </a:tr>
              <a:tr h="370840">
                <a:tc>
                  <a:txBody>
                    <a:bodyPr/>
                    <a:lstStyle/>
                    <a:p>
                      <a:pPr algn="ctr"/>
                      <a:r>
                        <a:rPr lang="en-US" sz="2200" dirty="0">
                          <a:latin typeface="Calibri" panose="020F0502020204030204" pitchFamily="34" charset="0"/>
                        </a:rPr>
                        <a:t>50%</a:t>
                      </a:r>
                    </a:p>
                  </a:txBody>
                  <a:tcPr anchor="ctr"/>
                </a:tc>
                <a:tc>
                  <a:txBody>
                    <a:bodyPr/>
                    <a:lstStyle/>
                    <a:p>
                      <a:pPr algn="ctr"/>
                      <a:r>
                        <a:rPr lang="en-US" sz="2200" dirty="0">
                          <a:latin typeface="Calibri" panose="020F0502020204030204" pitchFamily="34" charset="0"/>
                        </a:rPr>
                        <a:t>1.67</a:t>
                      </a:r>
                    </a:p>
                  </a:txBody>
                  <a:tcPr anchor="ctr"/>
                </a:tc>
                <a:tc>
                  <a:txBody>
                    <a:bodyPr/>
                    <a:lstStyle/>
                    <a:p>
                      <a:pPr algn="ctr"/>
                      <a:r>
                        <a:rPr lang="en-US" sz="2200" dirty="0">
                          <a:latin typeface="Calibri" panose="020F0502020204030204" pitchFamily="34" charset="0"/>
                        </a:rPr>
                        <a:t>1.25</a:t>
                      </a:r>
                    </a:p>
                  </a:txBody>
                  <a:tcPr anchor="ctr"/>
                </a:tc>
                <a:tc>
                  <a:txBody>
                    <a:bodyPr/>
                    <a:lstStyle/>
                    <a:p>
                      <a:pPr algn="ctr"/>
                      <a:r>
                        <a:rPr lang="en-US" sz="2200" dirty="0">
                          <a:latin typeface="Calibri" panose="020F0502020204030204" pitchFamily="34" charset="0"/>
                        </a:rPr>
                        <a:t>1.03</a:t>
                      </a:r>
                    </a:p>
                  </a:txBody>
                  <a:tcPr anchor="ctr"/>
                </a:tc>
                <a:extLst>
                  <a:ext uri="{0D108BD9-81ED-4DB2-BD59-A6C34878D82A}">
                    <a16:rowId xmlns:a16="http://schemas.microsoft.com/office/drawing/2014/main" val="10006"/>
                  </a:ext>
                </a:extLst>
              </a:tr>
              <a:tr h="370840">
                <a:tc>
                  <a:txBody>
                    <a:bodyPr/>
                    <a:lstStyle/>
                    <a:p>
                      <a:pPr algn="ctr"/>
                      <a:r>
                        <a:rPr lang="en-US" sz="2200" dirty="0">
                          <a:latin typeface="Calibri" panose="020F0502020204030204" pitchFamily="34" charset="0"/>
                        </a:rPr>
                        <a:t>55%</a:t>
                      </a:r>
                    </a:p>
                  </a:txBody>
                  <a:tcPr anchor="ctr"/>
                </a:tc>
                <a:tc>
                  <a:txBody>
                    <a:bodyPr/>
                    <a:lstStyle/>
                    <a:p>
                      <a:pPr algn="ctr"/>
                      <a:r>
                        <a:rPr lang="en-US" sz="2200" dirty="0">
                          <a:latin typeface="Calibri" panose="020F0502020204030204" pitchFamily="34" charset="0"/>
                        </a:rPr>
                        <a:t>2.00</a:t>
                      </a:r>
                    </a:p>
                  </a:txBody>
                  <a:tcPr anchor="ctr"/>
                </a:tc>
                <a:tc>
                  <a:txBody>
                    <a:bodyPr/>
                    <a:lstStyle/>
                    <a:p>
                      <a:pPr algn="ctr"/>
                      <a:r>
                        <a:rPr lang="en-US" sz="2200" dirty="0">
                          <a:latin typeface="Calibri" panose="020F0502020204030204" pitchFamily="34" charset="0"/>
                        </a:rPr>
                        <a:t>1.30</a:t>
                      </a:r>
                    </a:p>
                  </a:txBody>
                  <a:tcPr anchor="ctr"/>
                </a:tc>
                <a:tc>
                  <a:txBody>
                    <a:bodyPr/>
                    <a:lstStyle/>
                    <a:p>
                      <a:pPr algn="ctr"/>
                      <a:r>
                        <a:rPr lang="en-US" sz="2200" dirty="0">
                          <a:latin typeface="Calibri" panose="020F0502020204030204" pitchFamily="34" charset="0"/>
                        </a:rPr>
                        <a:t>1.20</a:t>
                      </a:r>
                    </a:p>
                  </a:txBody>
                  <a:tcPr anchor="ctr"/>
                </a:tc>
                <a:extLst>
                  <a:ext uri="{0D108BD9-81ED-4DB2-BD59-A6C34878D82A}">
                    <a16:rowId xmlns:a16="http://schemas.microsoft.com/office/drawing/2014/main" val="10007"/>
                  </a:ext>
                </a:extLst>
              </a:tr>
              <a:tr h="370840">
                <a:tc>
                  <a:txBody>
                    <a:bodyPr/>
                    <a:lstStyle/>
                    <a:p>
                      <a:pPr algn="ctr"/>
                      <a:r>
                        <a:rPr lang="en-US" sz="2200" dirty="0">
                          <a:latin typeface="Calibri" panose="020F0502020204030204" pitchFamily="34" charset="0"/>
                        </a:rPr>
                        <a:t>60%</a:t>
                      </a:r>
                    </a:p>
                  </a:txBody>
                  <a:tcPr anchor="ctr"/>
                </a:tc>
                <a:tc>
                  <a:txBody>
                    <a:bodyPr/>
                    <a:lstStyle/>
                    <a:p>
                      <a:pPr algn="ctr"/>
                      <a:r>
                        <a:rPr lang="en-US" sz="2200" dirty="0">
                          <a:latin typeface="Calibri" panose="020F0502020204030204" pitchFamily="34" charset="0"/>
                        </a:rPr>
                        <a:t>2.33</a:t>
                      </a:r>
                    </a:p>
                  </a:txBody>
                  <a:tcPr anchor="ctr"/>
                </a:tc>
                <a:tc>
                  <a:txBody>
                    <a:bodyPr/>
                    <a:lstStyle/>
                    <a:p>
                      <a:pPr algn="ctr"/>
                      <a:r>
                        <a:rPr lang="en-US" sz="2200" dirty="0">
                          <a:latin typeface="Calibri" panose="020F0502020204030204" pitchFamily="34" charset="0"/>
                        </a:rPr>
                        <a:t>1.35</a:t>
                      </a:r>
                    </a:p>
                  </a:txBody>
                  <a:tcPr anchor="ctr"/>
                </a:tc>
                <a:tc>
                  <a:txBody>
                    <a:bodyPr/>
                    <a:lstStyle/>
                    <a:p>
                      <a:pPr algn="ctr"/>
                      <a:r>
                        <a:rPr lang="en-US" sz="2200" dirty="0">
                          <a:latin typeface="Calibri" panose="020F0502020204030204" pitchFamily="34" charset="0"/>
                        </a:rPr>
                        <a:t>1.37</a:t>
                      </a:r>
                    </a:p>
                  </a:txBody>
                  <a:tcPr anchor="ctr"/>
                </a:tc>
                <a:extLst>
                  <a:ext uri="{0D108BD9-81ED-4DB2-BD59-A6C34878D82A}">
                    <a16:rowId xmlns:a16="http://schemas.microsoft.com/office/drawing/2014/main" val="10008"/>
                  </a:ext>
                </a:extLst>
              </a:tr>
              <a:tr h="370840">
                <a:tc>
                  <a:txBody>
                    <a:bodyPr/>
                    <a:lstStyle/>
                    <a:p>
                      <a:pPr algn="ctr"/>
                      <a:r>
                        <a:rPr lang="en-US" sz="2200" dirty="0">
                          <a:latin typeface="Calibri" panose="020F0502020204030204" pitchFamily="34" charset="0"/>
                        </a:rPr>
                        <a:t>65%</a:t>
                      </a:r>
                    </a:p>
                  </a:txBody>
                  <a:tcPr anchor="ctr"/>
                </a:tc>
                <a:tc>
                  <a:txBody>
                    <a:bodyPr/>
                    <a:lstStyle/>
                    <a:p>
                      <a:pPr algn="ctr"/>
                      <a:r>
                        <a:rPr lang="en-US" sz="2200" dirty="0">
                          <a:latin typeface="Calibri" panose="020F0502020204030204" pitchFamily="34" charset="0"/>
                        </a:rPr>
                        <a:t>2.67</a:t>
                      </a:r>
                    </a:p>
                  </a:txBody>
                  <a:tcPr anchor="ctr"/>
                </a:tc>
                <a:tc>
                  <a:txBody>
                    <a:bodyPr/>
                    <a:lstStyle/>
                    <a:p>
                      <a:pPr algn="ctr"/>
                      <a:r>
                        <a:rPr lang="en-US" sz="2200" dirty="0">
                          <a:latin typeface="Calibri" panose="020F0502020204030204" pitchFamily="34" charset="0"/>
                        </a:rPr>
                        <a:t>1.40</a:t>
                      </a:r>
                    </a:p>
                  </a:txBody>
                  <a:tcPr anchor="ctr"/>
                </a:tc>
                <a:tc>
                  <a:txBody>
                    <a:bodyPr/>
                    <a:lstStyle/>
                    <a:p>
                      <a:pPr algn="ctr"/>
                      <a:r>
                        <a:rPr lang="en-US" sz="2200" dirty="0">
                          <a:latin typeface="Calibri" panose="020F0502020204030204" pitchFamily="34" charset="0"/>
                        </a:rPr>
                        <a:t>1.53</a:t>
                      </a:r>
                    </a:p>
                  </a:txBody>
                  <a:tcPr anchor="ctr"/>
                </a:tc>
                <a:extLst>
                  <a:ext uri="{0D108BD9-81ED-4DB2-BD59-A6C34878D82A}">
                    <a16:rowId xmlns:a16="http://schemas.microsoft.com/office/drawing/2014/main" val="10009"/>
                  </a:ext>
                </a:extLst>
              </a:tr>
            </a:tbl>
          </a:graphicData>
        </a:graphic>
      </p:graphicFrame>
      <p:sp>
        <p:nvSpPr>
          <p:cNvPr id="13" name="Rectangle 12"/>
          <p:cNvSpPr/>
          <p:nvPr/>
        </p:nvSpPr>
        <p:spPr>
          <a:xfrm>
            <a:off x="4551474" y="3129808"/>
            <a:ext cx="5573016"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551474" y="3584782"/>
            <a:ext cx="5573016"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551474" y="3980337"/>
            <a:ext cx="5573016"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551474" y="2733354"/>
            <a:ext cx="5573016"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551474" y="4437537"/>
            <a:ext cx="5573016" cy="16838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66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1" fill="hold" grpId="0" nodeType="clickEffect">
                                  <p:stCondLst>
                                    <p:cond delay="0"/>
                                  </p:stCondLst>
                                  <p:childTnLst>
                                    <p:animEffect transition="out" filter="wipe(up)">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One-Way Sensitivity Analysis (OWSA)</a:t>
            </a:r>
          </a:p>
        </p:txBody>
      </p:sp>
      <p:graphicFrame>
        <p:nvGraphicFramePr>
          <p:cNvPr id="4" name="Table 3"/>
          <p:cNvGraphicFramePr>
            <a:graphicFrameLocks noGrp="1"/>
          </p:cNvGraphicFramePr>
          <p:nvPr/>
        </p:nvGraphicFramePr>
        <p:xfrm>
          <a:off x="2371725" y="1397000"/>
          <a:ext cx="7448550" cy="4724400"/>
        </p:xfrm>
        <a:graphic>
          <a:graphicData uri="http://schemas.openxmlformats.org/drawingml/2006/table">
            <a:tbl>
              <a:tblPr firstRow="1" bandRow="1">
                <a:tableStyleId>{5C22544A-7EE6-4342-B048-85BDC9FD1C3A}</a:tableStyleId>
              </a:tblPr>
              <a:tblGrid>
                <a:gridCol w="219075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548640">
                <a:tc rowSpan="2">
                  <a:txBody>
                    <a:bodyPr/>
                    <a:lstStyle/>
                    <a:p>
                      <a:pPr algn="ctr"/>
                      <a:r>
                        <a:rPr lang="en-US" sz="2200" i="0" dirty="0">
                          <a:latin typeface="Calibri" panose="020F0502020204030204" pitchFamily="34" charset="0"/>
                        </a:rPr>
                        <a:t>Probability of early detection (Primary care)</a:t>
                      </a:r>
                      <a:endParaRPr lang="en-US" sz="2200" i="1" baseline="-25000" dirty="0">
                        <a:latin typeface="Calibri" panose="020F0502020204030204" pitchFamily="34" charset="0"/>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latin typeface="Calibri" panose="020F0502020204030204" pitchFamily="34" charset="0"/>
                        </a:rPr>
                        <a:t>Life Expectancy</a:t>
                      </a:r>
                    </a:p>
                  </a:txBody>
                  <a:tcPr anchor="ct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200" dirty="0">
                        <a:latin typeface="Calibri" panose="020F0502020204030204" pitchFamily="34" charset="0"/>
                      </a:endParaRPr>
                    </a:p>
                  </a:txBody>
                  <a:tcPr anchor="ctr"/>
                </a:tc>
                <a:tc hMerge="1">
                  <a:txBody>
                    <a:bodyPr/>
                    <a:lstStyle/>
                    <a:p>
                      <a:pPr algn="ctr"/>
                      <a:endParaRPr lang="en-US" sz="2200" dirty="0">
                        <a:latin typeface="Calibri" panose="020F0502020204030204" pitchFamily="34" charset="0"/>
                      </a:endParaRPr>
                    </a:p>
                  </a:txBody>
                  <a:tcPr anchor="ctr"/>
                </a:tc>
                <a:extLst>
                  <a:ext uri="{0D108BD9-81ED-4DB2-BD59-A6C34878D82A}">
                    <a16:rowId xmlns:a16="http://schemas.microsoft.com/office/drawing/2014/main" val="10000"/>
                  </a:ext>
                </a:extLst>
              </a:tr>
              <a:tr h="548640">
                <a:tc vMerge="1">
                  <a:txBody>
                    <a:bodyPr/>
                    <a:lstStyle/>
                    <a:p>
                      <a:endParaRPr lang="en-US"/>
                    </a:p>
                  </a:txBody>
                  <a:tcPr/>
                </a:tc>
                <a:tc>
                  <a:txBody>
                    <a:bodyPr/>
                    <a:lstStyle/>
                    <a:p>
                      <a:pPr algn="ctr"/>
                      <a:r>
                        <a:rPr lang="en-US" sz="2200" b="1" dirty="0">
                          <a:solidFill>
                            <a:schemeClr val="bg1"/>
                          </a:solidFill>
                          <a:latin typeface="Calibri" panose="020F0502020204030204" pitchFamily="34" charset="0"/>
                        </a:rPr>
                        <a:t>Routine practice</a:t>
                      </a:r>
                    </a:p>
                  </a:txBody>
                  <a:tcPr anchor="ctr">
                    <a:solidFill>
                      <a:schemeClr val="accent1"/>
                    </a:solidFill>
                  </a:tcPr>
                </a:tc>
                <a:tc>
                  <a:txBody>
                    <a:bodyPr/>
                    <a:lstStyle/>
                    <a:p>
                      <a:pPr algn="ctr"/>
                      <a:r>
                        <a:rPr lang="en-US" sz="2200" b="1" dirty="0">
                          <a:solidFill>
                            <a:schemeClr val="bg1"/>
                          </a:solidFill>
                          <a:latin typeface="Calibri" panose="020F0502020204030204" pitchFamily="34" charset="0"/>
                        </a:rPr>
                        <a:t>Primary Care</a:t>
                      </a:r>
                    </a:p>
                  </a:txBody>
                  <a:tcPr anchor="ctr">
                    <a:solidFill>
                      <a:schemeClr val="accent1"/>
                    </a:solidFill>
                  </a:tcPr>
                </a:tc>
                <a:tc>
                  <a:txBody>
                    <a:bodyPr/>
                    <a:lstStyle/>
                    <a:p>
                      <a:pPr algn="ctr"/>
                      <a:r>
                        <a:rPr lang="en-US" sz="2200" b="1" dirty="0">
                          <a:solidFill>
                            <a:schemeClr val="bg1"/>
                          </a:solidFill>
                          <a:latin typeface="Calibri" panose="020F0502020204030204" pitchFamily="34" charset="0"/>
                        </a:rPr>
                        <a:t>Hospital Care</a:t>
                      </a:r>
                    </a:p>
                  </a:txBody>
                  <a:tcPr anchor="ctr">
                    <a:solidFill>
                      <a:schemeClr val="accent1"/>
                    </a:solidFill>
                  </a:tcPr>
                </a:tc>
                <a:extLst>
                  <a:ext uri="{0D108BD9-81ED-4DB2-BD59-A6C34878D82A}">
                    <a16:rowId xmlns:a16="http://schemas.microsoft.com/office/drawing/2014/main" val="10001"/>
                  </a:ext>
                </a:extLst>
              </a:tr>
              <a:tr h="370840">
                <a:tc>
                  <a:txBody>
                    <a:bodyPr/>
                    <a:lstStyle/>
                    <a:p>
                      <a:pPr algn="ctr"/>
                      <a:r>
                        <a:rPr lang="en-US" sz="2200" dirty="0">
                          <a:latin typeface="Calibri" panose="020F0502020204030204" pitchFamily="34" charset="0"/>
                        </a:rPr>
                        <a:t>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3.1</a:t>
                      </a:r>
                      <a:endPar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txBody>
                  <a:tcPr anchor="ctr"/>
                </a:tc>
                <a:tc>
                  <a:txBody>
                    <a:bodyPr/>
                    <a:lstStyle/>
                    <a:p>
                      <a:pPr algn="ctr"/>
                      <a:r>
                        <a:rPr lang="en-US" sz="2200" dirty="0">
                          <a:latin typeface="Calibri" panose="020F0502020204030204" pitchFamily="34" charset="0"/>
                        </a:rPr>
                        <a:t>2.8</a:t>
                      </a:r>
                    </a:p>
                  </a:txBody>
                  <a:tcPr anchor="ctr"/>
                </a:tc>
                <a:tc>
                  <a:txBody>
                    <a:bodyPr/>
                    <a:lstStyle/>
                    <a:p>
                      <a:pPr algn="ct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3.7</a:t>
                      </a:r>
                      <a:endParaRPr lang="en-US" sz="2200" dirty="0">
                        <a:latin typeface="Calibri" panose="020F0502020204030204" pitchFamily="34" charset="0"/>
                      </a:endParaRPr>
                    </a:p>
                  </a:txBody>
                  <a:tcPr anchor="ctr"/>
                </a:tc>
                <a:extLst>
                  <a:ext uri="{0D108BD9-81ED-4DB2-BD59-A6C34878D82A}">
                    <a16:rowId xmlns:a16="http://schemas.microsoft.com/office/drawing/2014/main" val="10002"/>
                  </a:ext>
                </a:extLst>
              </a:tr>
              <a:tr h="370840">
                <a:tc>
                  <a:txBody>
                    <a:bodyPr/>
                    <a:lstStyle/>
                    <a:p>
                      <a:pPr algn="ctr"/>
                      <a:r>
                        <a:rPr lang="en-US" sz="2200" dirty="0">
                          <a:latin typeface="Calibri" panose="020F0502020204030204" pitchFamily="34" charset="0"/>
                        </a:rPr>
                        <a:t>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3.1</a:t>
                      </a:r>
                      <a:endPar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txBody>
                  <a:tcPr anchor="ctr"/>
                </a:tc>
                <a:tc>
                  <a:txBody>
                    <a:bodyPr/>
                    <a:lstStyle/>
                    <a:p>
                      <a:pPr algn="ctr"/>
                      <a:r>
                        <a:rPr lang="en-US" sz="2200" dirty="0">
                          <a:latin typeface="Calibri" panose="020F0502020204030204" pitchFamily="34" charset="0"/>
                        </a:rPr>
                        <a:t>3.1</a:t>
                      </a:r>
                    </a:p>
                  </a:txBody>
                  <a:tcPr anchor="ctr"/>
                </a:tc>
                <a:tc>
                  <a:txBody>
                    <a:bodyPr/>
                    <a:lstStyle/>
                    <a:p>
                      <a:pPr algn="ct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3.7</a:t>
                      </a:r>
                      <a:endParaRPr lang="en-US" sz="2200" dirty="0">
                        <a:latin typeface="Calibri" panose="020F0502020204030204" pitchFamily="34" charset="0"/>
                      </a:endParaRPr>
                    </a:p>
                  </a:txBody>
                  <a:tcPr anchor="ctr"/>
                </a:tc>
                <a:extLst>
                  <a:ext uri="{0D108BD9-81ED-4DB2-BD59-A6C34878D82A}">
                    <a16:rowId xmlns:a16="http://schemas.microsoft.com/office/drawing/2014/main" val="10003"/>
                  </a:ext>
                </a:extLst>
              </a:tr>
              <a:tr h="370840">
                <a:tc>
                  <a:txBody>
                    <a:bodyPr/>
                    <a:lstStyle/>
                    <a:p>
                      <a:pPr algn="ctr"/>
                      <a:r>
                        <a:rPr lang="en-US" sz="2200" dirty="0">
                          <a:latin typeface="Calibri" panose="020F0502020204030204" pitchFamily="34" charset="0"/>
                        </a:rPr>
                        <a:t>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3.1</a:t>
                      </a:r>
                      <a:endPar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txBody>
                  <a:tcPr anchor="ctr"/>
                </a:tc>
                <a:tc>
                  <a:txBody>
                    <a:bodyPr/>
                    <a:lstStyle/>
                    <a:p>
                      <a:pPr algn="ctr"/>
                      <a:r>
                        <a:rPr lang="en-US" sz="2200" dirty="0">
                          <a:latin typeface="Calibri" panose="020F0502020204030204" pitchFamily="34" charset="0"/>
                        </a:rPr>
                        <a:t>3.4</a:t>
                      </a:r>
                    </a:p>
                  </a:txBody>
                  <a:tcPr anchor="ctr"/>
                </a:tc>
                <a:tc>
                  <a:txBody>
                    <a:bodyPr/>
                    <a:lstStyle/>
                    <a:p>
                      <a:pPr algn="ct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3.7</a:t>
                      </a:r>
                      <a:endParaRPr lang="en-US" sz="2200" dirty="0">
                        <a:latin typeface="Calibri" panose="020F0502020204030204" pitchFamily="34" charset="0"/>
                      </a:endParaRPr>
                    </a:p>
                  </a:txBody>
                  <a:tcPr anchor="ctr"/>
                </a:tc>
                <a:extLst>
                  <a:ext uri="{0D108BD9-81ED-4DB2-BD59-A6C34878D82A}">
                    <a16:rowId xmlns:a16="http://schemas.microsoft.com/office/drawing/2014/main" val="10004"/>
                  </a:ext>
                </a:extLst>
              </a:tr>
              <a:tr h="370840">
                <a:tc>
                  <a:txBody>
                    <a:bodyPr/>
                    <a:lstStyle/>
                    <a:p>
                      <a:pPr algn="ctr"/>
                      <a:r>
                        <a:rPr lang="en-US" sz="2200" dirty="0">
                          <a:latin typeface="Calibri" panose="020F0502020204030204" pitchFamily="34" charset="0"/>
                        </a:rPr>
                        <a:t>45%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3.1</a:t>
                      </a:r>
                      <a:endPar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txBody>
                  <a:tcPr anchor="ctr"/>
                </a:tc>
                <a:tc>
                  <a:txBody>
                    <a:bodyPr/>
                    <a:lstStyle/>
                    <a:p>
                      <a:pPr algn="ctr"/>
                      <a:r>
                        <a:rPr lang="en-US" sz="2200" dirty="0">
                          <a:latin typeface="Calibri" panose="020F0502020204030204" pitchFamily="34" charset="0"/>
                        </a:rPr>
                        <a:t>3.7</a:t>
                      </a:r>
                    </a:p>
                  </a:txBody>
                  <a:tcPr anchor="ctr"/>
                </a:tc>
                <a:tc>
                  <a:txBody>
                    <a:bodyPr/>
                    <a:lstStyle/>
                    <a:p>
                      <a:pPr algn="ct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3.7</a:t>
                      </a:r>
                      <a:endParaRPr lang="en-US" sz="2200" dirty="0">
                        <a:latin typeface="Calibri" panose="020F0502020204030204" pitchFamily="34" charset="0"/>
                      </a:endParaRPr>
                    </a:p>
                  </a:txBody>
                  <a:tcPr anchor="ctr"/>
                </a:tc>
                <a:extLst>
                  <a:ext uri="{0D108BD9-81ED-4DB2-BD59-A6C34878D82A}">
                    <a16:rowId xmlns:a16="http://schemas.microsoft.com/office/drawing/2014/main" val="10005"/>
                  </a:ext>
                </a:extLst>
              </a:tr>
              <a:tr h="370840">
                <a:tc>
                  <a:txBody>
                    <a:bodyPr/>
                    <a:lstStyle/>
                    <a:p>
                      <a:pPr algn="ctr"/>
                      <a:r>
                        <a:rPr lang="en-US" sz="2200" dirty="0">
                          <a:latin typeface="Calibri" panose="020F0502020204030204" pitchFamily="34" charset="0"/>
                        </a:rPr>
                        <a:t>50%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3.1</a:t>
                      </a:r>
                    </a:p>
                  </a:txBody>
                  <a:tcPr anchor="ctr"/>
                </a:tc>
                <a:tc>
                  <a:txBody>
                    <a:bodyPr/>
                    <a:lstStyle/>
                    <a:p>
                      <a:pPr algn="ctr"/>
                      <a:r>
                        <a:rPr lang="en-US" sz="2200" dirty="0">
                          <a:latin typeface="Calibri" panose="020F0502020204030204" pitchFamily="34" charset="0"/>
                        </a:rPr>
                        <a:t>4.0</a:t>
                      </a:r>
                    </a:p>
                  </a:txBody>
                  <a:tcPr anchor="ctr"/>
                </a:tc>
                <a:tc>
                  <a:txBody>
                    <a:bodyPr/>
                    <a:lstStyle/>
                    <a:p>
                      <a:pPr algn="ct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3.7</a:t>
                      </a:r>
                      <a:endParaRPr lang="en-US" sz="2200" dirty="0">
                        <a:latin typeface="Calibri" panose="020F0502020204030204" pitchFamily="34" charset="0"/>
                      </a:endParaRPr>
                    </a:p>
                  </a:txBody>
                  <a:tcPr anchor="ctr"/>
                </a:tc>
                <a:extLst>
                  <a:ext uri="{0D108BD9-81ED-4DB2-BD59-A6C34878D82A}">
                    <a16:rowId xmlns:a16="http://schemas.microsoft.com/office/drawing/2014/main" val="10006"/>
                  </a:ext>
                </a:extLst>
              </a:tr>
              <a:tr h="370840">
                <a:tc>
                  <a:txBody>
                    <a:bodyPr/>
                    <a:lstStyle/>
                    <a:p>
                      <a:pPr algn="ctr"/>
                      <a:r>
                        <a:rPr lang="en-US" sz="2200" dirty="0">
                          <a:latin typeface="Calibri" panose="020F0502020204030204" pitchFamily="34" charset="0"/>
                        </a:rPr>
                        <a:t>55%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3.1</a:t>
                      </a:r>
                      <a:endPar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txBody>
                  <a:tcPr anchor="ctr"/>
                </a:tc>
                <a:tc>
                  <a:txBody>
                    <a:bodyPr/>
                    <a:lstStyle/>
                    <a:p>
                      <a:pPr algn="ctr"/>
                      <a:r>
                        <a:rPr lang="en-US" sz="2200" dirty="0">
                          <a:latin typeface="Calibri" panose="020F0502020204030204" pitchFamily="34" charset="0"/>
                        </a:rPr>
                        <a:t>4.3</a:t>
                      </a:r>
                    </a:p>
                  </a:txBody>
                  <a:tcPr anchor="ctr"/>
                </a:tc>
                <a:tc>
                  <a:txBody>
                    <a:bodyPr/>
                    <a:lstStyle/>
                    <a:p>
                      <a:pPr algn="ct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3.7</a:t>
                      </a:r>
                      <a:endParaRPr lang="en-US" sz="2200" dirty="0">
                        <a:latin typeface="Calibri" panose="020F0502020204030204" pitchFamily="34" charset="0"/>
                      </a:endParaRPr>
                    </a:p>
                  </a:txBody>
                  <a:tcPr anchor="ctr"/>
                </a:tc>
                <a:extLst>
                  <a:ext uri="{0D108BD9-81ED-4DB2-BD59-A6C34878D82A}">
                    <a16:rowId xmlns:a16="http://schemas.microsoft.com/office/drawing/2014/main" val="10007"/>
                  </a:ext>
                </a:extLst>
              </a:tr>
              <a:tr h="370840">
                <a:tc>
                  <a:txBody>
                    <a:bodyPr/>
                    <a:lstStyle/>
                    <a:p>
                      <a:pPr algn="ctr"/>
                      <a:r>
                        <a:rPr lang="en-US" sz="2200" dirty="0">
                          <a:latin typeface="Calibri" panose="020F0502020204030204" pitchFamily="34" charset="0"/>
                        </a:rPr>
                        <a:t>60%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3.1</a:t>
                      </a:r>
                      <a:endPar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txBody>
                  <a:tcPr anchor="ctr"/>
                </a:tc>
                <a:tc>
                  <a:txBody>
                    <a:bodyPr/>
                    <a:lstStyle/>
                    <a:p>
                      <a:pPr algn="ctr"/>
                      <a:r>
                        <a:rPr lang="en-US" sz="2200" dirty="0">
                          <a:latin typeface="Calibri" panose="020F0502020204030204" pitchFamily="34" charset="0"/>
                        </a:rPr>
                        <a:t>4.6</a:t>
                      </a:r>
                    </a:p>
                  </a:txBody>
                  <a:tcPr anchor="ctr"/>
                </a:tc>
                <a:tc>
                  <a:txBody>
                    <a:bodyPr/>
                    <a:lstStyle/>
                    <a:p>
                      <a:pPr algn="ctr"/>
                      <a:r>
                        <a:rPr kumimoji="0" lang="en-US" sz="2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3.7</a:t>
                      </a:r>
                      <a:endParaRPr lang="en-US" sz="2200" dirty="0">
                        <a:latin typeface="Calibri" panose="020F0502020204030204" pitchFamily="34" charset="0"/>
                      </a:endParaRPr>
                    </a:p>
                  </a:txBody>
                  <a:tcPr anchor="ctr"/>
                </a:tc>
                <a:extLst>
                  <a:ext uri="{0D108BD9-81ED-4DB2-BD59-A6C34878D82A}">
                    <a16:rowId xmlns:a16="http://schemas.microsoft.com/office/drawing/2014/main" val="10008"/>
                  </a:ext>
                </a:extLst>
              </a:tr>
              <a:tr h="370840">
                <a:tc>
                  <a:txBody>
                    <a:bodyPr/>
                    <a:lstStyle/>
                    <a:p>
                      <a:pPr algn="ctr"/>
                      <a:r>
                        <a:rPr lang="en-US" sz="2200" dirty="0">
                          <a:latin typeface="Calibri" panose="020F0502020204030204" pitchFamily="34" charset="0"/>
                        </a:rPr>
                        <a:t>65%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3.1</a:t>
                      </a:r>
                    </a:p>
                  </a:txBody>
                  <a:tcPr anchor="ctr"/>
                </a:tc>
                <a:tc>
                  <a:txBody>
                    <a:bodyPr/>
                    <a:lstStyle/>
                    <a:p>
                      <a:pPr algn="ctr"/>
                      <a:r>
                        <a:rPr lang="en-US" sz="2200" dirty="0">
                          <a:latin typeface="Calibri" panose="020F0502020204030204" pitchFamily="34" charset="0"/>
                        </a:rPr>
                        <a:t>4.9</a:t>
                      </a:r>
                    </a:p>
                  </a:txBody>
                  <a:tcPr anchor="ctr"/>
                </a:tc>
                <a:tc>
                  <a:txBody>
                    <a:bodyPr/>
                    <a:lstStyle/>
                    <a:p>
                      <a:pPr algn="ct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3.7</a:t>
                      </a:r>
                      <a:endParaRPr lang="en-US" sz="2200" dirty="0">
                        <a:latin typeface="Calibri" panose="020F0502020204030204" pitchFamily="34" charset="0"/>
                      </a:endParaRPr>
                    </a:p>
                  </a:txBody>
                  <a:tcPr anchor="ctr"/>
                </a:tc>
                <a:extLst>
                  <a:ext uri="{0D108BD9-81ED-4DB2-BD59-A6C34878D82A}">
                    <a16:rowId xmlns:a16="http://schemas.microsoft.com/office/drawing/2014/main" val="10009"/>
                  </a:ext>
                </a:extLst>
              </a:tr>
            </a:tbl>
          </a:graphicData>
        </a:graphic>
      </p:graphicFrame>
      <p:sp>
        <p:nvSpPr>
          <p:cNvPr id="5" name="Rectangle 4"/>
          <p:cNvSpPr/>
          <p:nvPr/>
        </p:nvSpPr>
        <p:spPr>
          <a:xfrm>
            <a:off x="8048625" y="2695575"/>
            <a:ext cx="1733550" cy="3810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048625" y="3124200"/>
            <a:ext cx="1733550" cy="3810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048625" y="3562350"/>
            <a:ext cx="1733550" cy="3810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048625" y="3981450"/>
            <a:ext cx="1733550" cy="3810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34125" y="4427904"/>
            <a:ext cx="1733550" cy="3810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34125" y="4872404"/>
            <a:ext cx="1733550" cy="3810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34125" y="5276850"/>
            <a:ext cx="1733550" cy="3810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34125" y="5676900"/>
            <a:ext cx="1733550" cy="3810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4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One-Way Sensitivity Analysis (OWSA)</a:t>
            </a:r>
          </a:p>
        </p:txBody>
      </p:sp>
      <p:sp>
        <p:nvSpPr>
          <p:cNvPr id="3" name="Content Placeholder 2"/>
          <p:cNvSpPr>
            <a:spLocks noGrp="1"/>
          </p:cNvSpPr>
          <p:nvPr>
            <p:ph idx="1"/>
          </p:nvPr>
        </p:nvSpPr>
        <p:spPr>
          <a:xfrm>
            <a:off x="838200" y="1417638"/>
            <a:ext cx="10515600" cy="4983162"/>
          </a:xfrm>
        </p:spPr>
        <p:txBody>
          <a:bodyPr/>
          <a:lstStyle/>
          <a:p>
            <a:r>
              <a:rPr lang="en-US" dirty="0"/>
              <a:t>Systematically vary a single parameter over range of uncertainty, keeping all others fixed</a:t>
            </a:r>
          </a:p>
          <a:p>
            <a:pPr marL="0" indent="0">
              <a:buNone/>
            </a:pPr>
            <a:r>
              <a:rPr lang="en-US" sz="2800" dirty="0"/>
              <a:t>    </a:t>
            </a:r>
            <a:r>
              <a:rPr lang="en-US" sz="2800" dirty="0" err="1"/>
              <a:t>p.PCed</a:t>
            </a:r>
            <a:r>
              <a:rPr lang="en-US" sz="2800" i="1" baseline="-25000" dirty="0">
                <a:latin typeface="Cambria" pitchFamily="18" charset="0"/>
              </a:rPr>
              <a:t> </a:t>
            </a:r>
            <a:r>
              <a:rPr lang="en-US" sz="2800" dirty="0">
                <a:latin typeface="Cambria" pitchFamily="18" charset="0"/>
              </a:rPr>
              <a:t>= 30%, </a:t>
            </a:r>
            <a:r>
              <a:rPr lang="en-US" sz="2800" dirty="0" err="1"/>
              <a:t>p.PCed</a:t>
            </a:r>
            <a:r>
              <a:rPr lang="en-US" sz="2800" dirty="0"/>
              <a:t> </a:t>
            </a:r>
            <a:r>
              <a:rPr lang="en-US" sz="2800" dirty="0">
                <a:latin typeface="Cambria" pitchFamily="18" charset="0"/>
              </a:rPr>
              <a:t>= 40%, </a:t>
            </a:r>
            <a:r>
              <a:rPr lang="en-US" sz="2800" dirty="0" err="1"/>
              <a:t>p.PCed</a:t>
            </a:r>
            <a:r>
              <a:rPr lang="en-US" sz="2800" i="1" baseline="-25000" dirty="0">
                <a:latin typeface="Cambria" pitchFamily="18" charset="0"/>
              </a:rPr>
              <a:t> </a:t>
            </a:r>
            <a:r>
              <a:rPr lang="en-US" sz="2800" dirty="0">
                <a:latin typeface="Cambria" pitchFamily="18" charset="0"/>
              </a:rPr>
              <a:t>= 50%</a:t>
            </a:r>
            <a:r>
              <a:rPr lang="en-US" sz="2800" dirty="0"/>
              <a:t>, </a:t>
            </a:r>
            <a:r>
              <a:rPr lang="en-US" sz="2800" dirty="0" err="1"/>
              <a:t>etc</a:t>
            </a:r>
            <a:r>
              <a:rPr lang="en-US" sz="2800" dirty="0"/>
              <a:t>…</a:t>
            </a:r>
          </a:p>
          <a:p>
            <a:r>
              <a:rPr lang="en-US" dirty="0"/>
              <a:t>For each parameter value, calculate the expected outcomes under each strategy</a:t>
            </a:r>
          </a:p>
          <a:p>
            <a:r>
              <a:rPr lang="en-US" dirty="0"/>
              <a:t>Identify which strategy is preferred</a:t>
            </a:r>
          </a:p>
          <a:p>
            <a:endParaRPr lang="en-US" dirty="0"/>
          </a:p>
        </p:txBody>
      </p:sp>
      <p:sp>
        <p:nvSpPr>
          <p:cNvPr id="5" name="Rectangle 4"/>
          <p:cNvSpPr/>
          <p:nvPr/>
        </p:nvSpPr>
        <p:spPr>
          <a:xfrm>
            <a:off x="4148342" y="5069564"/>
            <a:ext cx="2749488" cy="512618"/>
          </a:xfrm>
          <a:prstGeom prst="rect">
            <a:avLst/>
          </a:prstGeom>
          <a:pattFill prst="zigZag">
            <a:fgClr>
              <a:srgbClr val="00B050"/>
            </a:fgClr>
            <a:bgClr>
              <a:schemeClr val="bg1"/>
            </a:bgClr>
          </a:patt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918248" y="5069564"/>
            <a:ext cx="914400" cy="512618"/>
          </a:xfrm>
          <a:prstGeom prst="rect">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70266" y="6088720"/>
            <a:ext cx="1939057" cy="430887"/>
          </a:xfrm>
          <a:prstGeom prst="rect">
            <a:avLst/>
          </a:prstGeom>
          <a:noFill/>
        </p:spPr>
        <p:txBody>
          <a:bodyPr wrap="none" rtlCol="0">
            <a:spAutoFit/>
          </a:bodyPr>
          <a:lstStyle/>
          <a:p>
            <a:pPr algn="ctr"/>
            <a:r>
              <a:rPr lang="en-US" sz="2200" dirty="0">
                <a:latin typeface="Calibri" panose="020F0502020204030204" pitchFamily="34" charset="0"/>
              </a:rPr>
              <a:t>Life Expectancy</a:t>
            </a:r>
          </a:p>
        </p:txBody>
      </p:sp>
      <p:grpSp>
        <p:nvGrpSpPr>
          <p:cNvPr id="15" name="Group 14"/>
          <p:cNvGrpSpPr/>
          <p:nvPr/>
        </p:nvGrpSpPr>
        <p:grpSpPr>
          <a:xfrm>
            <a:off x="3695948" y="5684014"/>
            <a:ext cx="4488767" cy="659785"/>
            <a:chOff x="2171947" y="5475663"/>
            <a:chExt cx="4488767" cy="659785"/>
          </a:xfrm>
        </p:grpSpPr>
        <p:grpSp>
          <p:nvGrpSpPr>
            <p:cNvPr id="12" name="Group 11"/>
            <p:cNvGrpSpPr/>
            <p:nvPr/>
          </p:nvGrpSpPr>
          <p:grpSpPr>
            <a:xfrm>
              <a:off x="2624342" y="5475663"/>
              <a:ext cx="3680660" cy="274320"/>
              <a:chOff x="2624342" y="5475663"/>
              <a:chExt cx="3680660" cy="274320"/>
            </a:xfrm>
          </p:grpSpPr>
          <p:cxnSp>
            <p:nvCxnSpPr>
              <p:cNvPr id="8" name="Straight Connector 7"/>
              <p:cNvCxnSpPr/>
              <p:nvPr/>
            </p:nvCxnSpPr>
            <p:spPr>
              <a:xfrm>
                <a:off x="2624342" y="5612823"/>
                <a:ext cx="365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6167842" y="5612823"/>
                <a:ext cx="2743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487182" y="5612823"/>
                <a:ext cx="2743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171947" y="5673783"/>
              <a:ext cx="715260" cy="461665"/>
            </a:xfrm>
            <a:prstGeom prst="rect">
              <a:avLst/>
            </a:prstGeom>
            <a:noFill/>
          </p:spPr>
          <p:txBody>
            <a:bodyPr wrap="none" rtlCol="0">
              <a:spAutoFit/>
            </a:bodyPr>
            <a:lstStyle/>
            <a:p>
              <a:r>
                <a:rPr lang="en-US" sz="2400" dirty="0">
                  <a:latin typeface="Calibri" panose="020F0502020204030204" pitchFamily="34" charset="0"/>
                </a:rPr>
                <a:t>30%</a:t>
              </a:r>
            </a:p>
          </p:txBody>
        </p:sp>
        <p:sp>
          <p:nvSpPr>
            <p:cNvPr id="14" name="TextBox 13"/>
            <p:cNvSpPr txBox="1"/>
            <p:nvPr/>
          </p:nvSpPr>
          <p:spPr>
            <a:xfrm>
              <a:off x="5945454" y="5673783"/>
              <a:ext cx="715260" cy="461665"/>
            </a:xfrm>
            <a:prstGeom prst="rect">
              <a:avLst/>
            </a:prstGeom>
            <a:noFill/>
          </p:spPr>
          <p:txBody>
            <a:bodyPr wrap="none" rtlCol="0">
              <a:spAutoFit/>
            </a:bodyPr>
            <a:lstStyle/>
            <a:p>
              <a:r>
                <a:rPr lang="en-US" sz="2400" dirty="0">
                  <a:latin typeface="Calibri" panose="020F0502020204030204" pitchFamily="34" charset="0"/>
                </a:rPr>
                <a:t>65%</a:t>
              </a:r>
            </a:p>
          </p:txBody>
        </p:sp>
      </p:grpSp>
      <p:grpSp>
        <p:nvGrpSpPr>
          <p:cNvPr id="16" name="Group 15"/>
          <p:cNvGrpSpPr/>
          <p:nvPr/>
        </p:nvGrpSpPr>
        <p:grpSpPr>
          <a:xfrm>
            <a:off x="2592596" y="4468052"/>
            <a:ext cx="1978154" cy="823124"/>
            <a:chOff x="866849" y="4753406"/>
            <a:chExt cx="2231266" cy="823124"/>
          </a:xfrm>
        </p:grpSpPr>
        <p:sp>
          <p:nvSpPr>
            <p:cNvPr id="17" name="TextBox 16"/>
            <p:cNvSpPr txBox="1"/>
            <p:nvPr/>
          </p:nvSpPr>
          <p:spPr>
            <a:xfrm>
              <a:off x="866849" y="4753406"/>
              <a:ext cx="2231266" cy="430887"/>
            </a:xfrm>
            <a:prstGeom prst="rect">
              <a:avLst/>
            </a:prstGeom>
            <a:noFill/>
          </p:spPr>
          <p:txBody>
            <a:bodyPr wrap="square" rtlCol="0">
              <a:spAutoFit/>
            </a:bodyPr>
            <a:lstStyle/>
            <a:p>
              <a:r>
                <a:rPr lang="en-US" sz="2200" dirty="0">
                  <a:latin typeface="Constantia"/>
                  <a:cs typeface="Constantia"/>
                </a:rPr>
                <a:t>‘Hospital Care’</a:t>
              </a:r>
            </a:p>
          </p:txBody>
        </p:sp>
        <p:cxnSp>
          <p:nvCxnSpPr>
            <p:cNvPr id="18" name="Straight Arrow Connector 17"/>
            <p:cNvCxnSpPr>
              <a:cxnSpLocks/>
              <a:stCxn id="17" idx="2"/>
            </p:cNvCxnSpPr>
            <p:nvPr/>
          </p:nvCxnSpPr>
          <p:spPr>
            <a:xfrm>
              <a:off x="1982482" y="5184293"/>
              <a:ext cx="629814" cy="392237"/>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7894342" y="4448728"/>
            <a:ext cx="1879355" cy="822849"/>
            <a:chOff x="1220480" y="4772456"/>
            <a:chExt cx="1879355" cy="822849"/>
          </a:xfrm>
        </p:grpSpPr>
        <p:sp>
          <p:nvSpPr>
            <p:cNvPr id="24" name="TextBox 23"/>
            <p:cNvSpPr txBox="1"/>
            <p:nvPr/>
          </p:nvSpPr>
          <p:spPr>
            <a:xfrm>
              <a:off x="1220480" y="4772456"/>
              <a:ext cx="1879355" cy="430887"/>
            </a:xfrm>
            <a:prstGeom prst="rect">
              <a:avLst/>
            </a:prstGeom>
            <a:noFill/>
          </p:spPr>
          <p:txBody>
            <a:bodyPr wrap="square" rtlCol="0">
              <a:spAutoFit/>
            </a:bodyPr>
            <a:lstStyle/>
            <a:p>
              <a:pPr algn="ctr"/>
              <a:r>
                <a:rPr lang="en-US" sz="2200" dirty="0">
                  <a:latin typeface="Constantia"/>
                  <a:cs typeface="Constantia"/>
                </a:rPr>
                <a:t>‘Primary care’</a:t>
              </a:r>
            </a:p>
          </p:txBody>
        </p:sp>
        <p:cxnSp>
          <p:nvCxnSpPr>
            <p:cNvPr id="25" name="Straight Arrow Connector 24"/>
            <p:cNvCxnSpPr>
              <a:cxnSpLocks/>
              <a:stCxn id="24" idx="2"/>
            </p:cNvCxnSpPr>
            <p:nvPr/>
          </p:nvCxnSpPr>
          <p:spPr>
            <a:xfrm flipH="1">
              <a:off x="1234988" y="5203343"/>
              <a:ext cx="925170" cy="391962"/>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7" name="5-Point Star 26"/>
          <p:cNvSpPr/>
          <p:nvPr/>
        </p:nvSpPr>
        <p:spPr>
          <a:xfrm>
            <a:off x="5219026" y="5108002"/>
            <a:ext cx="400725" cy="376151"/>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8385829" y="6216556"/>
            <a:ext cx="2058750" cy="430887"/>
            <a:chOff x="6861829" y="6216555"/>
            <a:chExt cx="2058750" cy="430887"/>
          </a:xfrm>
        </p:grpSpPr>
        <p:sp>
          <p:nvSpPr>
            <p:cNvPr id="29" name="TextBox 28"/>
            <p:cNvSpPr txBox="1"/>
            <p:nvPr/>
          </p:nvSpPr>
          <p:spPr>
            <a:xfrm>
              <a:off x="7262554" y="6216555"/>
              <a:ext cx="1658025" cy="430887"/>
            </a:xfrm>
            <a:prstGeom prst="rect">
              <a:avLst/>
            </a:prstGeom>
            <a:noFill/>
          </p:spPr>
          <p:txBody>
            <a:bodyPr wrap="square" rtlCol="0">
              <a:spAutoFit/>
            </a:bodyPr>
            <a:lstStyle/>
            <a:p>
              <a:pPr algn="ctr"/>
              <a:r>
                <a:rPr lang="en-US" sz="2200" b="1" dirty="0">
                  <a:latin typeface="Constantia"/>
                  <a:cs typeface="Constantia"/>
                </a:rPr>
                <a:t>= Base case</a:t>
              </a:r>
            </a:p>
          </p:txBody>
        </p:sp>
        <p:sp>
          <p:nvSpPr>
            <p:cNvPr id="26" name="5-Point Star 25"/>
            <p:cNvSpPr/>
            <p:nvPr/>
          </p:nvSpPr>
          <p:spPr>
            <a:xfrm>
              <a:off x="6861829" y="6271291"/>
              <a:ext cx="400725" cy="376151"/>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232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4576190-FF77-9642-964C-C52B6C484B61}"/>
              </a:ext>
            </a:extLst>
          </p:cNvPr>
          <p:cNvPicPr>
            <a:picLocks noChangeAspect="1"/>
          </p:cNvPicPr>
          <p:nvPr/>
        </p:nvPicPr>
        <p:blipFill>
          <a:blip r:embed="rId3"/>
          <a:stretch>
            <a:fillRect/>
          </a:stretch>
        </p:blipFill>
        <p:spPr>
          <a:xfrm>
            <a:off x="2659184" y="1235948"/>
            <a:ext cx="7496070" cy="5622053"/>
          </a:xfrm>
          <a:prstGeom prst="rect">
            <a:avLst/>
          </a:prstGeom>
        </p:spPr>
      </p:pic>
      <p:sp>
        <p:nvSpPr>
          <p:cNvPr id="2" name="Title 1"/>
          <p:cNvSpPr>
            <a:spLocks noGrp="1"/>
          </p:cNvSpPr>
          <p:nvPr>
            <p:ph type="title"/>
          </p:nvPr>
        </p:nvSpPr>
        <p:spPr/>
        <p:txBody>
          <a:bodyPr/>
          <a:lstStyle/>
          <a:p>
            <a:r>
              <a:rPr lang="en-US" dirty="0"/>
              <a:t>One-Way Sensitivity Analysis (OWSA)</a:t>
            </a:r>
          </a:p>
        </p:txBody>
      </p:sp>
    </p:spTree>
    <p:extLst>
      <p:ext uri="{BB962C8B-B14F-4D97-AF65-F5344CB8AC3E}">
        <p14:creationId xmlns:p14="http://schemas.microsoft.com/office/powerpoint/2010/main" val="209089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09B98-B85B-92BD-EFAF-5B013281A550}"/>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466D9654-75DB-DEA8-93DC-CA74BDBD2486}"/>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68C81CAC-32F5-A8FC-2C16-2A819744DC50}"/>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ECB2FAE9-FF8B-DB64-8763-EEBE21847798}"/>
              </a:ext>
            </a:extLst>
          </p:cNvPr>
          <p:cNvSpPr>
            <a:spLocks noGrp="1" noChangeArrowheads="1"/>
          </p:cNvSpPr>
          <p:nvPr>
            <p:ph type="title"/>
          </p:nvPr>
        </p:nvSpPr>
        <p:spPr>
          <a:xfrm>
            <a:off x="767751" y="381000"/>
            <a:ext cx="10791645" cy="1143000"/>
          </a:xfrm>
        </p:spPr>
        <p:txBody>
          <a:bodyPr>
            <a:normAutofit/>
          </a:bodyPr>
          <a:lstStyle/>
          <a:p>
            <a:pPr>
              <a:defRPr/>
            </a:pPr>
            <a:r>
              <a:rPr lang="en-US" altLang="en-MX" dirty="0">
                <a:ea typeface="ＭＳ Ｐゴシック" panose="020B0600070205080204" pitchFamily="34" charset="-128"/>
              </a:rPr>
              <a:t>Sensitivity Analysis</a:t>
            </a:r>
            <a:endParaRPr lang="en-US" dirty="0"/>
          </a:p>
        </p:txBody>
      </p:sp>
      <p:sp>
        <p:nvSpPr>
          <p:cNvPr id="3077" name="Rectangle 5">
            <a:extLst>
              <a:ext uri="{FF2B5EF4-FFF2-40B4-BE49-F238E27FC236}">
                <a16:creationId xmlns:a16="http://schemas.microsoft.com/office/drawing/2014/main" id="{0B0144DB-B361-9729-607D-C4450D17FC52}"/>
              </a:ext>
            </a:extLst>
          </p:cNvPr>
          <p:cNvSpPr>
            <a:spLocks noGrp="1" noChangeArrowheads="1"/>
          </p:cNvSpPr>
          <p:nvPr>
            <p:ph type="body" idx="1"/>
          </p:nvPr>
        </p:nvSpPr>
        <p:spPr>
          <a:xfrm>
            <a:off x="767751" y="1666754"/>
            <a:ext cx="10791645" cy="5191246"/>
          </a:xfrm>
        </p:spPr>
        <p:txBody>
          <a:bodyPr>
            <a:normAutofit lnSpcReduction="10000"/>
          </a:bodyPr>
          <a:lstStyle/>
          <a:p>
            <a:r>
              <a:rPr lang="en-US" dirty="0"/>
              <a:t>Vary input parameters within plausible ranges</a:t>
            </a:r>
          </a:p>
          <a:p>
            <a:r>
              <a:rPr lang="en-US" dirty="0"/>
              <a:t>For which values is each strategy optimal?</a:t>
            </a:r>
          </a:p>
          <a:p>
            <a:pPr lvl="1"/>
            <a:r>
              <a:rPr lang="en-US" dirty="0"/>
              <a:t>Threshold analysis</a:t>
            </a:r>
          </a:p>
          <a:p>
            <a:r>
              <a:rPr lang="en-US" dirty="0"/>
              <a:t>Deterministic sensitivity analysis (DSA)</a:t>
            </a:r>
          </a:p>
          <a:p>
            <a:pPr lvl="1"/>
            <a:r>
              <a:rPr lang="en-US" dirty="0"/>
              <a:t>One-way analysis: vary one parameter, hold rest fixed</a:t>
            </a:r>
          </a:p>
          <a:p>
            <a:pPr lvl="1"/>
            <a:r>
              <a:rPr lang="en-US" dirty="0"/>
              <a:t>Two-way analysis: vary two parameters, hold rest fixed</a:t>
            </a:r>
          </a:p>
          <a:p>
            <a:r>
              <a:rPr lang="en-US" dirty="0"/>
              <a:t>Probabilistic sensitivity analysis (PSA)</a:t>
            </a:r>
          </a:p>
          <a:p>
            <a:pPr lvl="1"/>
            <a:r>
              <a:rPr lang="en-US" dirty="0"/>
              <a:t>Simultaneously vary input parameters by randomly sampling from appropriate probability distributions</a:t>
            </a:r>
          </a:p>
          <a:p>
            <a:pPr lvl="1"/>
            <a:r>
              <a:rPr lang="en-US" dirty="0"/>
              <a:t>How often is each alternative cost-effective?</a:t>
            </a:r>
          </a:p>
          <a:p>
            <a:pPr lvl="1"/>
            <a:r>
              <a:rPr lang="en-US" dirty="0"/>
              <a:t>What strategy has the highest </a:t>
            </a:r>
            <a:r>
              <a:rPr lang="en-US" b="1" dirty="0"/>
              <a:t>expected</a:t>
            </a:r>
            <a:r>
              <a:rPr lang="en-US" dirty="0"/>
              <a:t> net benefit</a:t>
            </a:r>
          </a:p>
        </p:txBody>
      </p:sp>
    </p:spTree>
    <p:extLst>
      <p:ext uri="{BB962C8B-B14F-4D97-AF65-F5344CB8AC3E}">
        <p14:creationId xmlns:p14="http://schemas.microsoft.com/office/powerpoint/2010/main" val="203805690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many model runs?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3112"/>
                <a:ext cx="10515600" cy="5374887"/>
              </a:xfrm>
            </p:spPr>
            <p:txBody>
              <a:bodyPr>
                <a:normAutofit/>
              </a:bodyPr>
              <a:lstStyle/>
              <a:p>
                <a:r>
                  <a:rPr lang="en-US" dirty="0"/>
                  <a:t>Consider a model with </a:t>
                </a:r>
                <a14:m>
                  <m:oMath xmlns:m="http://schemas.openxmlformats.org/officeDocument/2006/math">
                    <m:r>
                      <a:rPr lang="es-ES" sz="3200" b="0" i="1" smtClean="0">
                        <a:latin typeface="Cambria Math" panose="02040503050406030204" pitchFamily="18" charset="0"/>
                      </a:rPr>
                      <m:t>𝑘</m:t>
                    </m:r>
                  </m:oMath>
                </a14:m>
                <a:r>
                  <a:rPr lang="en-US" dirty="0"/>
                  <a:t> parameters</a:t>
                </a:r>
              </a:p>
              <a:p>
                <a:r>
                  <a:rPr lang="en-US" dirty="0"/>
                  <a:t>Assume we want to explore the </a:t>
                </a:r>
                <a14:m>
                  <m:oMath xmlns:m="http://schemas.openxmlformats.org/officeDocument/2006/math">
                    <m:r>
                      <a:rPr lang="es-ES" sz="3200" b="0" i="1" smtClean="0">
                        <a:latin typeface="Cambria Math" panose="02040503050406030204" pitchFamily="18" charset="0"/>
                      </a:rPr>
                      <m:t>𝑘</m:t>
                    </m:r>
                  </m:oMath>
                </a14:m>
                <a:r>
                  <a:rPr lang="en-US" dirty="0"/>
                  <a:t> parameters across a range with a min and max</a:t>
                </a:r>
              </a:p>
              <a:p>
                <a:r>
                  <a:rPr lang="en-US" dirty="0"/>
                  <a:t>Denote the number of levels explored as “</a:t>
                </a:r>
                <a14:m>
                  <m:oMath xmlns:m="http://schemas.openxmlformats.org/officeDocument/2006/math">
                    <m:r>
                      <a:rPr lang="es-ES" sz="3200" b="0" i="1" smtClean="0">
                        <a:latin typeface="Cambria Math" panose="02040503050406030204" pitchFamily="18" charset="0"/>
                      </a:rPr>
                      <m:t>𝑎</m:t>
                    </m:r>
                  </m:oMath>
                </a14:m>
                <a:r>
                  <a:rPr lang="en-US" dirty="0"/>
                  <a:t>”</a:t>
                </a:r>
              </a:p>
              <a:p>
                <a:pPr lvl="1"/>
                <a:r>
                  <a:rPr lang="en-US" dirty="0"/>
                  <a:t>Mean (base case), Min, Max (in this case </a:t>
                </a:r>
                <a14:m>
                  <m:oMath xmlns:m="http://schemas.openxmlformats.org/officeDocument/2006/math">
                    <m:r>
                      <a:rPr lang="es-ES" sz="2800" b="0" i="1" smtClean="0">
                        <a:latin typeface="Cambria Math" panose="02040503050406030204" pitchFamily="18" charset="0"/>
                      </a:rPr>
                      <m:t>𝑎</m:t>
                    </m:r>
                    <m:r>
                      <a:rPr lang="es-ES" sz="2800" b="0" i="1" smtClean="0">
                        <a:latin typeface="Cambria Math" panose="02040503050406030204" pitchFamily="18" charset="0"/>
                      </a:rPr>
                      <m:t>=3</m:t>
                    </m:r>
                  </m:oMath>
                </a14:m>
                <a:r>
                  <a:rPr lang="en-US" dirty="0"/>
                  <a:t>)</a:t>
                </a:r>
              </a:p>
              <a:p>
                <a14:m>
                  <m:oMath xmlns:m="http://schemas.openxmlformats.org/officeDocument/2006/math">
                    <m:r>
                      <m:rPr>
                        <m:sty m:val="p"/>
                      </m:rPr>
                      <a:rPr lang="es-ES" sz="3200" b="0" i="0" smtClean="0">
                        <a:latin typeface="Cambria Math" panose="02040503050406030204" pitchFamily="18" charset="0"/>
                      </a:rPr>
                      <m:t>a</m:t>
                    </m:r>
                    <m:r>
                      <a:rPr lang="es-ES" sz="3200" b="0" i="0" smtClean="0">
                        <a:latin typeface="Cambria Math" panose="02040503050406030204" pitchFamily="18" charset="0"/>
                      </a:rPr>
                      <m:t>∗</m:t>
                    </m:r>
                    <m:r>
                      <a:rPr lang="es-ES" sz="3200" b="0" i="1" smtClean="0">
                        <a:latin typeface="Cambria Math" panose="02040503050406030204" pitchFamily="18" charset="0"/>
                      </a:rPr>
                      <m:t>𝑘</m:t>
                    </m:r>
                  </m:oMath>
                </a14:m>
                <a:r>
                  <a:rPr lang="en-US" dirty="0"/>
                  <a:t> is the number of runs </a:t>
                </a:r>
                <a14:m>
                  <m:oMath xmlns:m="http://schemas.openxmlformats.org/officeDocument/2006/math">
                    <m:r>
                      <a:rPr lang="es-ES" b="0" i="0" smtClean="0">
                        <a:latin typeface="Cambria Math" panose="02040503050406030204" pitchFamily="18" charset="0"/>
                      </a:rPr>
                      <m:t>−</m:t>
                    </m:r>
                    <m:d>
                      <m:dPr>
                        <m:ctrlPr>
                          <a:rPr lang="es-ES" b="0" i="1" smtClean="0">
                            <a:latin typeface="Cambria Math" panose="02040503050406030204" pitchFamily="18" charset="0"/>
                          </a:rPr>
                        </m:ctrlPr>
                      </m:dPr>
                      <m:e>
                        <m:r>
                          <a:rPr lang="es-ES" b="0" i="1" smtClean="0">
                            <a:latin typeface="Cambria Math" panose="02040503050406030204" pitchFamily="18" charset="0"/>
                          </a:rPr>
                          <m:t>𝑎</m:t>
                        </m:r>
                        <m:r>
                          <a:rPr lang="es-ES" b="0" i="1" smtClean="0">
                            <a:latin typeface="Cambria Math" panose="02040503050406030204" pitchFamily="18" charset="0"/>
                          </a:rPr>
                          <m:t>−1</m:t>
                        </m:r>
                      </m:e>
                    </m:d>
                    <m:r>
                      <a:rPr lang="es-ES" b="0" i="1" smtClean="0">
                        <a:latin typeface="Cambria Math" panose="02040503050406030204" pitchFamily="18" charset="0"/>
                      </a:rPr>
                      <m:t>∗</m:t>
                    </m:r>
                    <m:r>
                      <a:rPr lang="es-ES" b="0" i="1" smtClean="0">
                        <a:latin typeface="Cambria Math" panose="02040503050406030204" pitchFamily="18" charset="0"/>
                      </a:rPr>
                      <m:t>𝑘</m:t>
                    </m:r>
                  </m:oMath>
                </a14:m>
                <a:r>
                  <a:rPr lang="en-US" dirty="0"/>
                  <a:t>, since we did the base case analysis prior to doing sensitivity analyses</a:t>
                </a:r>
              </a:p>
              <a:p>
                <a:r>
                  <a:rPr lang="en-US" dirty="0"/>
                  <a:t>If each model run takes 10 seconds, the total time is </a:t>
                </a:r>
                <a14:m>
                  <m:oMath xmlns:m="http://schemas.openxmlformats.org/officeDocument/2006/math">
                    <m:r>
                      <a:rPr lang="es-ES" b="0" i="0" smtClean="0">
                        <a:latin typeface="Cambria Math" panose="02040503050406030204" pitchFamily="18" charset="0"/>
                      </a:rPr>
                      <m:t>10∗</m:t>
                    </m:r>
                    <m:d>
                      <m:dPr>
                        <m:ctrlPr>
                          <a:rPr lang="es-ES" b="0" i="1" smtClean="0">
                            <a:latin typeface="Cambria Math" panose="02040503050406030204" pitchFamily="18" charset="0"/>
                          </a:rPr>
                        </m:ctrlPr>
                      </m:dPr>
                      <m:e>
                        <m:r>
                          <a:rPr lang="es-ES" b="0" i="1" smtClean="0">
                            <a:latin typeface="Cambria Math" panose="02040503050406030204" pitchFamily="18" charset="0"/>
                          </a:rPr>
                          <m:t>𝑎</m:t>
                        </m:r>
                        <m:r>
                          <a:rPr lang="es-ES" b="0" i="1" smtClean="0">
                            <a:latin typeface="Cambria Math" panose="02040503050406030204" pitchFamily="18" charset="0"/>
                          </a:rPr>
                          <m:t>−1</m:t>
                        </m:r>
                      </m:e>
                    </m:d>
                    <m:r>
                      <a:rPr lang="es-ES" b="0" i="1" smtClean="0">
                        <a:latin typeface="Cambria Math" panose="02040503050406030204" pitchFamily="18" charset="0"/>
                      </a:rPr>
                      <m:t>∗</m:t>
                    </m:r>
                    <m:r>
                      <a:rPr lang="es-ES" b="0" i="1" smtClean="0">
                        <a:latin typeface="Cambria Math" panose="02040503050406030204" pitchFamily="18" charset="0"/>
                      </a:rPr>
                      <m:t>𝑘</m:t>
                    </m:r>
                  </m:oMath>
                </a14:m>
                <a:r>
                  <a:rPr lang="en-US" dirty="0"/>
                  <a:t> seconds</a:t>
                </a:r>
              </a:p>
              <a:p>
                <a:pPr lvl="1"/>
                <a:r>
                  <a:rPr lang="en-US" dirty="0"/>
                  <a:t>OWSA of a 180-parameter model in 1 hour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3112"/>
                <a:ext cx="10515600" cy="5374887"/>
              </a:xfrm>
              <a:blipFill>
                <a:blip r:embed="rId2"/>
                <a:stretch>
                  <a:fillRect l="-1327" t="-2358" r="-724"/>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Two-Way Sensitivity Analysis (TWSA)</a:t>
            </a:r>
            <a:endParaRPr lang="en-US" b="1" dirty="0"/>
          </a:p>
        </p:txBody>
      </p:sp>
      <p:grpSp>
        <p:nvGrpSpPr>
          <p:cNvPr id="3" name="Group 6"/>
          <p:cNvGrpSpPr/>
          <p:nvPr/>
        </p:nvGrpSpPr>
        <p:grpSpPr>
          <a:xfrm>
            <a:off x="4114800" y="1676400"/>
            <a:ext cx="4724400" cy="4114800"/>
            <a:chOff x="2971800" y="1828800"/>
            <a:chExt cx="2895600" cy="2590800"/>
          </a:xfrm>
        </p:grpSpPr>
        <p:cxnSp>
          <p:nvCxnSpPr>
            <p:cNvPr id="4" name="Straight Connector 3"/>
            <p:cNvCxnSpPr/>
            <p:nvPr/>
          </p:nvCxnSpPr>
          <p:spPr>
            <a:xfrm rot="5400000">
              <a:off x="1676400" y="3124200"/>
              <a:ext cx="2590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971800" y="4419600"/>
              <a:ext cx="289560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3581400" y="1524000"/>
            <a:ext cx="423514" cy="369332"/>
          </a:xfrm>
          <a:prstGeom prst="rect">
            <a:avLst/>
          </a:prstGeom>
          <a:noFill/>
        </p:spPr>
        <p:txBody>
          <a:bodyPr wrap="none" rtlCol="0">
            <a:spAutoFit/>
          </a:bodyPr>
          <a:lstStyle/>
          <a:p>
            <a:r>
              <a:rPr lang="en-US" dirty="0">
                <a:latin typeface="+mj-lt"/>
              </a:rPr>
              <a:t>p2</a:t>
            </a:r>
          </a:p>
        </p:txBody>
      </p:sp>
      <p:sp>
        <p:nvSpPr>
          <p:cNvPr id="9" name="TextBox 8"/>
          <p:cNvSpPr txBox="1"/>
          <p:nvPr/>
        </p:nvSpPr>
        <p:spPr>
          <a:xfrm>
            <a:off x="8610600" y="5867400"/>
            <a:ext cx="423514" cy="369332"/>
          </a:xfrm>
          <a:prstGeom prst="rect">
            <a:avLst/>
          </a:prstGeom>
          <a:noFill/>
        </p:spPr>
        <p:txBody>
          <a:bodyPr wrap="none" rtlCol="0">
            <a:spAutoFit/>
          </a:bodyPr>
          <a:lstStyle/>
          <a:p>
            <a:r>
              <a:rPr lang="en-US" dirty="0">
                <a:latin typeface="+mj-lt"/>
              </a:rPr>
              <a:t>p1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Two-Way Sensitivity Analysis (TWSA)</a:t>
            </a:r>
            <a:endParaRPr lang="en-US" b="1" dirty="0"/>
          </a:p>
        </p:txBody>
      </p:sp>
      <p:grpSp>
        <p:nvGrpSpPr>
          <p:cNvPr id="3" name="Group 6"/>
          <p:cNvGrpSpPr/>
          <p:nvPr/>
        </p:nvGrpSpPr>
        <p:grpSpPr>
          <a:xfrm>
            <a:off x="4114800" y="1676400"/>
            <a:ext cx="4724400" cy="4114800"/>
            <a:chOff x="2971800" y="1828800"/>
            <a:chExt cx="2895600" cy="2590800"/>
          </a:xfrm>
        </p:grpSpPr>
        <p:cxnSp>
          <p:nvCxnSpPr>
            <p:cNvPr id="4" name="Straight Connector 3"/>
            <p:cNvCxnSpPr/>
            <p:nvPr/>
          </p:nvCxnSpPr>
          <p:spPr>
            <a:xfrm rot="5400000">
              <a:off x="1676400" y="3124200"/>
              <a:ext cx="2590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971800" y="4419600"/>
              <a:ext cx="289560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3581400" y="1524000"/>
            <a:ext cx="423514" cy="369332"/>
          </a:xfrm>
          <a:prstGeom prst="rect">
            <a:avLst/>
          </a:prstGeom>
          <a:noFill/>
        </p:spPr>
        <p:txBody>
          <a:bodyPr wrap="none" rtlCol="0">
            <a:spAutoFit/>
          </a:bodyPr>
          <a:lstStyle/>
          <a:p>
            <a:r>
              <a:rPr lang="en-US" dirty="0">
                <a:latin typeface="+mj-lt"/>
              </a:rPr>
              <a:t>p2</a:t>
            </a:r>
          </a:p>
        </p:txBody>
      </p:sp>
      <p:sp>
        <p:nvSpPr>
          <p:cNvPr id="9" name="TextBox 8"/>
          <p:cNvSpPr txBox="1"/>
          <p:nvPr/>
        </p:nvSpPr>
        <p:spPr>
          <a:xfrm>
            <a:off x="8610600" y="5867400"/>
            <a:ext cx="423514" cy="369332"/>
          </a:xfrm>
          <a:prstGeom prst="rect">
            <a:avLst/>
          </a:prstGeom>
          <a:noFill/>
        </p:spPr>
        <p:txBody>
          <a:bodyPr wrap="none" rtlCol="0">
            <a:spAutoFit/>
          </a:bodyPr>
          <a:lstStyle/>
          <a:p>
            <a:r>
              <a:rPr lang="en-US" dirty="0">
                <a:latin typeface="+mj-lt"/>
              </a:rPr>
              <a:t>p1</a:t>
            </a:r>
          </a:p>
        </p:txBody>
      </p:sp>
      <p:cxnSp>
        <p:nvCxnSpPr>
          <p:cNvPr id="11" name="Straight Connector 10"/>
          <p:cNvCxnSpPr/>
          <p:nvPr/>
        </p:nvCxnSpPr>
        <p:spPr>
          <a:xfrm rot="5400000">
            <a:off x="31242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42672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54102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66294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14800" y="1676400"/>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14800" y="2743200"/>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14800" y="3810000"/>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114800" y="4876800"/>
            <a:ext cx="4572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Two-Way Sensitivity Analysis (TWSA)</a:t>
            </a:r>
            <a:endParaRPr lang="en-US" b="1" dirty="0"/>
          </a:p>
        </p:txBody>
      </p:sp>
      <p:grpSp>
        <p:nvGrpSpPr>
          <p:cNvPr id="3" name="Group 6"/>
          <p:cNvGrpSpPr/>
          <p:nvPr/>
        </p:nvGrpSpPr>
        <p:grpSpPr>
          <a:xfrm>
            <a:off x="4114800" y="1676400"/>
            <a:ext cx="4724400" cy="4114800"/>
            <a:chOff x="2971800" y="1828800"/>
            <a:chExt cx="2895600" cy="2590800"/>
          </a:xfrm>
        </p:grpSpPr>
        <p:cxnSp>
          <p:nvCxnSpPr>
            <p:cNvPr id="4" name="Straight Connector 3"/>
            <p:cNvCxnSpPr/>
            <p:nvPr/>
          </p:nvCxnSpPr>
          <p:spPr>
            <a:xfrm rot="5400000">
              <a:off x="1676400" y="3124200"/>
              <a:ext cx="2590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971800" y="4419600"/>
              <a:ext cx="289560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3581400" y="1524000"/>
            <a:ext cx="423514" cy="369332"/>
          </a:xfrm>
          <a:prstGeom prst="rect">
            <a:avLst/>
          </a:prstGeom>
          <a:noFill/>
        </p:spPr>
        <p:txBody>
          <a:bodyPr wrap="none" rtlCol="0">
            <a:spAutoFit/>
          </a:bodyPr>
          <a:lstStyle/>
          <a:p>
            <a:r>
              <a:rPr lang="en-US" dirty="0">
                <a:latin typeface="+mj-lt"/>
              </a:rPr>
              <a:t>p2</a:t>
            </a:r>
          </a:p>
        </p:txBody>
      </p:sp>
      <p:sp>
        <p:nvSpPr>
          <p:cNvPr id="9" name="TextBox 8"/>
          <p:cNvSpPr txBox="1"/>
          <p:nvPr/>
        </p:nvSpPr>
        <p:spPr>
          <a:xfrm>
            <a:off x="8610600" y="5867400"/>
            <a:ext cx="423514" cy="369332"/>
          </a:xfrm>
          <a:prstGeom prst="rect">
            <a:avLst/>
          </a:prstGeom>
          <a:noFill/>
        </p:spPr>
        <p:txBody>
          <a:bodyPr wrap="none" rtlCol="0">
            <a:spAutoFit/>
          </a:bodyPr>
          <a:lstStyle/>
          <a:p>
            <a:r>
              <a:rPr lang="en-US" dirty="0">
                <a:latin typeface="+mj-lt"/>
              </a:rPr>
              <a:t>p1</a:t>
            </a:r>
          </a:p>
        </p:txBody>
      </p:sp>
      <p:cxnSp>
        <p:nvCxnSpPr>
          <p:cNvPr id="11" name="Straight Connector 10"/>
          <p:cNvCxnSpPr/>
          <p:nvPr/>
        </p:nvCxnSpPr>
        <p:spPr>
          <a:xfrm rot="5400000">
            <a:off x="31242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42672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54102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66294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14800" y="1676400"/>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14800" y="2743200"/>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14800" y="3810000"/>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114800" y="4876800"/>
            <a:ext cx="457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038600" y="16002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1" name="Oval 20"/>
          <p:cNvSpPr/>
          <p:nvPr/>
        </p:nvSpPr>
        <p:spPr>
          <a:xfrm>
            <a:off x="5029200" y="16002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2" name="Oval 21"/>
          <p:cNvSpPr/>
          <p:nvPr/>
        </p:nvSpPr>
        <p:spPr>
          <a:xfrm>
            <a:off x="6172200" y="16002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3" name="Oval 22"/>
          <p:cNvSpPr/>
          <p:nvPr/>
        </p:nvSpPr>
        <p:spPr>
          <a:xfrm>
            <a:off x="7391400" y="16002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4" name="Oval 23"/>
          <p:cNvSpPr/>
          <p:nvPr/>
        </p:nvSpPr>
        <p:spPr>
          <a:xfrm>
            <a:off x="8534400" y="16002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5" name="Oval 24"/>
          <p:cNvSpPr/>
          <p:nvPr/>
        </p:nvSpPr>
        <p:spPr>
          <a:xfrm>
            <a:off x="4038600" y="26670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6" name="Oval 25"/>
          <p:cNvSpPr/>
          <p:nvPr/>
        </p:nvSpPr>
        <p:spPr>
          <a:xfrm>
            <a:off x="5029200" y="26670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7" name="Oval 26"/>
          <p:cNvSpPr/>
          <p:nvPr/>
        </p:nvSpPr>
        <p:spPr>
          <a:xfrm>
            <a:off x="6172200" y="26670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8" name="Oval 27"/>
          <p:cNvSpPr/>
          <p:nvPr/>
        </p:nvSpPr>
        <p:spPr>
          <a:xfrm>
            <a:off x="7391400" y="26670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9" name="Oval 28"/>
          <p:cNvSpPr/>
          <p:nvPr/>
        </p:nvSpPr>
        <p:spPr>
          <a:xfrm>
            <a:off x="8534400" y="26670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0" name="Oval 29"/>
          <p:cNvSpPr/>
          <p:nvPr/>
        </p:nvSpPr>
        <p:spPr>
          <a:xfrm>
            <a:off x="4038600" y="36576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1" name="Oval 30"/>
          <p:cNvSpPr/>
          <p:nvPr/>
        </p:nvSpPr>
        <p:spPr>
          <a:xfrm>
            <a:off x="5029200" y="36576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2" name="Oval 31"/>
          <p:cNvSpPr/>
          <p:nvPr/>
        </p:nvSpPr>
        <p:spPr>
          <a:xfrm>
            <a:off x="6172200" y="36576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3" name="Oval 32"/>
          <p:cNvSpPr/>
          <p:nvPr/>
        </p:nvSpPr>
        <p:spPr>
          <a:xfrm>
            <a:off x="7391400" y="36576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4" name="Oval 33"/>
          <p:cNvSpPr/>
          <p:nvPr/>
        </p:nvSpPr>
        <p:spPr>
          <a:xfrm>
            <a:off x="8534400" y="36576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5" name="Oval 34"/>
          <p:cNvSpPr/>
          <p:nvPr/>
        </p:nvSpPr>
        <p:spPr>
          <a:xfrm>
            <a:off x="4038600" y="47244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6" name="Oval 35"/>
          <p:cNvSpPr/>
          <p:nvPr/>
        </p:nvSpPr>
        <p:spPr>
          <a:xfrm>
            <a:off x="5029200" y="47244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7" name="Oval 36"/>
          <p:cNvSpPr/>
          <p:nvPr/>
        </p:nvSpPr>
        <p:spPr>
          <a:xfrm>
            <a:off x="6172200" y="47244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8" name="Oval 37"/>
          <p:cNvSpPr/>
          <p:nvPr/>
        </p:nvSpPr>
        <p:spPr>
          <a:xfrm>
            <a:off x="7391400" y="47244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9" name="Oval 38"/>
          <p:cNvSpPr/>
          <p:nvPr/>
        </p:nvSpPr>
        <p:spPr>
          <a:xfrm>
            <a:off x="8534400" y="47244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40" name="Oval 39"/>
          <p:cNvSpPr/>
          <p:nvPr/>
        </p:nvSpPr>
        <p:spPr>
          <a:xfrm>
            <a:off x="4038600" y="56388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41" name="Oval 40"/>
          <p:cNvSpPr/>
          <p:nvPr/>
        </p:nvSpPr>
        <p:spPr>
          <a:xfrm>
            <a:off x="5029200" y="56388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42" name="Oval 41"/>
          <p:cNvSpPr/>
          <p:nvPr/>
        </p:nvSpPr>
        <p:spPr>
          <a:xfrm>
            <a:off x="6172200" y="56388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43" name="Oval 42"/>
          <p:cNvSpPr/>
          <p:nvPr/>
        </p:nvSpPr>
        <p:spPr>
          <a:xfrm>
            <a:off x="7391400" y="56388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44" name="Oval 43"/>
          <p:cNvSpPr/>
          <p:nvPr/>
        </p:nvSpPr>
        <p:spPr>
          <a:xfrm>
            <a:off x="8534400" y="56388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Two-Way Sensitivity Analysis (TWSA)</a:t>
            </a:r>
            <a:endParaRPr lang="en-US" b="1" dirty="0"/>
          </a:p>
        </p:txBody>
      </p:sp>
      <p:grpSp>
        <p:nvGrpSpPr>
          <p:cNvPr id="7" name="Group 6"/>
          <p:cNvGrpSpPr/>
          <p:nvPr/>
        </p:nvGrpSpPr>
        <p:grpSpPr>
          <a:xfrm>
            <a:off x="4114800" y="1676400"/>
            <a:ext cx="4724400" cy="4114800"/>
            <a:chOff x="2971800" y="1828800"/>
            <a:chExt cx="2895600" cy="2590800"/>
          </a:xfrm>
        </p:grpSpPr>
        <p:cxnSp>
          <p:nvCxnSpPr>
            <p:cNvPr id="4" name="Straight Connector 3"/>
            <p:cNvCxnSpPr/>
            <p:nvPr/>
          </p:nvCxnSpPr>
          <p:spPr>
            <a:xfrm rot="5400000">
              <a:off x="1676400" y="3124200"/>
              <a:ext cx="2590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971800" y="4419600"/>
              <a:ext cx="289560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3581400" y="1524000"/>
            <a:ext cx="423514" cy="369332"/>
          </a:xfrm>
          <a:prstGeom prst="rect">
            <a:avLst/>
          </a:prstGeom>
          <a:noFill/>
        </p:spPr>
        <p:txBody>
          <a:bodyPr wrap="none" rtlCol="0">
            <a:spAutoFit/>
          </a:bodyPr>
          <a:lstStyle/>
          <a:p>
            <a:r>
              <a:rPr lang="en-US" dirty="0">
                <a:latin typeface="+mj-lt"/>
              </a:rPr>
              <a:t>p2</a:t>
            </a:r>
          </a:p>
        </p:txBody>
      </p:sp>
      <p:sp>
        <p:nvSpPr>
          <p:cNvPr id="9" name="TextBox 8"/>
          <p:cNvSpPr txBox="1"/>
          <p:nvPr/>
        </p:nvSpPr>
        <p:spPr>
          <a:xfrm>
            <a:off x="8610600" y="5867400"/>
            <a:ext cx="423514" cy="369332"/>
          </a:xfrm>
          <a:prstGeom prst="rect">
            <a:avLst/>
          </a:prstGeom>
          <a:noFill/>
        </p:spPr>
        <p:txBody>
          <a:bodyPr wrap="none" rtlCol="0">
            <a:spAutoFit/>
          </a:bodyPr>
          <a:lstStyle/>
          <a:p>
            <a:r>
              <a:rPr lang="en-US" dirty="0">
                <a:latin typeface="+mj-lt"/>
              </a:rPr>
              <a:t>p1</a:t>
            </a:r>
          </a:p>
        </p:txBody>
      </p:sp>
      <p:sp>
        <p:nvSpPr>
          <p:cNvPr id="11" name="Freeform 10"/>
          <p:cNvSpPr/>
          <p:nvPr/>
        </p:nvSpPr>
        <p:spPr>
          <a:xfrm>
            <a:off x="4131174" y="1670103"/>
            <a:ext cx="4647570" cy="4118579"/>
          </a:xfrm>
          <a:custGeom>
            <a:avLst/>
            <a:gdLst>
              <a:gd name="connsiteX0" fmla="*/ 0 w 4647570"/>
              <a:gd name="connsiteY0" fmla="*/ 4118579 h 4118579"/>
              <a:gd name="connsiteX1" fmla="*/ 0 w 4647570"/>
              <a:gd name="connsiteY1" fmla="*/ 7558 h 4118579"/>
              <a:gd name="connsiteX2" fmla="*/ 4647570 w 4647570"/>
              <a:gd name="connsiteY2" fmla="*/ 0 h 4118579"/>
              <a:gd name="connsiteX3" fmla="*/ 2176423 w 4647570"/>
              <a:gd name="connsiteY3" fmla="*/ 1125997 h 4118579"/>
              <a:gd name="connsiteX4" fmla="*/ 740588 w 4647570"/>
              <a:gd name="connsiteY4" fmla="*/ 4111022 h 4118579"/>
              <a:gd name="connsiteX5" fmla="*/ 0 w 4647570"/>
              <a:gd name="connsiteY5" fmla="*/ 4118579 h 411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570" h="4118579">
                <a:moveTo>
                  <a:pt x="0" y="4118579"/>
                </a:moveTo>
                <a:lnTo>
                  <a:pt x="0" y="7558"/>
                </a:lnTo>
                <a:lnTo>
                  <a:pt x="4647570" y="0"/>
                </a:lnTo>
                <a:lnTo>
                  <a:pt x="2176423" y="1125997"/>
                </a:lnTo>
                <a:lnTo>
                  <a:pt x="740588" y="4111022"/>
                </a:lnTo>
                <a:lnTo>
                  <a:pt x="0" y="4118579"/>
                </a:ln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latin typeface="+mj-lt"/>
            </a:endParaRPr>
          </a:p>
        </p:txBody>
      </p:sp>
      <p:sp>
        <p:nvSpPr>
          <p:cNvPr id="12" name="Freeform 11"/>
          <p:cNvSpPr/>
          <p:nvPr/>
        </p:nvSpPr>
        <p:spPr>
          <a:xfrm>
            <a:off x="4871762" y="1685217"/>
            <a:ext cx="3906982" cy="4103464"/>
          </a:xfrm>
          <a:custGeom>
            <a:avLst/>
            <a:gdLst>
              <a:gd name="connsiteX0" fmla="*/ 0 w 3906982"/>
              <a:gd name="connsiteY0" fmla="*/ 4095907 h 4103464"/>
              <a:gd name="connsiteX1" fmla="*/ 1435835 w 3906982"/>
              <a:gd name="connsiteY1" fmla="*/ 1110882 h 4103464"/>
              <a:gd name="connsiteX2" fmla="*/ 3891868 w 3906982"/>
              <a:gd name="connsiteY2" fmla="*/ 0 h 4103464"/>
              <a:gd name="connsiteX3" fmla="*/ 3906982 w 3906982"/>
              <a:gd name="connsiteY3" fmla="*/ 4103464 h 4103464"/>
              <a:gd name="connsiteX4" fmla="*/ 0 w 3906982"/>
              <a:gd name="connsiteY4" fmla="*/ 4095907 h 410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982" h="4103464">
                <a:moveTo>
                  <a:pt x="0" y="4095907"/>
                </a:moveTo>
                <a:lnTo>
                  <a:pt x="1435835" y="1110882"/>
                </a:lnTo>
                <a:lnTo>
                  <a:pt x="3891868" y="0"/>
                </a:lnTo>
                <a:lnTo>
                  <a:pt x="3906982" y="4103464"/>
                </a:lnTo>
                <a:lnTo>
                  <a:pt x="0" y="4095907"/>
                </a:lnTo>
                <a:close/>
              </a:path>
            </a:pathLst>
          </a:cu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atin typeface="+mj-lt"/>
            </a:endParaRPr>
          </a:p>
        </p:txBody>
      </p:sp>
      <p:sp>
        <p:nvSpPr>
          <p:cNvPr id="13" name="TextBox 12"/>
          <p:cNvSpPr txBox="1"/>
          <p:nvPr/>
        </p:nvSpPr>
        <p:spPr>
          <a:xfrm>
            <a:off x="4572000" y="1981200"/>
            <a:ext cx="1630767" cy="369332"/>
          </a:xfrm>
          <a:prstGeom prst="rect">
            <a:avLst/>
          </a:prstGeom>
          <a:noFill/>
        </p:spPr>
        <p:txBody>
          <a:bodyPr wrap="none" rtlCol="0">
            <a:spAutoFit/>
          </a:bodyPr>
          <a:lstStyle/>
          <a:p>
            <a:r>
              <a:rPr lang="en-US" dirty="0">
                <a:latin typeface="+mj-lt"/>
              </a:rPr>
              <a:t>No Tx preferred</a:t>
            </a:r>
          </a:p>
        </p:txBody>
      </p:sp>
      <p:sp>
        <p:nvSpPr>
          <p:cNvPr id="14" name="TextBox 13"/>
          <p:cNvSpPr txBox="1"/>
          <p:nvPr/>
        </p:nvSpPr>
        <p:spPr>
          <a:xfrm>
            <a:off x="6629401" y="3962400"/>
            <a:ext cx="1326069" cy="369332"/>
          </a:xfrm>
          <a:prstGeom prst="rect">
            <a:avLst/>
          </a:prstGeom>
          <a:noFill/>
        </p:spPr>
        <p:txBody>
          <a:bodyPr wrap="none" rtlCol="0">
            <a:spAutoFit/>
          </a:bodyPr>
          <a:lstStyle/>
          <a:p>
            <a:r>
              <a:rPr lang="en-US" dirty="0" err="1">
                <a:latin typeface="+mj-lt"/>
              </a:rPr>
              <a:t>Tx</a:t>
            </a:r>
            <a:r>
              <a:rPr lang="en-US" dirty="0">
                <a:latin typeface="+mj-lt"/>
              </a:rPr>
              <a:t> preferred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Two-Way Sensitivity Analysis (TWSA)</a:t>
            </a:r>
            <a:endParaRPr lang="en-US" b="1" dirty="0"/>
          </a:p>
        </p:txBody>
      </p:sp>
      <p:grpSp>
        <p:nvGrpSpPr>
          <p:cNvPr id="3" name="Group 6"/>
          <p:cNvGrpSpPr/>
          <p:nvPr/>
        </p:nvGrpSpPr>
        <p:grpSpPr>
          <a:xfrm>
            <a:off x="4114800" y="1676400"/>
            <a:ext cx="4724400" cy="4114800"/>
            <a:chOff x="2971800" y="1828800"/>
            <a:chExt cx="2895600" cy="2590800"/>
          </a:xfrm>
        </p:grpSpPr>
        <p:cxnSp>
          <p:nvCxnSpPr>
            <p:cNvPr id="4" name="Straight Connector 3"/>
            <p:cNvCxnSpPr/>
            <p:nvPr/>
          </p:nvCxnSpPr>
          <p:spPr>
            <a:xfrm rot="5400000">
              <a:off x="1676400" y="3124200"/>
              <a:ext cx="2590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971800" y="4419600"/>
              <a:ext cx="289560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3581400" y="1524000"/>
            <a:ext cx="423514" cy="369332"/>
          </a:xfrm>
          <a:prstGeom prst="rect">
            <a:avLst/>
          </a:prstGeom>
          <a:noFill/>
        </p:spPr>
        <p:txBody>
          <a:bodyPr wrap="none" rtlCol="0">
            <a:spAutoFit/>
          </a:bodyPr>
          <a:lstStyle/>
          <a:p>
            <a:r>
              <a:rPr lang="en-US" dirty="0">
                <a:latin typeface="+mj-lt"/>
              </a:rPr>
              <a:t>p2</a:t>
            </a:r>
          </a:p>
        </p:txBody>
      </p:sp>
      <p:sp>
        <p:nvSpPr>
          <p:cNvPr id="9" name="TextBox 8"/>
          <p:cNvSpPr txBox="1"/>
          <p:nvPr/>
        </p:nvSpPr>
        <p:spPr>
          <a:xfrm>
            <a:off x="8610600" y="5867400"/>
            <a:ext cx="423514" cy="369332"/>
          </a:xfrm>
          <a:prstGeom prst="rect">
            <a:avLst/>
          </a:prstGeom>
          <a:noFill/>
        </p:spPr>
        <p:txBody>
          <a:bodyPr wrap="none" rtlCol="0">
            <a:spAutoFit/>
          </a:bodyPr>
          <a:lstStyle/>
          <a:p>
            <a:r>
              <a:rPr lang="en-US" dirty="0">
                <a:latin typeface="+mj-lt"/>
              </a:rPr>
              <a:t>p1</a:t>
            </a:r>
          </a:p>
        </p:txBody>
      </p:sp>
      <p:sp>
        <p:nvSpPr>
          <p:cNvPr id="11" name="Freeform 10"/>
          <p:cNvSpPr/>
          <p:nvPr/>
        </p:nvSpPr>
        <p:spPr>
          <a:xfrm>
            <a:off x="4131174" y="1670103"/>
            <a:ext cx="4647570" cy="4118579"/>
          </a:xfrm>
          <a:custGeom>
            <a:avLst/>
            <a:gdLst>
              <a:gd name="connsiteX0" fmla="*/ 0 w 4647570"/>
              <a:gd name="connsiteY0" fmla="*/ 4118579 h 4118579"/>
              <a:gd name="connsiteX1" fmla="*/ 0 w 4647570"/>
              <a:gd name="connsiteY1" fmla="*/ 7558 h 4118579"/>
              <a:gd name="connsiteX2" fmla="*/ 4647570 w 4647570"/>
              <a:gd name="connsiteY2" fmla="*/ 0 h 4118579"/>
              <a:gd name="connsiteX3" fmla="*/ 2176423 w 4647570"/>
              <a:gd name="connsiteY3" fmla="*/ 1125997 h 4118579"/>
              <a:gd name="connsiteX4" fmla="*/ 740588 w 4647570"/>
              <a:gd name="connsiteY4" fmla="*/ 4111022 h 4118579"/>
              <a:gd name="connsiteX5" fmla="*/ 0 w 4647570"/>
              <a:gd name="connsiteY5" fmla="*/ 4118579 h 411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570" h="4118579">
                <a:moveTo>
                  <a:pt x="0" y="4118579"/>
                </a:moveTo>
                <a:lnTo>
                  <a:pt x="0" y="7558"/>
                </a:lnTo>
                <a:lnTo>
                  <a:pt x="4647570" y="0"/>
                </a:lnTo>
                <a:lnTo>
                  <a:pt x="2176423" y="1125997"/>
                </a:lnTo>
                <a:lnTo>
                  <a:pt x="740588" y="4111022"/>
                </a:lnTo>
                <a:lnTo>
                  <a:pt x="0" y="4118579"/>
                </a:ln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latin typeface="+mj-lt"/>
            </a:endParaRPr>
          </a:p>
        </p:txBody>
      </p:sp>
      <p:sp>
        <p:nvSpPr>
          <p:cNvPr id="12" name="Freeform 11"/>
          <p:cNvSpPr/>
          <p:nvPr/>
        </p:nvSpPr>
        <p:spPr>
          <a:xfrm>
            <a:off x="4871762" y="1685217"/>
            <a:ext cx="3906982" cy="4103464"/>
          </a:xfrm>
          <a:custGeom>
            <a:avLst/>
            <a:gdLst>
              <a:gd name="connsiteX0" fmla="*/ 0 w 3906982"/>
              <a:gd name="connsiteY0" fmla="*/ 4095907 h 4103464"/>
              <a:gd name="connsiteX1" fmla="*/ 1435835 w 3906982"/>
              <a:gd name="connsiteY1" fmla="*/ 1110882 h 4103464"/>
              <a:gd name="connsiteX2" fmla="*/ 3891868 w 3906982"/>
              <a:gd name="connsiteY2" fmla="*/ 0 h 4103464"/>
              <a:gd name="connsiteX3" fmla="*/ 3906982 w 3906982"/>
              <a:gd name="connsiteY3" fmla="*/ 4103464 h 4103464"/>
              <a:gd name="connsiteX4" fmla="*/ 0 w 3906982"/>
              <a:gd name="connsiteY4" fmla="*/ 4095907 h 410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982" h="4103464">
                <a:moveTo>
                  <a:pt x="0" y="4095907"/>
                </a:moveTo>
                <a:lnTo>
                  <a:pt x="1435835" y="1110882"/>
                </a:lnTo>
                <a:lnTo>
                  <a:pt x="3891868" y="0"/>
                </a:lnTo>
                <a:lnTo>
                  <a:pt x="3906982" y="4103464"/>
                </a:lnTo>
                <a:lnTo>
                  <a:pt x="0" y="4095907"/>
                </a:lnTo>
                <a:close/>
              </a:path>
            </a:pathLst>
          </a:cu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atin typeface="+mj-lt"/>
            </a:endParaRPr>
          </a:p>
        </p:txBody>
      </p:sp>
      <p:sp>
        <p:nvSpPr>
          <p:cNvPr id="13" name="TextBox 12"/>
          <p:cNvSpPr txBox="1"/>
          <p:nvPr/>
        </p:nvSpPr>
        <p:spPr>
          <a:xfrm>
            <a:off x="4572000" y="1981200"/>
            <a:ext cx="1630767" cy="369332"/>
          </a:xfrm>
          <a:prstGeom prst="rect">
            <a:avLst/>
          </a:prstGeom>
          <a:noFill/>
        </p:spPr>
        <p:txBody>
          <a:bodyPr wrap="none" rtlCol="0">
            <a:spAutoFit/>
          </a:bodyPr>
          <a:lstStyle/>
          <a:p>
            <a:r>
              <a:rPr lang="en-US" dirty="0">
                <a:latin typeface="+mj-lt"/>
              </a:rPr>
              <a:t>No Tx preferred</a:t>
            </a:r>
          </a:p>
        </p:txBody>
      </p:sp>
      <p:sp>
        <p:nvSpPr>
          <p:cNvPr id="14" name="TextBox 13"/>
          <p:cNvSpPr txBox="1"/>
          <p:nvPr/>
        </p:nvSpPr>
        <p:spPr>
          <a:xfrm>
            <a:off x="6629401" y="3962400"/>
            <a:ext cx="1326069" cy="369332"/>
          </a:xfrm>
          <a:prstGeom prst="rect">
            <a:avLst/>
          </a:prstGeom>
          <a:noFill/>
        </p:spPr>
        <p:txBody>
          <a:bodyPr wrap="none" rtlCol="0">
            <a:spAutoFit/>
          </a:bodyPr>
          <a:lstStyle/>
          <a:p>
            <a:r>
              <a:rPr lang="en-US" dirty="0" err="1">
                <a:latin typeface="+mj-lt"/>
              </a:rPr>
              <a:t>Tx</a:t>
            </a:r>
            <a:r>
              <a:rPr lang="en-US" dirty="0">
                <a:latin typeface="+mj-lt"/>
              </a:rPr>
              <a:t> preferred</a:t>
            </a:r>
          </a:p>
        </p:txBody>
      </p:sp>
      <p:sp>
        <p:nvSpPr>
          <p:cNvPr id="15" name="TextBox 14"/>
          <p:cNvSpPr txBox="1"/>
          <p:nvPr/>
        </p:nvSpPr>
        <p:spPr>
          <a:xfrm>
            <a:off x="2057401" y="6172200"/>
            <a:ext cx="6041910" cy="523220"/>
          </a:xfrm>
          <a:prstGeom prst="rect">
            <a:avLst/>
          </a:prstGeom>
          <a:noFill/>
        </p:spPr>
        <p:txBody>
          <a:bodyPr wrap="none" rtlCol="0">
            <a:spAutoFit/>
          </a:bodyPr>
          <a:lstStyle/>
          <a:p>
            <a:r>
              <a:rPr lang="en-US" sz="2800" dirty="0">
                <a:latin typeface="+mj-lt"/>
              </a:rPr>
              <a:t>Combinations of parameters can matter!</a:t>
            </a:r>
          </a:p>
        </p:txBody>
      </p:sp>
      <p:sp>
        <p:nvSpPr>
          <p:cNvPr id="18" name="Oval 17"/>
          <p:cNvSpPr/>
          <p:nvPr/>
        </p:nvSpPr>
        <p:spPr>
          <a:xfrm rot="1695445">
            <a:off x="5217318" y="2628355"/>
            <a:ext cx="608621" cy="3452424"/>
          </a:xfrm>
          <a:prstGeom prst="ellipse">
            <a:avLst/>
          </a:prstGeom>
          <a:noFill/>
          <a:ln w="57150">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atin typeface="+mj-lt"/>
            </a:endParaRPr>
          </a:p>
        </p:txBody>
      </p:sp>
      <p:sp>
        <p:nvSpPr>
          <p:cNvPr id="19" name="Oval 18"/>
          <p:cNvSpPr/>
          <p:nvPr/>
        </p:nvSpPr>
        <p:spPr>
          <a:xfrm rot="4096819">
            <a:off x="7164291" y="863556"/>
            <a:ext cx="608621" cy="2752513"/>
          </a:xfrm>
          <a:prstGeom prst="ellipse">
            <a:avLst/>
          </a:prstGeom>
          <a:noFill/>
          <a:ln w="57150">
            <a:solidFill>
              <a:srgbClr val="0070C0"/>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atin typeface="+mj-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Two-Way Sensitivity Analysis (TWSA)</a:t>
            </a:r>
          </a:p>
        </p:txBody>
      </p:sp>
      <p:sp>
        <p:nvSpPr>
          <p:cNvPr id="3" name="Content Placeholder 2"/>
          <p:cNvSpPr>
            <a:spLocks noGrp="1"/>
          </p:cNvSpPr>
          <p:nvPr>
            <p:ph idx="1"/>
          </p:nvPr>
        </p:nvSpPr>
        <p:spPr/>
        <p:txBody>
          <a:bodyPr>
            <a:normAutofit lnSpcReduction="10000"/>
          </a:bodyPr>
          <a:lstStyle/>
          <a:p>
            <a:r>
              <a:rPr lang="en-US" dirty="0"/>
              <a:t>Systematically vary </a:t>
            </a:r>
            <a:r>
              <a:rPr lang="en-US" i="1" dirty="0"/>
              <a:t>two</a:t>
            </a:r>
            <a:r>
              <a:rPr lang="en-US" dirty="0"/>
              <a:t> parameters over range of uncertainty, keeping all others fixed</a:t>
            </a:r>
          </a:p>
          <a:p>
            <a:pPr marL="0" indent="0">
              <a:buNone/>
            </a:pPr>
            <a:r>
              <a:rPr lang="en-US" sz="2400" i="1" dirty="0">
                <a:latin typeface="Cambria" pitchFamily="18" charset="0"/>
              </a:rPr>
              <a:t>	</a:t>
            </a:r>
            <a:r>
              <a:rPr lang="en-US" sz="2400" dirty="0"/>
              <a:t> </a:t>
            </a:r>
            <a:r>
              <a:rPr lang="en-US" sz="2400" dirty="0" err="1"/>
              <a:t>p.PCed</a:t>
            </a:r>
            <a:r>
              <a:rPr lang="en-US" sz="2400" i="1" baseline="-25000" dirty="0">
                <a:latin typeface="Cambria" pitchFamily="18" charset="0"/>
              </a:rPr>
              <a:t> </a:t>
            </a:r>
            <a:r>
              <a:rPr lang="en-US" sz="2400" dirty="0">
                <a:latin typeface="Cambria" pitchFamily="18" charset="0"/>
              </a:rPr>
              <a:t>= 25%, </a:t>
            </a:r>
            <a:r>
              <a:rPr lang="en-US" sz="2400" dirty="0" err="1"/>
              <a:t>p.HCed</a:t>
            </a:r>
            <a:r>
              <a:rPr lang="en-US" sz="2400" i="1" baseline="-25000" dirty="0">
                <a:latin typeface="Cambria" pitchFamily="18" charset="0"/>
              </a:rPr>
              <a:t> </a:t>
            </a:r>
            <a:r>
              <a:rPr lang="en-US" sz="2400" dirty="0">
                <a:latin typeface="Cambria" pitchFamily="18" charset="0"/>
              </a:rPr>
              <a:t>= 30% </a:t>
            </a:r>
          </a:p>
          <a:p>
            <a:pPr marL="0" indent="0">
              <a:buNone/>
            </a:pPr>
            <a:r>
              <a:rPr lang="en-US" sz="2400" i="1" dirty="0">
                <a:latin typeface="Cambria" pitchFamily="18" charset="0"/>
              </a:rPr>
              <a:t>	</a:t>
            </a:r>
            <a:r>
              <a:rPr lang="en-US" sz="2400" dirty="0"/>
              <a:t> </a:t>
            </a:r>
            <a:r>
              <a:rPr lang="en-US" sz="2400" dirty="0" err="1"/>
              <a:t>p.PCed</a:t>
            </a:r>
            <a:r>
              <a:rPr lang="en-US" sz="2400" i="1" baseline="-25000" dirty="0">
                <a:latin typeface="Cambria" pitchFamily="18" charset="0"/>
              </a:rPr>
              <a:t> </a:t>
            </a:r>
            <a:r>
              <a:rPr lang="en-US" sz="2400" dirty="0">
                <a:latin typeface="Cambria" pitchFamily="18" charset="0"/>
              </a:rPr>
              <a:t>= 25%, </a:t>
            </a:r>
            <a:r>
              <a:rPr lang="en-US" sz="2400" dirty="0" err="1"/>
              <a:t>p.HCed</a:t>
            </a:r>
            <a:r>
              <a:rPr lang="en-US" sz="2400" i="1" baseline="-25000" dirty="0">
                <a:latin typeface="Cambria" pitchFamily="18" charset="0"/>
              </a:rPr>
              <a:t> </a:t>
            </a:r>
            <a:r>
              <a:rPr lang="en-US" sz="2400" dirty="0">
                <a:latin typeface="Cambria" pitchFamily="18" charset="0"/>
              </a:rPr>
              <a:t>= 40% </a:t>
            </a:r>
          </a:p>
          <a:p>
            <a:pPr marL="0" indent="0">
              <a:buNone/>
            </a:pPr>
            <a:r>
              <a:rPr lang="en-US" sz="2400" i="1" dirty="0">
                <a:latin typeface="Cambria" pitchFamily="18" charset="0"/>
              </a:rPr>
              <a:t>	</a:t>
            </a:r>
            <a:r>
              <a:rPr lang="en-US" sz="2400" dirty="0"/>
              <a:t> </a:t>
            </a:r>
            <a:r>
              <a:rPr lang="en-US" sz="2400" dirty="0" err="1"/>
              <a:t>p.PCed</a:t>
            </a:r>
            <a:r>
              <a:rPr lang="en-US" sz="2400" i="1" baseline="-25000" dirty="0">
                <a:latin typeface="Cambria" pitchFamily="18" charset="0"/>
              </a:rPr>
              <a:t> </a:t>
            </a:r>
            <a:r>
              <a:rPr lang="en-US" sz="2400" dirty="0">
                <a:latin typeface="Cambria" pitchFamily="18" charset="0"/>
              </a:rPr>
              <a:t>= 25%, </a:t>
            </a:r>
            <a:r>
              <a:rPr lang="en-US" sz="2400" dirty="0" err="1"/>
              <a:t>p.HCed</a:t>
            </a:r>
            <a:r>
              <a:rPr lang="en-US" sz="2400" i="1" baseline="-25000" dirty="0">
                <a:latin typeface="Cambria" pitchFamily="18" charset="0"/>
              </a:rPr>
              <a:t> </a:t>
            </a:r>
            <a:r>
              <a:rPr lang="en-US" sz="2400" dirty="0">
                <a:latin typeface="Cambria" pitchFamily="18" charset="0"/>
              </a:rPr>
              <a:t>= 50% </a:t>
            </a:r>
          </a:p>
          <a:p>
            <a:pPr marL="0" indent="0">
              <a:buNone/>
            </a:pPr>
            <a:r>
              <a:rPr lang="en-US" sz="2400" dirty="0">
                <a:latin typeface="Cambria" pitchFamily="18" charset="0"/>
              </a:rPr>
              <a:t>	</a:t>
            </a:r>
            <a:r>
              <a:rPr lang="en-US" sz="2400" dirty="0"/>
              <a:t> </a:t>
            </a:r>
            <a:r>
              <a:rPr lang="en-US" sz="2400" dirty="0" err="1"/>
              <a:t>p.PCed</a:t>
            </a:r>
            <a:r>
              <a:rPr lang="en-US" sz="2400" i="1" baseline="-25000" dirty="0">
                <a:latin typeface="Cambria" pitchFamily="18" charset="0"/>
              </a:rPr>
              <a:t> </a:t>
            </a:r>
            <a:r>
              <a:rPr lang="en-US" sz="2400" dirty="0">
                <a:latin typeface="Cambria" pitchFamily="18" charset="0"/>
              </a:rPr>
              <a:t>= 30%, </a:t>
            </a:r>
            <a:r>
              <a:rPr lang="en-US" sz="2400" dirty="0" err="1"/>
              <a:t>p.HCed</a:t>
            </a:r>
            <a:r>
              <a:rPr lang="en-US" sz="2400" i="1" baseline="-25000" dirty="0">
                <a:latin typeface="Cambria" pitchFamily="18" charset="0"/>
              </a:rPr>
              <a:t> </a:t>
            </a:r>
            <a:r>
              <a:rPr lang="en-US" sz="2400" dirty="0">
                <a:latin typeface="Cambria" pitchFamily="18" charset="0"/>
              </a:rPr>
              <a:t>= 30% </a:t>
            </a:r>
          </a:p>
          <a:p>
            <a:pPr marL="0" indent="0">
              <a:buNone/>
            </a:pPr>
            <a:r>
              <a:rPr lang="en-US" sz="2400" i="1" dirty="0">
                <a:latin typeface="Cambria" pitchFamily="18" charset="0"/>
              </a:rPr>
              <a:t>	</a:t>
            </a:r>
            <a:r>
              <a:rPr lang="en-US" sz="2400" dirty="0"/>
              <a:t> </a:t>
            </a:r>
            <a:r>
              <a:rPr lang="en-US" sz="2400" dirty="0" err="1"/>
              <a:t>p.PCed</a:t>
            </a:r>
            <a:r>
              <a:rPr lang="en-US" sz="2400" i="1" baseline="-25000" dirty="0">
                <a:latin typeface="Cambria" pitchFamily="18" charset="0"/>
              </a:rPr>
              <a:t> </a:t>
            </a:r>
            <a:r>
              <a:rPr lang="en-US" sz="2400" dirty="0">
                <a:latin typeface="Cambria" pitchFamily="18" charset="0"/>
              </a:rPr>
              <a:t>= 30%, </a:t>
            </a:r>
            <a:r>
              <a:rPr lang="en-US" sz="2400" dirty="0" err="1"/>
              <a:t>p.HCed</a:t>
            </a:r>
            <a:r>
              <a:rPr lang="en-US" sz="2400" i="1" baseline="-25000" dirty="0">
                <a:latin typeface="Cambria" pitchFamily="18" charset="0"/>
              </a:rPr>
              <a:t> </a:t>
            </a:r>
            <a:r>
              <a:rPr lang="en-US" sz="2400" dirty="0">
                <a:latin typeface="Cambria" pitchFamily="18" charset="0"/>
              </a:rPr>
              <a:t>= 40% </a:t>
            </a:r>
          </a:p>
          <a:p>
            <a:pPr marL="0" indent="0">
              <a:buNone/>
            </a:pPr>
            <a:r>
              <a:rPr lang="en-US" sz="2400" dirty="0"/>
              <a:t>	etc…</a:t>
            </a:r>
          </a:p>
          <a:p>
            <a:r>
              <a:rPr lang="en-US" dirty="0"/>
              <a:t>Particularly useful if one parameter influences the impact of the other on the optimal decision</a:t>
            </a:r>
          </a:p>
          <a:p>
            <a:endParaRPr lang="en-US" dirty="0"/>
          </a:p>
          <a:p>
            <a:endParaRPr lang="en-US" dirty="0"/>
          </a:p>
        </p:txBody>
      </p:sp>
    </p:spTree>
    <p:extLst>
      <p:ext uri="{BB962C8B-B14F-4D97-AF65-F5344CB8AC3E}">
        <p14:creationId xmlns:p14="http://schemas.microsoft.com/office/powerpoint/2010/main" val="43182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68B02B5-61F4-9F44-A675-08158B87BF80}"/>
              </a:ext>
            </a:extLst>
          </p:cNvPr>
          <p:cNvPicPr>
            <a:picLocks noChangeAspect="1"/>
          </p:cNvPicPr>
          <p:nvPr/>
        </p:nvPicPr>
        <p:blipFill>
          <a:blip r:embed="rId2"/>
          <a:stretch>
            <a:fillRect/>
          </a:stretch>
        </p:blipFill>
        <p:spPr>
          <a:xfrm>
            <a:off x="2565399" y="1143000"/>
            <a:ext cx="7620000" cy="5715000"/>
          </a:xfrm>
          <a:prstGeom prst="rect">
            <a:avLst/>
          </a:prstGeom>
        </p:spPr>
      </p:pic>
      <p:sp>
        <p:nvSpPr>
          <p:cNvPr id="2" name="Title 1"/>
          <p:cNvSpPr>
            <a:spLocks noGrp="1"/>
          </p:cNvSpPr>
          <p:nvPr>
            <p:ph type="title"/>
          </p:nvPr>
        </p:nvSpPr>
        <p:spPr/>
        <p:txBody>
          <a:bodyPr/>
          <a:lstStyle/>
          <a:p>
            <a:r>
              <a:rPr lang="en-US" dirty="0"/>
              <a:t>Two-Way Sensitivity Analysis (TWSA)</a:t>
            </a:r>
          </a:p>
        </p:txBody>
      </p:sp>
    </p:spTree>
    <p:extLst>
      <p:ext uri="{BB962C8B-B14F-4D97-AF65-F5344CB8AC3E}">
        <p14:creationId xmlns:p14="http://schemas.microsoft.com/office/powerpoint/2010/main" val="3414758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many model runs?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a:t>Consider a model with </a:t>
                </a:r>
                <a14:m>
                  <m:oMath xmlns:m="http://schemas.openxmlformats.org/officeDocument/2006/math">
                    <m:r>
                      <a:rPr lang="es-ES" b="0" i="1" smtClean="0">
                        <a:latin typeface="Cambria Math" panose="02040503050406030204" pitchFamily="18" charset="0"/>
                      </a:rPr>
                      <m:t>𝑘</m:t>
                    </m:r>
                  </m:oMath>
                </a14:m>
                <a:r>
                  <a:rPr lang="en-US" dirty="0"/>
                  <a:t> parameters</a:t>
                </a:r>
              </a:p>
              <a:p>
                <a:r>
                  <a:rPr lang="en-US" dirty="0"/>
                  <a:t>Assume we want to explore all pairs from the </a:t>
                </a:r>
                <a14:m>
                  <m:oMath xmlns:m="http://schemas.openxmlformats.org/officeDocument/2006/math">
                    <m:r>
                      <a:rPr lang="es-ES" b="0" i="1" smtClean="0">
                        <a:latin typeface="Cambria Math" panose="02040503050406030204" pitchFamily="18" charset="0"/>
                      </a:rPr>
                      <m:t>𝑘</m:t>
                    </m:r>
                  </m:oMath>
                </a14:m>
                <a:r>
                  <a:rPr lang="en-US" dirty="0"/>
                  <a:t> parameters across a range with a min and max</a:t>
                </a:r>
              </a:p>
              <a:p>
                <a:r>
                  <a:rPr lang="en-US" dirty="0"/>
                  <a:t>Denote # of levels of each parameter explored as “</a:t>
                </a:r>
                <a14:m>
                  <m:oMath xmlns:m="http://schemas.openxmlformats.org/officeDocument/2006/math">
                    <m:r>
                      <a:rPr lang="es-ES" b="0" i="1" smtClean="0">
                        <a:latin typeface="Cambria Math" panose="02040503050406030204" pitchFamily="18" charset="0"/>
                      </a:rPr>
                      <m:t>𝑎</m:t>
                    </m:r>
                  </m:oMath>
                </a14:m>
                <a:r>
                  <a:rPr lang="en-US" dirty="0"/>
                  <a:t>”</a:t>
                </a:r>
              </a:p>
              <a:p>
                <a:pPr lvl="1"/>
                <a:r>
                  <a:rPr lang="en-US" sz="2400" dirty="0"/>
                  <a:t>When </a:t>
                </a:r>
                <a14:m>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𝑖</m:t>
                        </m:r>
                      </m:sub>
                    </m:sSub>
                  </m:oMath>
                </a14:m>
                <a:r>
                  <a:rPr lang="en-US" sz="2400" dirty="0"/>
                  <a:t> is not one of the pairs, it is held at its mean value</a:t>
                </a:r>
              </a:p>
              <a:p>
                <a:pPr lvl="1"/>
                <a:r>
                  <a:rPr lang="en-US" sz="2400" dirty="0"/>
                  <a:t>Per parameter pair, the # of runs </a:t>
                </a:r>
                <a14:m>
                  <m:oMath xmlns:m="http://schemas.openxmlformats.org/officeDocument/2006/math">
                    <m:r>
                      <a:rPr lang="es-ES" sz="2400" b="0" i="0" smtClean="0">
                        <a:latin typeface="Cambria Math" panose="02040503050406030204" pitchFamily="18" charset="0"/>
                      </a:rPr>
                      <m:t>=</m:t>
                    </m:r>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𝑎</m:t>
                        </m:r>
                      </m:e>
                      <m:sup>
                        <m:r>
                          <a:rPr lang="es-ES" sz="2400" b="0" i="1" smtClean="0">
                            <a:latin typeface="Cambria Math" panose="02040503050406030204" pitchFamily="18" charset="0"/>
                          </a:rPr>
                          <m:t>2</m:t>
                        </m:r>
                      </m:sup>
                    </m:sSup>
                    <m:r>
                      <a:rPr lang="es-ES" sz="2400" b="0" i="1" smtClean="0">
                        <a:latin typeface="Cambria Math" panose="02040503050406030204" pitchFamily="18" charset="0"/>
                      </a:rPr>
                      <m:t>⇒</m:t>
                    </m:r>
                  </m:oMath>
                </a14:m>
                <a:r>
                  <a:rPr lang="en-US" sz="2400" dirty="0"/>
                  <a:t> total # for all parameters </a:t>
                </a:r>
                <a14:m>
                  <m:oMath xmlns:m="http://schemas.openxmlformats.org/officeDocument/2006/math">
                    <m:r>
                      <a:rPr lang="es-ES" sz="2400" b="0" i="0" smtClean="0">
                        <a:latin typeface="Cambria Math" panose="02040503050406030204" pitchFamily="18" charset="0"/>
                      </a:rPr>
                      <m:t>=</m:t>
                    </m:r>
                    <m:d>
                      <m:dPr>
                        <m:ctrlPr>
                          <a:rPr lang="es-ES" sz="2400" b="0" i="1" smtClean="0">
                            <a:latin typeface="Cambria Math" panose="02040503050406030204" pitchFamily="18" charset="0"/>
                          </a:rPr>
                        </m:ctrlPr>
                      </m:dPr>
                      <m:e>
                        <m:f>
                          <m:fPr>
                            <m:type m:val="noBar"/>
                            <m:ctrlPr>
                              <a:rPr lang="es-ES" sz="2400" b="0" i="1" smtClean="0">
                                <a:latin typeface="Cambria Math" panose="02040503050406030204" pitchFamily="18" charset="0"/>
                              </a:rPr>
                            </m:ctrlPr>
                          </m:fPr>
                          <m:num>
                            <m:r>
                              <a:rPr lang="es-ES" sz="2400" b="0" i="1" smtClean="0">
                                <a:latin typeface="Cambria Math" panose="02040503050406030204" pitchFamily="18" charset="0"/>
                              </a:rPr>
                              <m:t>𝑘</m:t>
                            </m:r>
                          </m:num>
                          <m:den>
                            <m:r>
                              <a:rPr lang="es-ES" sz="2400" b="0" i="1" smtClean="0">
                                <a:latin typeface="Cambria Math" panose="02040503050406030204" pitchFamily="18" charset="0"/>
                              </a:rPr>
                              <m:t>2</m:t>
                            </m:r>
                          </m:den>
                        </m:f>
                      </m:e>
                    </m:d>
                    <m:sSup>
                      <m:sSupPr>
                        <m:ctrlPr>
                          <a:rPr lang="es-ES" sz="2400" i="1" smtClean="0">
                            <a:latin typeface="Cambria Math" panose="02040503050406030204" pitchFamily="18" charset="0"/>
                          </a:rPr>
                        </m:ctrlPr>
                      </m:sSupPr>
                      <m:e>
                        <m:r>
                          <a:rPr lang="es-ES" sz="2400" i="1">
                            <a:latin typeface="Cambria Math" panose="02040503050406030204" pitchFamily="18" charset="0"/>
                          </a:rPr>
                          <m:t>𝑎</m:t>
                        </m:r>
                      </m:e>
                      <m:sup>
                        <m:r>
                          <a:rPr lang="es-ES" sz="2400" b="0" i="1" smtClean="0">
                            <a:latin typeface="Cambria Math" panose="02040503050406030204" pitchFamily="18" charset="0"/>
                          </a:rPr>
                          <m:t>2</m:t>
                        </m:r>
                      </m:sup>
                    </m:sSup>
                  </m:oMath>
                </a14:m>
                <a:endParaRPr lang="en-US" sz="3200" dirty="0"/>
              </a:p>
              <a:p>
                <a:r>
                  <a:rPr lang="en-US" dirty="0"/>
                  <a:t>If each model run takes 10 seconds, total time is 10*total # for all parameters (assume</a:t>
                </a:r>
                <a:r>
                  <a:rPr lang="es-ES" b="0" dirty="0"/>
                  <a:t> </a:t>
                </a:r>
                <a14:m>
                  <m:oMath xmlns:m="http://schemas.openxmlformats.org/officeDocument/2006/math">
                    <m:r>
                      <a:rPr lang="es-ES" b="0" i="1" smtClean="0">
                        <a:latin typeface="Cambria Math" panose="02040503050406030204" pitchFamily="18" charset="0"/>
                      </a:rPr>
                      <m:t>𝑎</m:t>
                    </m:r>
                    <m:r>
                      <a:rPr lang="es-ES" b="0" i="1" smtClean="0">
                        <a:latin typeface="Cambria Math" panose="02040503050406030204" pitchFamily="18" charset="0"/>
                      </a:rPr>
                      <m:t>=2</m:t>
                    </m:r>
                  </m:oMath>
                </a14:m>
                <a:r>
                  <a:rPr lang="en-US" dirty="0"/>
                  <a:t>)</a:t>
                </a:r>
              </a:p>
              <a:p>
                <a:pPr lvl="1"/>
                <a:r>
                  <a:rPr lang="en-US" sz="2400" dirty="0"/>
                  <a:t>TWSA of a 14-parameter model in ~1 hour (compare to 180 for OWSA)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27" t="-2907" b="-3488"/>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question we are answering</a:t>
            </a:r>
          </a:p>
        </p:txBody>
      </p:sp>
      <p:sp>
        <p:nvSpPr>
          <p:cNvPr id="3" name="Content Placeholder 2"/>
          <p:cNvSpPr>
            <a:spLocks noGrp="1"/>
          </p:cNvSpPr>
          <p:nvPr>
            <p:ph idx="1"/>
          </p:nvPr>
        </p:nvSpPr>
        <p:spPr/>
        <p:txBody>
          <a:bodyPr/>
          <a:lstStyle/>
          <a:p>
            <a:r>
              <a:rPr lang="en-US" dirty="0"/>
              <a:t>What is the marginal change in our outcome, due to a change in our parameter(s) (the ones being explored with the sensitivity analysis), </a:t>
            </a:r>
            <a:r>
              <a:rPr lang="en-US" u="sng" dirty="0"/>
              <a:t>if all others held at their base-case levels</a:t>
            </a:r>
          </a:p>
          <a:p>
            <a:r>
              <a:rPr lang="en-US" dirty="0"/>
              <a:t>This does not say anything about what the marginal change would look like </a:t>
            </a:r>
            <a:r>
              <a:rPr lang="en-US" u="sng" dirty="0"/>
              <a:t>if our other parameters took on some other value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21C3A-61D8-3942-96D3-98BBE03DB008}"/>
              </a:ext>
            </a:extLst>
          </p:cNvPr>
          <p:cNvSpPr>
            <a:spLocks noGrp="1"/>
          </p:cNvSpPr>
          <p:nvPr>
            <p:ph type="title"/>
          </p:nvPr>
        </p:nvSpPr>
        <p:spPr/>
        <p:txBody>
          <a:bodyPr/>
          <a:lstStyle/>
          <a:p>
            <a:r>
              <a:rPr lang="nl-NL" dirty="0" err="1"/>
              <a:t>Threshold</a:t>
            </a:r>
            <a:r>
              <a:rPr lang="nl-NL" dirty="0"/>
              <a:t> Analysis</a:t>
            </a:r>
            <a:endParaRPr lang="en-MX" dirty="0"/>
          </a:p>
        </p:txBody>
      </p:sp>
      <p:sp>
        <p:nvSpPr>
          <p:cNvPr id="3" name="Text Placeholder 2">
            <a:extLst>
              <a:ext uri="{FF2B5EF4-FFF2-40B4-BE49-F238E27FC236}">
                <a16:creationId xmlns:a16="http://schemas.microsoft.com/office/drawing/2014/main" id="{8C5E1E8B-555F-7F45-9C3D-B78052B00888}"/>
              </a:ext>
            </a:extLst>
          </p:cNvPr>
          <p:cNvSpPr>
            <a:spLocks noGrp="1"/>
          </p:cNvSpPr>
          <p:nvPr>
            <p:ph type="body" idx="1"/>
          </p:nvPr>
        </p:nvSpPr>
        <p:spPr/>
        <p:txBody>
          <a:bodyPr/>
          <a:lstStyle/>
          <a:p>
            <a:endParaRPr lang="en-MX"/>
          </a:p>
        </p:txBody>
      </p:sp>
    </p:spTree>
    <p:extLst>
      <p:ext uri="{BB962C8B-B14F-4D97-AF65-F5344CB8AC3E}">
        <p14:creationId xmlns:p14="http://schemas.microsoft.com/office/powerpoint/2010/main" val="790827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N-way sensitivity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More runs if more levels explored</a:t>
                </a:r>
              </a:p>
              <a:p>
                <a:r>
                  <a:rPr lang="en-US" dirty="0"/>
                  <a:t>More runs if more parameters are simultaneously included in the sensitivity analysis</a:t>
                </a:r>
              </a:p>
              <a:p>
                <a:pPr lvl="1"/>
                <a:r>
                  <a:rPr lang="en-US" sz="2400" dirty="0"/>
                  <a:t>Per parameter </a:t>
                </a:r>
                <a14:m>
                  <m:oMath xmlns:m="http://schemas.openxmlformats.org/officeDocument/2006/math">
                    <m:r>
                      <a:rPr lang="es-ES" sz="2400" b="0" i="1" smtClean="0">
                        <a:latin typeface="Cambria Math" panose="02040503050406030204" pitchFamily="18" charset="0"/>
                      </a:rPr>
                      <m:t>𝑛</m:t>
                    </m:r>
                  </m:oMath>
                </a14:m>
                <a:r>
                  <a:rPr lang="en-US" sz="2400" dirty="0"/>
                  <a:t>-tuples # of runs </a:t>
                </a:r>
                <a14:m>
                  <m:oMath xmlns:m="http://schemas.openxmlformats.org/officeDocument/2006/math">
                    <m:r>
                      <a:rPr lang="es-ES" sz="2400" b="0" i="0" smtClean="0">
                        <a:latin typeface="Cambria Math" panose="02040503050406030204" pitchFamily="18" charset="0"/>
                      </a:rPr>
                      <m:t>=</m:t>
                    </m:r>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𝑎</m:t>
                        </m:r>
                      </m:e>
                      <m:sup>
                        <m:r>
                          <a:rPr lang="es-ES" sz="2400" b="0" i="1" smtClean="0">
                            <a:latin typeface="Cambria Math" panose="02040503050406030204" pitchFamily="18" charset="0"/>
                          </a:rPr>
                          <m:t>𝑛</m:t>
                        </m:r>
                      </m:sup>
                    </m:sSup>
                    <m:r>
                      <a:rPr lang="es-ES" sz="2400" b="0" i="1" smtClean="0">
                        <a:latin typeface="Cambria Math" panose="02040503050406030204" pitchFamily="18" charset="0"/>
                      </a:rPr>
                      <m:t>⇒</m:t>
                    </m:r>
                  </m:oMath>
                </a14:m>
                <a:r>
                  <a:rPr lang="en-US" sz="2400" dirty="0"/>
                  <a:t> total # for all parameters </a:t>
                </a:r>
                <a14:m>
                  <m:oMath xmlns:m="http://schemas.openxmlformats.org/officeDocument/2006/math">
                    <m:r>
                      <a:rPr lang="es-ES" sz="2400" b="0" i="0" smtClean="0">
                        <a:latin typeface="Cambria Math" panose="02040503050406030204" pitchFamily="18" charset="0"/>
                      </a:rPr>
                      <m:t>=</m:t>
                    </m:r>
                    <m:d>
                      <m:dPr>
                        <m:ctrlPr>
                          <a:rPr lang="es-ES" sz="2400" b="0" i="1" smtClean="0">
                            <a:latin typeface="Cambria Math" panose="02040503050406030204" pitchFamily="18" charset="0"/>
                          </a:rPr>
                        </m:ctrlPr>
                      </m:dPr>
                      <m:e>
                        <m:f>
                          <m:fPr>
                            <m:type m:val="noBar"/>
                            <m:ctrlPr>
                              <a:rPr lang="es-ES" sz="2400" b="0" i="1" smtClean="0">
                                <a:latin typeface="Cambria Math" panose="02040503050406030204" pitchFamily="18" charset="0"/>
                              </a:rPr>
                            </m:ctrlPr>
                          </m:fPr>
                          <m:num>
                            <m:r>
                              <a:rPr lang="es-ES" sz="2400" b="0" i="1" smtClean="0">
                                <a:latin typeface="Cambria Math" panose="02040503050406030204" pitchFamily="18" charset="0"/>
                              </a:rPr>
                              <m:t>𝑘</m:t>
                            </m:r>
                          </m:num>
                          <m:den>
                            <m:r>
                              <a:rPr lang="es-ES" sz="2400" b="0" i="1" smtClean="0">
                                <a:latin typeface="Cambria Math" panose="02040503050406030204" pitchFamily="18" charset="0"/>
                              </a:rPr>
                              <m:t>𝑛</m:t>
                            </m:r>
                          </m:den>
                        </m:f>
                      </m:e>
                    </m:d>
                    <m:sSup>
                      <m:sSupPr>
                        <m:ctrlPr>
                          <a:rPr lang="es-ES" sz="2400" i="1" smtClean="0">
                            <a:latin typeface="Cambria Math" panose="02040503050406030204" pitchFamily="18" charset="0"/>
                          </a:rPr>
                        </m:ctrlPr>
                      </m:sSupPr>
                      <m:e>
                        <m:r>
                          <a:rPr lang="es-ES" sz="2400" i="1">
                            <a:latin typeface="Cambria Math" panose="02040503050406030204" pitchFamily="18" charset="0"/>
                          </a:rPr>
                          <m:t>𝑎</m:t>
                        </m:r>
                      </m:e>
                      <m:sup>
                        <m:r>
                          <a:rPr lang="es-ES" sz="2400" b="0" i="1" smtClean="0">
                            <a:latin typeface="Cambria Math" panose="02040503050406030204" pitchFamily="18" charset="0"/>
                          </a:rPr>
                          <m:t>𝑛</m:t>
                        </m:r>
                      </m:sup>
                    </m:sSup>
                  </m:oMath>
                </a14:m>
                <a:endParaRPr lang="en-US" dirty="0"/>
              </a:p>
              <a:p>
                <a:r>
                  <a:rPr lang="en-US" dirty="0"/>
                  <a:t>If 8 parameter model with 10 seconds per run</a:t>
                </a:r>
              </a:p>
              <a:p>
                <a:pPr lvl="1"/>
                <a:r>
                  <a:rPr lang="en-US" dirty="0"/>
                  <a:t>2 non-dead states with 4 transitions, 2 costs, 2 QALY weights</a:t>
                </a:r>
              </a:p>
              <a:p>
                <a:pPr lvl="1"/>
                <a:r>
                  <a:rPr lang="en-US" dirty="0"/>
                  <a:t>8-way sensitivity analysis with 2 levels is 0.7 hours</a:t>
                </a:r>
              </a:p>
              <a:p>
                <a:pPr lvl="1"/>
                <a:r>
                  <a:rPr lang="en-US" dirty="0"/>
                  <a:t>8-way sensitivity analysis with 3 levels is 17 hours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27" t="-2907" r="-2171"/>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efficient ways to explore uncertainty…</a:t>
            </a:r>
          </a:p>
        </p:txBody>
      </p:sp>
      <p:sp>
        <p:nvSpPr>
          <p:cNvPr id="3" name="Content Placeholder 2"/>
          <p:cNvSpPr>
            <a:spLocks noGrp="1"/>
          </p:cNvSpPr>
          <p:nvPr>
            <p:ph idx="1"/>
          </p:nvPr>
        </p:nvSpPr>
        <p:spPr>
          <a:xfrm>
            <a:off x="838200" y="1825625"/>
            <a:ext cx="10515600" cy="4667250"/>
          </a:xfrm>
        </p:spPr>
        <p:txBody>
          <a:bodyPr>
            <a:normAutofit lnSpcReduction="10000"/>
          </a:bodyPr>
          <a:lstStyle/>
          <a:p>
            <a:r>
              <a:rPr lang="en-US" dirty="0"/>
              <a:t>Design of experiments (fractional design) and Morris’s method </a:t>
            </a:r>
          </a:p>
          <a:p>
            <a:pPr lvl="1"/>
            <a:r>
              <a:rPr lang="en-US" dirty="0"/>
              <a:t>R.J. </a:t>
            </a:r>
            <a:r>
              <a:rPr lang="en-US" dirty="0" err="1"/>
              <a:t>Duintjer</a:t>
            </a:r>
            <a:r>
              <a:rPr lang="en-US" dirty="0"/>
              <a:t> </a:t>
            </a:r>
            <a:r>
              <a:rPr lang="en-US" dirty="0" err="1"/>
              <a:t>Tebbens</a:t>
            </a:r>
            <a:r>
              <a:rPr lang="en-US" dirty="0"/>
              <a:t> et al. </a:t>
            </a:r>
          </a:p>
          <a:p>
            <a:r>
              <a:rPr lang="en-US" dirty="0"/>
              <a:t>A k-way sensitivity analysis (k is the total # of parameters in the model) is a “design of experiments” or full factorial approach</a:t>
            </a:r>
          </a:p>
          <a:p>
            <a:pPr lvl="1"/>
            <a:r>
              <a:rPr lang="en-US" dirty="0"/>
              <a:t>The fractional design really means, that instead of doing all </a:t>
            </a:r>
            <a:r>
              <a:rPr lang="en-US" dirty="0" err="1"/>
              <a:t>levels^k</a:t>
            </a:r>
            <a:r>
              <a:rPr lang="en-US" dirty="0"/>
              <a:t> possible combinations of parameters, we sample at random X% of these combinations and simulate those</a:t>
            </a:r>
          </a:p>
          <a:p>
            <a:pPr lvl="1"/>
            <a:r>
              <a:rPr lang="en-US" dirty="0"/>
              <a:t>Random sampling gives us the general shape with some error due to sampling (which is hopefully small!)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parameter combinations more likely than others…</a:t>
            </a:r>
          </a:p>
        </p:txBody>
      </p:sp>
      <p:grpSp>
        <p:nvGrpSpPr>
          <p:cNvPr id="3" name="Group 6"/>
          <p:cNvGrpSpPr/>
          <p:nvPr/>
        </p:nvGrpSpPr>
        <p:grpSpPr>
          <a:xfrm>
            <a:off x="4114800" y="1676400"/>
            <a:ext cx="4724400" cy="4114800"/>
            <a:chOff x="2971800" y="1828800"/>
            <a:chExt cx="2895600" cy="2590800"/>
          </a:xfrm>
        </p:grpSpPr>
        <p:cxnSp>
          <p:nvCxnSpPr>
            <p:cNvPr id="4" name="Straight Connector 3"/>
            <p:cNvCxnSpPr/>
            <p:nvPr/>
          </p:nvCxnSpPr>
          <p:spPr>
            <a:xfrm rot="5400000">
              <a:off x="1676400" y="3124200"/>
              <a:ext cx="2590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971800" y="4419600"/>
              <a:ext cx="289560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3581400" y="1524000"/>
            <a:ext cx="423514" cy="369332"/>
          </a:xfrm>
          <a:prstGeom prst="rect">
            <a:avLst/>
          </a:prstGeom>
          <a:noFill/>
        </p:spPr>
        <p:txBody>
          <a:bodyPr wrap="none" rtlCol="0">
            <a:spAutoFit/>
          </a:bodyPr>
          <a:lstStyle/>
          <a:p>
            <a:r>
              <a:rPr lang="en-US" dirty="0">
                <a:latin typeface="+mj-lt"/>
              </a:rPr>
              <a:t>p2</a:t>
            </a:r>
          </a:p>
        </p:txBody>
      </p:sp>
      <p:sp>
        <p:nvSpPr>
          <p:cNvPr id="9" name="TextBox 8"/>
          <p:cNvSpPr txBox="1"/>
          <p:nvPr/>
        </p:nvSpPr>
        <p:spPr>
          <a:xfrm>
            <a:off x="8610600" y="5867400"/>
            <a:ext cx="423514" cy="369332"/>
          </a:xfrm>
          <a:prstGeom prst="rect">
            <a:avLst/>
          </a:prstGeom>
          <a:noFill/>
        </p:spPr>
        <p:txBody>
          <a:bodyPr wrap="none" rtlCol="0">
            <a:spAutoFit/>
          </a:bodyPr>
          <a:lstStyle/>
          <a:p>
            <a:r>
              <a:rPr lang="en-US" dirty="0">
                <a:latin typeface="+mj-lt"/>
              </a:rPr>
              <a:t>p1</a:t>
            </a:r>
          </a:p>
        </p:txBody>
      </p:sp>
      <p:cxnSp>
        <p:nvCxnSpPr>
          <p:cNvPr id="11" name="Straight Connector 10"/>
          <p:cNvCxnSpPr/>
          <p:nvPr/>
        </p:nvCxnSpPr>
        <p:spPr>
          <a:xfrm rot="5400000">
            <a:off x="31242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42672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54102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6629400" y="3733800"/>
            <a:ext cx="411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14800" y="1676400"/>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14800" y="2743200"/>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14800" y="3810000"/>
            <a:ext cx="457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114800" y="4876800"/>
            <a:ext cx="457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038600" y="16002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1" name="Oval 20"/>
          <p:cNvSpPr/>
          <p:nvPr/>
        </p:nvSpPr>
        <p:spPr>
          <a:xfrm>
            <a:off x="5029200" y="16002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2" name="Oval 21"/>
          <p:cNvSpPr/>
          <p:nvPr/>
        </p:nvSpPr>
        <p:spPr>
          <a:xfrm>
            <a:off x="6172200" y="16002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3" name="Oval 22"/>
          <p:cNvSpPr/>
          <p:nvPr/>
        </p:nvSpPr>
        <p:spPr>
          <a:xfrm>
            <a:off x="7391400" y="16002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4" name="Oval 23"/>
          <p:cNvSpPr/>
          <p:nvPr/>
        </p:nvSpPr>
        <p:spPr>
          <a:xfrm>
            <a:off x="8534400" y="16002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5" name="Oval 24"/>
          <p:cNvSpPr/>
          <p:nvPr/>
        </p:nvSpPr>
        <p:spPr>
          <a:xfrm>
            <a:off x="4038600" y="26670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6" name="Oval 25"/>
          <p:cNvSpPr/>
          <p:nvPr/>
        </p:nvSpPr>
        <p:spPr>
          <a:xfrm>
            <a:off x="5029200" y="26670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7" name="Oval 26"/>
          <p:cNvSpPr/>
          <p:nvPr/>
        </p:nvSpPr>
        <p:spPr>
          <a:xfrm>
            <a:off x="6172200" y="26670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8" name="Oval 27"/>
          <p:cNvSpPr/>
          <p:nvPr/>
        </p:nvSpPr>
        <p:spPr>
          <a:xfrm>
            <a:off x="7391400" y="26670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29" name="Oval 28"/>
          <p:cNvSpPr/>
          <p:nvPr/>
        </p:nvSpPr>
        <p:spPr>
          <a:xfrm>
            <a:off x="8534400" y="26670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0" name="Oval 29"/>
          <p:cNvSpPr/>
          <p:nvPr/>
        </p:nvSpPr>
        <p:spPr>
          <a:xfrm>
            <a:off x="4038600" y="36576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1" name="Oval 30"/>
          <p:cNvSpPr/>
          <p:nvPr/>
        </p:nvSpPr>
        <p:spPr>
          <a:xfrm>
            <a:off x="5029200" y="36576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2" name="Oval 31"/>
          <p:cNvSpPr/>
          <p:nvPr/>
        </p:nvSpPr>
        <p:spPr>
          <a:xfrm>
            <a:off x="6172200" y="36576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3" name="Oval 32"/>
          <p:cNvSpPr/>
          <p:nvPr/>
        </p:nvSpPr>
        <p:spPr>
          <a:xfrm>
            <a:off x="7391400" y="36576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4" name="Oval 33"/>
          <p:cNvSpPr/>
          <p:nvPr/>
        </p:nvSpPr>
        <p:spPr>
          <a:xfrm>
            <a:off x="8534400" y="36576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5" name="Oval 34"/>
          <p:cNvSpPr/>
          <p:nvPr/>
        </p:nvSpPr>
        <p:spPr>
          <a:xfrm>
            <a:off x="4038600" y="47244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6" name="Oval 35"/>
          <p:cNvSpPr/>
          <p:nvPr/>
        </p:nvSpPr>
        <p:spPr>
          <a:xfrm>
            <a:off x="5029200" y="47244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7" name="Oval 36"/>
          <p:cNvSpPr/>
          <p:nvPr/>
        </p:nvSpPr>
        <p:spPr>
          <a:xfrm>
            <a:off x="6172200" y="47244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8" name="Oval 37"/>
          <p:cNvSpPr/>
          <p:nvPr/>
        </p:nvSpPr>
        <p:spPr>
          <a:xfrm>
            <a:off x="7391400" y="47244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39" name="Oval 38"/>
          <p:cNvSpPr/>
          <p:nvPr/>
        </p:nvSpPr>
        <p:spPr>
          <a:xfrm>
            <a:off x="8534400" y="47244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40" name="Oval 39"/>
          <p:cNvSpPr/>
          <p:nvPr/>
        </p:nvSpPr>
        <p:spPr>
          <a:xfrm>
            <a:off x="4038600" y="56388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41" name="Oval 40"/>
          <p:cNvSpPr/>
          <p:nvPr/>
        </p:nvSpPr>
        <p:spPr>
          <a:xfrm>
            <a:off x="5029200" y="56388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42" name="Oval 41"/>
          <p:cNvSpPr/>
          <p:nvPr/>
        </p:nvSpPr>
        <p:spPr>
          <a:xfrm>
            <a:off x="6172200" y="56388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43" name="Oval 42"/>
          <p:cNvSpPr/>
          <p:nvPr/>
        </p:nvSpPr>
        <p:spPr>
          <a:xfrm>
            <a:off x="7391400" y="56388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
        <p:nvSpPr>
          <p:cNvPr id="44" name="Oval 43"/>
          <p:cNvSpPr/>
          <p:nvPr/>
        </p:nvSpPr>
        <p:spPr>
          <a:xfrm>
            <a:off x="8534400" y="5638800"/>
            <a:ext cx="2286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mj-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0832-AACB-7915-1849-4CE7823505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27604-19FC-95B1-EFCB-FFE97AFD025D}"/>
              </a:ext>
            </a:extLst>
          </p:cNvPr>
          <p:cNvSpPr>
            <a:spLocks noGrp="1"/>
          </p:cNvSpPr>
          <p:nvPr>
            <p:ph type="title"/>
          </p:nvPr>
        </p:nvSpPr>
        <p:spPr/>
        <p:txBody>
          <a:bodyPr/>
          <a:lstStyle/>
          <a:p>
            <a:r>
              <a:rPr lang="en-US" altLang="en-MX" dirty="0">
                <a:ea typeface="ＭＳ Ｐゴシック" panose="020B0600070205080204" pitchFamily="34" charset="-128"/>
              </a:rPr>
              <a:t>R session</a:t>
            </a:r>
            <a:endParaRPr lang="en-MX" dirty="0"/>
          </a:p>
        </p:txBody>
      </p:sp>
      <p:sp>
        <p:nvSpPr>
          <p:cNvPr id="3" name="Text Placeholder 2">
            <a:extLst>
              <a:ext uri="{FF2B5EF4-FFF2-40B4-BE49-F238E27FC236}">
                <a16:creationId xmlns:a16="http://schemas.microsoft.com/office/drawing/2014/main" id="{4ADC3558-4B06-40B9-E0B7-7D4C7917CF0C}"/>
              </a:ext>
            </a:extLst>
          </p:cNvPr>
          <p:cNvSpPr>
            <a:spLocks noGrp="1"/>
          </p:cNvSpPr>
          <p:nvPr>
            <p:ph type="body" idx="1"/>
          </p:nvPr>
        </p:nvSpPr>
        <p:spPr/>
        <p:txBody>
          <a:bodyPr/>
          <a:lstStyle/>
          <a:p>
            <a:endParaRPr lang="en-MX"/>
          </a:p>
        </p:txBody>
      </p:sp>
    </p:spTree>
    <p:extLst>
      <p:ext uri="{BB962C8B-B14F-4D97-AF65-F5344CB8AC3E}">
        <p14:creationId xmlns:p14="http://schemas.microsoft.com/office/powerpoint/2010/main" val="1316514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21C3A-61D8-3942-96D3-98BBE03DB008}"/>
              </a:ext>
            </a:extLst>
          </p:cNvPr>
          <p:cNvSpPr>
            <a:spLocks noGrp="1"/>
          </p:cNvSpPr>
          <p:nvPr>
            <p:ph type="title"/>
          </p:nvPr>
        </p:nvSpPr>
        <p:spPr/>
        <p:txBody>
          <a:bodyPr/>
          <a:lstStyle/>
          <a:p>
            <a:r>
              <a:rPr lang="en-US" altLang="en-MX" dirty="0">
                <a:ea typeface="ＭＳ Ｐゴシック" panose="020B0600070205080204" pitchFamily="34" charset="-128"/>
              </a:rPr>
              <a:t>Probabilistic Sensitivity Analysis</a:t>
            </a:r>
            <a:endParaRPr lang="en-MX" dirty="0"/>
          </a:p>
        </p:txBody>
      </p:sp>
      <p:sp>
        <p:nvSpPr>
          <p:cNvPr id="3" name="Text Placeholder 2">
            <a:extLst>
              <a:ext uri="{FF2B5EF4-FFF2-40B4-BE49-F238E27FC236}">
                <a16:creationId xmlns:a16="http://schemas.microsoft.com/office/drawing/2014/main" id="{8C5E1E8B-555F-7F45-9C3D-B78052B00888}"/>
              </a:ext>
            </a:extLst>
          </p:cNvPr>
          <p:cNvSpPr>
            <a:spLocks noGrp="1"/>
          </p:cNvSpPr>
          <p:nvPr>
            <p:ph type="body" idx="1"/>
          </p:nvPr>
        </p:nvSpPr>
        <p:spPr/>
        <p:txBody>
          <a:bodyPr/>
          <a:lstStyle/>
          <a:p>
            <a:endParaRPr lang="en-MX"/>
          </a:p>
        </p:txBody>
      </p:sp>
    </p:spTree>
    <p:extLst>
      <p:ext uri="{BB962C8B-B14F-4D97-AF65-F5344CB8AC3E}">
        <p14:creationId xmlns:p14="http://schemas.microsoft.com/office/powerpoint/2010/main" val="3353907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1430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Definitions</a:t>
            </a:r>
            <a:endParaRPr lang="en-US" b="0" dirty="0"/>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981200"/>
            <a:ext cx="10791645" cy="4495800"/>
          </a:xfrm>
        </p:spPr>
        <p:txBody>
          <a:bodyPr>
            <a:normAutofit/>
          </a:bodyPr>
          <a:lstStyle/>
          <a:p>
            <a:r>
              <a:rPr lang="en-US" altLang="en-MX" u="sng" dirty="0">
                <a:latin typeface="Arial" panose="020B0604020202020204" pitchFamily="34" charset="0"/>
                <a:ea typeface="ＭＳ Ｐゴシック" panose="020B0600070205080204" pitchFamily="34" charset="-128"/>
              </a:rPr>
              <a:t>Stochastic uncertainty</a:t>
            </a:r>
            <a:r>
              <a:rPr lang="en-US" altLang="en-MX" dirty="0">
                <a:latin typeface="Arial" panose="020B0604020202020204" pitchFamily="34" charset="0"/>
                <a:ea typeface="ＭＳ Ｐゴシック" panose="020B0600070205080204" pitchFamily="34" charset="-128"/>
              </a:rPr>
              <a:t>: random variability between identical individuals</a:t>
            </a:r>
          </a:p>
          <a:p>
            <a:r>
              <a:rPr lang="en-US" altLang="en-MX" u="sng" dirty="0">
                <a:latin typeface="Arial" panose="020B0604020202020204" pitchFamily="34" charset="0"/>
                <a:ea typeface="ＭＳ Ｐゴシック" panose="020B0600070205080204" pitchFamily="34" charset="-128"/>
              </a:rPr>
              <a:t>Parameter uncertainty</a:t>
            </a:r>
            <a:r>
              <a:rPr lang="en-US" altLang="en-MX" dirty="0">
                <a:latin typeface="Arial" panose="020B0604020202020204" pitchFamily="34" charset="0"/>
                <a:ea typeface="ＭＳ Ｐゴシック" panose="020B0600070205080204" pitchFamily="34" charset="-128"/>
              </a:rPr>
              <a:t>: inadequate knowledge about a parameter value</a:t>
            </a:r>
          </a:p>
          <a:p>
            <a:r>
              <a:rPr lang="en-US" altLang="en-MX" u="sng" dirty="0">
                <a:latin typeface="Arial" panose="020B0604020202020204" pitchFamily="34" charset="0"/>
                <a:ea typeface="ＭＳ Ｐゴシック" panose="020B0600070205080204" pitchFamily="34" charset="-128"/>
              </a:rPr>
              <a:t>Heterogeneity</a:t>
            </a:r>
            <a:r>
              <a:rPr lang="en-US" altLang="en-MX" dirty="0">
                <a:latin typeface="Arial" panose="020B0604020202020204" pitchFamily="34" charset="0"/>
                <a:ea typeface="ＭＳ Ｐゴシック" panose="020B0600070205080204" pitchFamily="34" charset="-128"/>
              </a:rPr>
              <a:t>: variability between individuals that can be attributed to individual characteristics</a:t>
            </a:r>
          </a:p>
          <a:p>
            <a:r>
              <a:rPr lang="en-US" altLang="en-MX" u="sng" dirty="0">
                <a:latin typeface="Arial" panose="020B0604020202020204" pitchFamily="34" charset="0"/>
                <a:ea typeface="ＭＳ Ｐゴシック" panose="020B0600070205080204" pitchFamily="34" charset="-128"/>
              </a:rPr>
              <a:t>Structural uncertainty</a:t>
            </a:r>
            <a:r>
              <a:rPr lang="en-US" altLang="en-MX" dirty="0">
                <a:latin typeface="Arial" panose="020B0604020202020204" pitchFamily="34" charset="0"/>
                <a:ea typeface="ＭＳ Ｐゴシック" panose="020B0600070205080204" pitchFamily="34" charset="-128"/>
              </a:rPr>
              <a:t>: From model assumptions</a:t>
            </a:r>
          </a:p>
        </p:txBody>
      </p:sp>
      <p:sp>
        <p:nvSpPr>
          <p:cNvPr id="2" name="Frame 1">
            <a:extLst>
              <a:ext uri="{FF2B5EF4-FFF2-40B4-BE49-F238E27FC236}">
                <a16:creationId xmlns:a16="http://schemas.microsoft.com/office/drawing/2014/main" id="{EEB1391C-E843-4D46-63EA-AB747D5678B8}"/>
              </a:ext>
            </a:extLst>
          </p:cNvPr>
          <p:cNvSpPr/>
          <p:nvPr/>
        </p:nvSpPr>
        <p:spPr>
          <a:xfrm>
            <a:off x="632604" y="2921621"/>
            <a:ext cx="10926792" cy="1103970"/>
          </a:xfrm>
          <a:prstGeom prst="frame">
            <a:avLst>
              <a:gd name="adj1" fmla="val 5429"/>
            </a:avLst>
          </a:prstGeom>
          <a:solidFill>
            <a:schemeClr val="accent2">
              <a:lumMod val="5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870685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143000"/>
          </a:xfrm>
        </p:spPr>
        <p:txBody>
          <a:bodyPr>
            <a:normAutofit/>
          </a:bodyPr>
          <a:lstStyle/>
          <a:p>
            <a:pPr>
              <a:defRPr/>
            </a:pPr>
            <a:r>
              <a:rPr lang="en-US" dirty="0"/>
              <a:t>Parameter Uncertainty</a:t>
            </a:r>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981200"/>
            <a:ext cx="10791645" cy="4495800"/>
          </a:xfrm>
        </p:spPr>
        <p:txBody>
          <a:bodyPr>
            <a:normAutofit/>
          </a:bodyPr>
          <a:lstStyle/>
          <a:p>
            <a:r>
              <a:rPr lang="en-US" dirty="0"/>
              <a:t>Accounts for the likelihood of the values of each of the inputs and their effect on the model outputs</a:t>
            </a:r>
          </a:p>
          <a:p>
            <a:endParaRPr lang="en-US" dirty="0"/>
          </a:p>
          <a:p>
            <a:r>
              <a:rPr lang="en-US" dirty="0"/>
              <a:t>Parameters have distributions</a:t>
            </a:r>
          </a:p>
          <a:p>
            <a:endParaRPr lang="en-US" dirty="0"/>
          </a:p>
          <a:p>
            <a:r>
              <a:rPr lang="en-US" dirty="0"/>
              <a:t>Distributions of inputs reflect current knowledge of the parameters</a:t>
            </a:r>
          </a:p>
        </p:txBody>
      </p:sp>
    </p:spTree>
    <p:extLst>
      <p:ext uri="{BB962C8B-B14F-4D97-AF65-F5344CB8AC3E}">
        <p14:creationId xmlns:p14="http://schemas.microsoft.com/office/powerpoint/2010/main" val="151135470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143000"/>
          </a:xfrm>
        </p:spPr>
        <p:txBody>
          <a:bodyPr>
            <a:normAutofit/>
          </a:bodyPr>
          <a:lstStyle/>
          <a:p>
            <a:pPr>
              <a:defRPr/>
            </a:pPr>
            <a:r>
              <a:rPr lang="en-US" dirty="0"/>
              <a:t>Parameter Uncertainty</a:t>
            </a:r>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981200"/>
            <a:ext cx="10791645" cy="4495800"/>
          </a:xfrm>
        </p:spPr>
        <p:txBody>
          <a:bodyPr>
            <a:normAutofit/>
          </a:bodyPr>
          <a:lstStyle/>
          <a:p>
            <a:pPr>
              <a:lnSpc>
                <a:spcPct val="120000"/>
              </a:lnSpc>
            </a:pPr>
            <a:r>
              <a:rPr lang="en-US" altLang="en-MX" dirty="0">
                <a:ea typeface="ＭＳ Ｐゴシック" panose="020B0600070205080204" pitchFamily="34" charset="-128"/>
              </a:rPr>
              <a:t>Parameter Uncertainty</a:t>
            </a:r>
          </a:p>
          <a:p>
            <a:pPr lvl="1">
              <a:lnSpc>
                <a:spcPct val="120000"/>
              </a:lnSpc>
            </a:pPr>
            <a:r>
              <a:rPr lang="en-US" altLang="en-MX" dirty="0">
                <a:ea typeface="ＭＳ Ｐゴシック" panose="020B0600070205080204" pitchFamily="34" charset="-128"/>
              </a:rPr>
              <a:t>Rates</a:t>
            </a:r>
          </a:p>
          <a:p>
            <a:pPr lvl="1">
              <a:lnSpc>
                <a:spcPct val="120000"/>
              </a:lnSpc>
            </a:pPr>
            <a:r>
              <a:rPr lang="en-US" altLang="en-MX" dirty="0">
                <a:ea typeface="ＭＳ Ｐゴシック" panose="020B0600070205080204" pitchFamily="34" charset="-128"/>
              </a:rPr>
              <a:t>Probabilities</a:t>
            </a:r>
          </a:p>
          <a:p>
            <a:pPr lvl="1">
              <a:lnSpc>
                <a:spcPct val="120000"/>
              </a:lnSpc>
            </a:pPr>
            <a:r>
              <a:rPr lang="en-US" altLang="en-MX" dirty="0">
                <a:ea typeface="ＭＳ Ｐゴシック" panose="020B0600070205080204" pitchFamily="34" charset="-128"/>
              </a:rPr>
              <a:t>Effectiveness</a:t>
            </a:r>
          </a:p>
          <a:p>
            <a:pPr lvl="1">
              <a:lnSpc>
                <a:spcPct val="120000"/>
              </a:lnSpc>
            </a:pPr>
            <a:r>
              <a:rPr lang="en-US" altLang="en-MX" dirty="0">
                <a:ea typeface="ＭＳ Ｐゴシック" panose="020B0600070205080204" pitchFamily="34" charset="-128"/>
              </a:rPr>
              <a:t>Costs</a:t>
            </a:r>
          </a:p>
          <a:p>
            <a:pPr>
              <a:lnSpc>
                <a:spcPct val="120000"/>
              </a:lnSpc>
            </a:pPr>
            <a:r>
              <a:rPr lang="en-US" altLang="en-MX" dirty="0">
                <a:ea typeface="ＭＳ Ｐゴシック" panose="020B0600070205080204" pitchFamily="34" charset="-128"/>
              </a:rPr>
              <a:t>Model Structure and Process Uncertainty</a:t>
            </a:r>
          </a:p>
          <a:p>
            <a:pPr lvl="1">
              <a:lnSpc>
                <a:spcPct val="120000"/>
              </a:lnSpc>
            </a:pPr>
            <a:r>
              <a:rPr lang="en-US" altLang="en-MX" dirty="0">
                <a:ea typeface="ＭＳ Ｐゴシック" panose="020B0600070205080204" pitchFamily="34" charset="-128"/>
              </a:rPr>
              <a:t>Alternative Assumptions</a:t>
            </a:r>
          </a:p>
        </p:txBody>
      </p:sp>
    </p:spTree>
    <p:extLst>
      <p:ext uri="{BB962C8B-B14F-4D97-AF65-F5344CB8AC3E}">
        <p14:creationId xmlns:p14="http://schemas.microsoft.com/office/powerpoint/2010/main" val="354073268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eaLnBrk="1" hangingPunct="1"/>
            <a:r>
              <a:rPr lang="en-GB" dirty="0"/>
              <a:t>Steps of a Probabilistic Sensitivity Analysis</a:t>
            </a:r>
          </a:p>
        </p:txBody>
      </p:sp>
      <p:sp>
        <p:nvSpPr>
          <p:cNvPr id="22531" name="Rectangle 3"/>
          <p:cNvSpPr>
            <a:spLocks noGrp="1" noChangeArrowheads="1"/>
          </p:cNvSpPr>
          <p:nvPr>
            <p:ph idx="1"/>
          </p:nvPr>
        </p:nvSpPr>
        <p:spPr/>
        <p:txBody>
          <a:bodyPr>
            <a:normAutofit lnSpcReduction="10000"/>
          </a:bodyPr>
          <a:lstStyle/>
          <a:p>
            <a:pPr marL="514350" indent="-514350">
              <a:buFont typeface="+mj-lt"/>
              <a:buAutoNum type="arabicPeriod"/>
            </a:pPr>
            <a:r>
              <a:rPr lang="en-GB" dirty="0"/>
              <a:t>Identify sources of parameter uncertainty</a:t>
            </a:r>
          </a:p>
          <a:p>
            <a:pPr marL="514350" indent="-514350">
              <a:buFont typeface="+mj-lt"/>
              <a:buAutoNum type="arabicPeriod"/>
            </a:pPr>
            <a:r>
              <a:rPr lang="en-GB" dirty="0"/>
              <a:t>Characterize uncertain parameters as probability distributions</a:t>
            </a:r>
          </a:p>
          <a:p>
            <a:pPr marL="514350" indent="-514350">
              <a:buFont typeface="+mj-lt"/>
              <a:buAutoNum type="arabicPeriod"/>
            </a:pPr>
            <a:r>
              <a:rPr lang="en-GB" dirty="0"/>
              <a:t>Define correlations as appropriate:</a:t>
            </a:r>
          </a:p>
          <a:p>
            <a:pPr lvl="1"/>
            <a:r>
              <a:rPr lang="en-GB" dirty="0"/>
              <a:t>Patient-level data</a:t>
            </a:r>
          </a:p>
          <a:p>
            <a:pPr lvl="1"/>
            <a:r>
              <a:rPr lang="en-GB" dirty="0"/>
              <a:t>Use of regression methods</a:t>
            </a:r>
          </a:p>
          <a:p>
            <a:pPr marL="514350" indent="-514350">
              <a:buFont typeface="+mj-lt"/>
              <a:buAutoNum type="arabicPeriod"/>
            </a:pPr>
            <a:r>
              <a:rPr lang="en-GB" dirty="0"/>
              <a:t>Propagate uncertainty through model using second-order Monte Carlo simulation to describe uncertainty in the </a:t>
            </a:r>
            <a:r>
              <a:rPr lang="en-GB" dirty="0" err="1"/>
              <a:t>modeled</a:t>
            </a:r>
            <a:r>
              <a:rPr lang="en-GB" dirty="0"/>
              <a:t> outcomes</a:t>
            </a:r>
          </a:p>
        </p:txBody>
      </p:sp>
    </p:spTree>
    <p:extLst>
      <p:ext uri="{BB962C8B-B14F-4D97-AF65-F5344CB8AC3E}">
        <p14:creationId xmlns:p14="http://schemas.microsoft.com/office/powerpoint/2010/main" val="866543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1430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Frequentist vs. Bayesian Approach</a:t>
            </a:r>
            <a:endParaRPr lang="en-US" b="0" dirty="0"/>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981200"/>
            <a:ext cx="10791645" cy="4495800"/>
          </a:xfrm>
        </p:spPr>
        <p:txBody>
          <a:bodyPr/>
          <a:lstStyle/>
          <a:p>
            <a:r>
              <a:rPr lang="en-US" altLang="en-MX" dirty="0">
                <a:latin typeface="Arial" panose="020B0604020202020204" pitchFamily="34" charset="0"/>
                <a:ea typeface="ＭＳ Ｐゴシック" panose="020B0600070205080204" pitchFamily="34" charset="-128"/>
              </a:rPr>
              <a:t>Suppose you want to detect a treatment effect (i.e., difference of two proportions </a:t>
            </a:r>
            <a:r>
              <a:rPr lang="en-US" altLang="en-MX" dirty="0">
                <a:latin typeface="Symbol" pitchFamily="2" charset="2"/>
                <a:ea typeface="ＭＳ Ｐゴシック" panose="020B0600070205080204" pitchFamily="34" charset="-128"/>
              </a:rPr>
              <a:t>d</a:t>
            </a:r>
            <a:r>
              <a:rPr lang="en-US" altLang="en-MX" dirty="0">
                <a:latin typeface="Arial" panose="020B0604020202020204" pitchFamily="34" charset="0"/>
                <a:ea typeface="ＭＳ Ｐゴシック" panose="020B0600070205080204" pitchFamily="34" charset="-128"/>
              </a:rPr>
              <a:t> &gt; 0)</a:t>
            </a:r>
          </a:p>
          <a:p>
            <a:r>
              <a:rPr lang="en-US" altLang="en-MX" dirty="0">
                <a:latin typeface="Arial" panose="020B0604020202020204" pitchFamily="34" charset="0"/>
                <a:ea typeface="ＭＳ Ｐゴシック" panose="020B0600070205080204" pitchFamily="34" charset="-128"/>
              </a:rPr>
              <a:t>Collect data sample</a:t>
            </a:r>
          </a:p>
          <a:p>
            <a:r>
              <a:rPr lang="en-US" altLang="en-MX" dirty="0">
                <a:latin typeface="Arial" panose="020B0604020202020204" pitchFamily="34" charset="0"/>
                <a:ea typeface="ＭＳ Ｐゴシック" panose="020B0600070205080204" pitchFamily="34" charset="-128"/>
              </a:rPr>
              <a:t>Frequentists ask: </a:t>
            </a:r>
            <a:r>
              <a:rPr lang="en-US" altLang="en-MX" dirty="0" err="1">
                <a:latin typeface="Arial" panose="020B0604020202020204" pitchFamily="34" charset="0"/>
                <a:ea typeface="ＭＳ Ｐゴシック" panose="020B0600070205080204" pitchFamily="34" charset="-128"/>
              </a:rPr>
              <a:t>Pr</a:t>
            </a:r>
            <a:r>
              <a:rPr lang="en-US" altLang="en-MX" dirty="0">
                <a:latin typeface="Arial" panose="020B0604020202020204" pitchFamily="34" charset="0"/>
                <a:ea typeface="ＭＳ Ｐゴシック" panose="020B0600070205080204" pitchFamily="34" charset="-128"/>
              </a:rPr>
              <a:t>(Data | H</a:t>
            </a:r>
            <a:r>
              <a:rPr lang="en-US" altLang="en-MX" baseline="-25000" dirty="0">
                <a:latin typeface="Arial" panose="020B0604020202020204" pitchFamily="34" charset="0"/>
                <a:ea typeface="ＭＳ Ｐゴシック" panose="020B0600070205080204" pitchFamily="34" charset="-128"/>
              </a:rPr>
              <a:t>0</a:t>
            </a:r>
            <a:r>
              <a:rPr lang="en-US" altLang="en-MX" dirty="0">
                <a:latin typeface="Arial" panose="020B0604020202020204" pitchFamily="34" charset="0"/>
                <a:ea typeface="ＭＳ Ｐゴシック" panose="020B0600070205080204" pitchFamily="34" charset="-128"/>
              </a:rPr>
              <a:t>: </a:t>
            </a:r>
            <a:r>
              <a:rPr lang="en-US" altLang="en-MX" dirty="0">
                <a:latin typeface="Symbol" pitchFamily="2" charset="2"/>
                <a:ea typeface="ＭＳ Ｐゴシック" panose="020B0600070205080204" pitchFamily="34" charset="-128"/>
              </a:rPr>
              <a:t>d</a:t>
            </a:r>
            <a:r>
              <a:rPr lang="en-US" altLang="en-MX" dirty="0">
                <a:latin typeface="Arial" panose="020B0604020202020204" pitchFamily="34" charset="0"/>
                <a:ea typeface="ＭＳ Ｐゴシック" panose="020B0600070205080204" pitchFamily="34" charset="-128"/>
              </a:rPr>
              <a:t>=0)?</a:t>
            </a:r>
          </a:p>
          <a:p>
            <a:r>
              <a:rPr lang="en-US" altLang="en-MX" dirty="0">
                <a:latin typeface="Arial" panose="020B0604020202020204" pitchFamily="34" charset="0"/>
                <a:ea typeface="ＭＳ Ｐゴシック" panose="020B0600070205080204" pitchFamily="34" charset="-128"/>
              </a:rPr>
              <a:t>95% confidence interval of </a:t>
            </a:r>
            <a:r>
              <a:rPr lang="en-US" altLang="en-MX" dirty="0">
                <a:latin typeface="Symbol" pitchFamily="2" charset="2"/>
                <a:ea typeface="ＭＳ Ｐゴシック" panose="020B0600070205080204" pitchFamily="34" charset="-128"/>
              </a:rPr>
              <a:t>d</a:t>
            </a:r>
            <a:r>
              <a:rPr lang="en-US" altLang="en-MX" dirty="0">
                <a:latin typeface="Arial" panose="020B0604020202020204" pitchFamily="34" charset="0"/>
                <a:ea typeface="ＭＳ Ｐゴシック" panose="020B0600070205080204" pitchFamily="34" charset="-128"/>
              </a:rPr>
              <a:t>: [</a:t>
            </a:r>
            <a:r>
              <a:rPr lang="en-US" altLang="en-MX" dirty="0">
                <a:latin typeface="Symbol" pitchFamily="2" charset="2"/>
                <a:ea typeface="ＭＳ Ｐゴシック" panose="020B0600070205080204" pitchFamily="34" charset="-128"/>
              </a:rPr>
              <a:t>d</a:t>
            </a:r>
            <a:r>
              <a:rPr lang="en-US" altLang="en-MX" baseline="-25000" dirty="0">
                <a:latin typeface="Arial" panose="020B0604020202020204" pitchFamily="34" charset="0"/>
                <a:ea typeface="ＭＳ Ｐゴシック" panose="020B0600070205080204" pitchFamily="34" charset="-128"/>
              </a:rPr>
              <a:t>L</a:t>
            </a:r>
            <a:r>
              <a:rPr lang="en-US" altLang="en-MX" dirty="0">
                <a:latin typeface="Arial" panose="020B0604020202020204" pitchFamily="34" charset="0"/>
                <a:ea typeface="ＭＳ Ｐゴシック" panose="020B0600070205080204" pitchFamily="34" charset="-128"/>
              </a:rPr>
              <a:t>, </a:t>
            </a:r>
            <a:r>
              <a:rPr lang="en-US" altLang="en-MX" dirty="0" err="1">
                <a:latin typeface="Symbol" pitchFamily="2" charset="2"/>
                <a:ea typeface="ＭＳ Ｐゴシック" panose="020B0600070205080204" pitchFamily="34" charset="-128"/>
              </a:rPr>
              <a:t>d</a:t>
            </a:r>
            <a:r>
              <a:rPr lang="en-US" altLang="en-MX" baseline="-25000" dirty="0" err="1">
                <a:latin typeface="Arial" panose="020B0604020202020204" pitchFamily="34" charset="0"/>
                <a:ea typeface="ＭＳ Ｐゴシック" panose="020B0600070205080204" pitchFamily="34" charset="-128"/>
              </a:rPr>
              <a:t>U</a:t>
            </a:r>
            <a:r>
              <a:rPr lang="en-US" altLang="en-MX" dirty="0">
                <a:latin typeface="Arial" panose="020B0604020202020204" pitchFamily="34" charset="0"/>
                <a:ea typeface="ＭＳ Ｐゴシック" panose="020B0600070205080204" pitchFamily="34" charset="-128"/>
              </a:rPr>
              <a:t>]</a:t>
            </a:r>
          </a:p>
          <a:p>
            <a:pPr lvl="1"/>
            <a:r>
              <a:rPr lang="en-US" altLang="en-MX" dirty="0">
                <a:latin typeface="Arial" panose="020B0604020202020204" pitchFamily="34" charset="0"/>
                <a:ea typeface="ＭＳ Ｐゴシック" panose="020B0600070205080204" pitchFamily="34" charset="-128"/>
              </a:rPr>
              <a:t>Indirect probability statements</a:t>
            </a:r>
          </a:p>
        </p:txBody>
      </p:sp>
    </p:spTree>
    <p:extLst>
      <p:ext uri="{BB962C8B-B14F-4D97-AF65-F5344CB8AC3E}">
        <p14:creationId xmlns:p14="http://schemas.microsoft.com/office/powerpoint/2010/main" val="345169057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DEF58-4579-ADE9-6C42-0A8C850C639F}"/>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FB6603E4-B1C2-B0A8-EC64-8F904A2145F3}"/>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DFEC8D2C-682E-A240-7697-F218CE367C2B}"/>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488B65BE-A767-D1B1-4144-C7237A6B3B1A}"/>
              </a:ext>
            </a:extLst>
          </p:cNvPr>
          <p:cNvSpPr>
            <a:spLocks noGrp="1" noChangeArrowheads="1"/>
          </p:cNvSpPr>
          <p:nvPr>
            <p:ph type="title"/>
          </p:nvPr>
        </p:nvSpPr>
        <p:spPr>
          <a:xfrm>
            <a:off x="767751" y="381000"/>
            <a:ext cx="10791645" cy="1143000"/>
          </a:xfrm>
        </p:spPr>
        <p:txBody>
          <a:bodyPr>
            <a:normAutofit/>
          </a:bodyPr>
          <a:lstStyle/>
          <a:p>
            <a:pPr>
              <a:defRPr/>
            </a:pPr>
            <a:r>
              <a:rPr lang="en-US" altLang="en-MX" dirty="0">
                <a:ea typeface="ＭＳ Ｐゴシック" panose="020B0600070205080204" pitchFamily="34" charset="-128"/>
              </a:rPr>
              <a:t>Simple Threshold Analysis</a:t>
            </a:r>
            <a:endParaRPr lang="en-US" dirty="0"/>
          </a:p>
        </p:txBody>
      </p:sp>
      <mc:AlternateContent xmlns:mc="http://schemas.openxmlformats.org/markup-compatibility/2006" xmlns:a14="http://schemas.microsoft.com/office/drawing/2010/main">
        <mc:Choice Requires="a14">
          <p:sp>
            <p:nvSpPr>
              <p:cNvPr id="3077" name="Rectangle 5">
                <a:extLst>
                  <a:ext uri="{FF2B5EF4-FFF2-40B4-BE49-F238E27FC236}">
                    <a16:creationId xmlns:a16="http://schemas.microsoft.com/office/drawing/2014/main" id="{2E03C2BE-9EEA-148C-BCC1-82AB232BACAA}"/>
                  </a:ext>
                </a:extLst>
              </p:cNvPr>
              <p:cNvSpPr>
                <a:spLocks noGrp="1" noChangeArrowheads="1"/>
              </p:cNvSpPr>
              <p:nvPr>
                <p:ph type="body" idx="1"/>
              </p:nvPr>
            </p:nvSpPr>
            <p:spPr>
              <a:xfrm>
                <a:off x="767751" y="1666754"/>
                <a:ext cx="10791645" cy="5191246"/>
              </a:xfrm>
            </p:spPr>
            <p:txBody>
              <a:bodyPr>
                <a:normAutofit/>
              </a:bodyPr>
              <a:lstStyle/>
              <a:p>
                <a:pPr marL="0" indent="0">
                  <a:buNone/>
                </a:pPr>
                <a:endParaRPr lang="es-ES" b="0" dirty="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s-ES" b="0" i="1" smtClean="0">
                              <a:latin typeface="Cambria Math" panose="02040503050406030204" pitchFamily="18" charset="0"/>
                            </a:rPr>
                          </m:ctrlPr>
                        </m:mPr>
                        <m:mr>
                          <m:e>
                            <m:sSub>
                              <m:sSubPr>
                                <m:ctrlPr>
                                  <a:rPr lang="es-ES" i="1">
                                    <a:latin typeface="Cambria Math" panose="02040503050406030204" pitchFamily="18" charset="0"/>
                                  </a:rPr>
                                </m:ctrlPr>
                              </m:sSubPr>
                              <m:e>
                                <m:r>
                                  <a:rPr lang="es-ES" i="1">
                                    <a:latin typeface="Cambria Math" panose="02040503050406030204" pitchFamily="18" charset="0"/>
                                  </a:rPr>
                                  <m:t>𝑓</m:t>
                                </m:r>
                              </m:e>
                              <m:sub>
                                <m:r>
                                  <a:rPr lang="es-ES" i="1">
                                    <a:latin typeface="Cambria Math" panose="02040503050406030204" pitchFamily="18" charset="0"/>
                                  </a:rPr>
                                  <m:t>𝑛𝑜𝑇𝑥</m:t>
                                </m:r>
                              </m:sub>
                            </m:sSub>
                            <m:d>
                              <m:dPr>
                                <m:ctrlPr>
                                  <a:rPr lang="es-ES" i="1">
                                    <a:latin typeface="Cambria Math" panose="02040503050406030204" pitchFamily="18" charset="0"/>
                                  </a:rPr>
                                </m:ctrlPr>
                              </m:dPr>
                              <m:e>
                                <m:r>
                                  <a:rPr lang="es-ES" i="1">
                                    <a:latin typeface="Cambria Math" panose="02040503050406030204" pitchFamily="18" charset="0"/>
                                  </a:rPr>
                                  <m:t>𝑝</m:t>
                                </m:r>
                              </m:e>
                            </m:d>
                            <m:r>
                              <a:rPr lang="es-ES" i="1">
                                <a:latin typeface="Cambria Math" panose="02040503050406030204" pitchFamily="18" charset="0"/>
                              </a:rPr>
                              <m:t>=−</m:t>
                            </m:r>
                            <m:r>
                              <a:rPr lang="es-ES" i="1">
                                <a:latin typeface="Cambria Math" panose="02040503050406030204" pitchFamily="18" charset="0"/>
                              </a:rPr>
                              <m:t>𝑝</m:t>
                            </m:r>
                            <m:r>
                              <a:rPr lang="es-ES" i="1">
                                <a:latin typeface="Cambria Math" panose="02040503050406030204" pitchFamily="18" charset="0"/>
                              </a:rPr>
                              <m:t>+0.4</m:t>
                            </m:r>
                          </m:e>
                        </m:mr>
                        <m:mr>
                          <m:e>
                            <m:sSub>
                              <m:sSubPr>
                                <m:ctrlPr>
                                  <a:rPr lang="es-ES" i="1">
                                    <a:latin typeface="Cambria Math" panose="02040503050406030204" pitchFamily="18" charset="0"/>
                                  </a:rPr>
                                </m:ctrlPr>
                              </m:sSubPr>
                              <m:e>
                                <m:r>
                                  <a:rPr lang="es-ES" i="1">
                                    <a:latin typeface="Cambria Math" panose="02040503050406030204" pitchFamily="18" charset="0"/>
                                  </a:rPr>
                                  <m:t>𝑓</m:t>
                                </m:r>
                              </m:e>
                              <m:sub>
                                <m:r>
                                  <a:rPr lang="es-ES" i="1">
                                    <a:latin typeface="Cambria Math" panose="02040503050406030204" pitchFamily="18" charset="0"/>
                                  </a:rPr>
                                  <m:t>𝑇𝑥</m:t>
                                </m:r>
                              </m:sub>
                            </m:sSub>
                            <m:d>
                              <m:dPr>
                                <m:ctrlPr>
                                  <a:rPr lang="es-ES" i="1">
                                    <a:latin typeface="Cambria Math" panose="02040503050406030204" pitchFamily="18" charset="0"/>
                                  </a:rPr>
                                </m:ctrlPr>
                              </m:dPr>
                              <m:e>
                                <m:r>
                                  <a:rPr lang="es-ES" i="1">
                                    <a:latin typeface="Cambria Math" panose="02040503050406030204" pitchFamily="18" charset="0"/>
                                  </a:rPr>
                                  <m:t>𝑝</m:t>
                                </m:r>
                              </m:e>
                            </m:d>
                            <m:r>
                              <a:rPr lang="es-ES" i="1">
                                <a:latin typeface="Cambria Math" panose="02040503050406030204" pitchFamily="18" charset="0"/>
                              </a:rPr>
                              <m:t>=2</m:t>
                            </m:r>
                            <m:r>
                              <a:rPr lang="es-ES" i="1">
                                <a:latin typeface="Cambria Math" panose="02040503050406030204" pitchFamily="18" charset="0"/>
                              </a:rPr>
                              <m:t>𝑝</m:t>
                            </m:r>
                            <m:r>
                              <a:rPr lang="es-ES" b="0" i="1" smtClean="0">
                                <a:latin typeface="Cambria Math" panose="02040503050406030204" pitchFamily="18" charset="0"/>
                              </a:rPr>
                              <m:t>        </m:t>
                            </m:r>
                          </m:e>
                        </m:mr>
                      </m:m>
                    </m:oMath>
                  </m:oMathPara>
                </a14:m>
                <a:endParaRPr lang="en-US" dirty="0"/>
              </a:p>
              <a:p>
                <a:endParaRPr lang="en-US" dirty="0"/>
              </a:p>
              <a:p>
                <a:r>
                  <a:rPr lang="en-US" dirty="0"/>
                  <a:t>The functions’ output is the number of lives saved.</a:t>
                </a:r>
              </a:p>
              <a:p>
                <a:r>
                  <a:rPr lang="en-US" dirty="0"/>
                  <a:t>When </a:t>
                </a:r>
                <a:r>
                  <a:rPr lang="en-US"/>
                  <a:t>does the treatment </a:t>
                </a:r>
                <a:r>
                  <a:rPr lang="en-US" dirty="0"/>
                  <a:t>provide more lives saved?</a:t>
                </a:r>
              </a:p>
              <a:p>
                <a:endParaRPr lang="en-US" dirty="0"/>
              </a:p>
              <a:p>
                <a:endParaRPr lang="en-US" dirty="0"/>
              </a:p>
              <a:p>
                <a:endParaRPr lang="en-US" dirty="0"/>
              </a:p>
              <a:p>
                <a:endParaRPr lang="en-US" dirty="0"/>
              </a:p>
            </p:txBody>
          </p:sp>
        </mc:Choice>
        <mc:Fallback xmlns="">
          <p:sp>
            <p:nvSpPr>
              <p:cNvPr id="3077" name="Rectangle 5">
                <a:extLst>
                  <a:ext uri="{FF2B5EF4-FFF2-40B4-BE49-F238E27FC236}">
                    <a16:creationId xmlns:a16="http://schemas.microsoft.com/office/drawing/2014/main" id="{2E03C2BE-9EEA-148C-BCC1-82AB232BACAA}"/>
                  </a:ext>
                </a:extLst>
              </p:cNvPr>
              <p:cNvSpPr>
                <a:spLocks noGrp="1" noRot="1" noChangeAspect="1" noMove="1" noResize="1" noEditPoints="1" noAdjustHandles="1" noChangeArrowheads="1" noChangeShapeType="1" noTextEdit="1"/>
              </p:cNvSpPr>
              <p:nvPr>
                <p:ph type="body" idx="1"/>
              </p:nvPr>
            </p:nvSpPr>
            <p:spPr>
              <a:xfrm>
                <a:off x="767751" y="1666754"/>
                <a:ext cx="10791645" cy="5191246"/>
              </a:xfrm>
              <a:blipFill>
                <a:blip r:embed="rId3"/>
                <a:stretch>
                  <a:fillRect l="-129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AA2B449-5C78-F4EA-1153-EE9F24B0138D}"/>
              </a:ext>
            </a:extLst>
          </p:cNvPr>
          <p:cNvSpPr txBox="1"/>
          <p:nvPr/>
        </p:nvSpPr>
        <p:spPr>
          <a:xfrm>
            <a:off x="2209800" y="6096000"/>
            <a:ext cx="7752443" cy="400110"/>
          </a:xfrm>
          <a:prstGeom prst="rect">
            <a:avLst/>
          </a:prstGeom>
          <a:noFill/>
        </p:spPr>
        <p:txBody>
          <a:bodyPr wrap="none" rtlCol="0">
            <a:spAutoFit/>
          </a:bodyPr>
          <a:lstStyle/>
          <a:p>
            <a:r>
              <a:rPr lang="en-US" sz="2000" i="1" dirty="0">
                <a:latin typeface="+mn-lt"/>
              </a:rPr>
              <a:t>* Assume the functions are actually max(f(p), 0) – they never go negative</a:t>
            </a:r>
          </a:p>
        </p:txBody>
      </p:sp>
    </p:spTree>
    <p:extLst>
      <p:ext uri="{BB962C8B-B14F-4D97-AF65-F5344CB8AC3E}">
        <p14:creationId xmlns:p14="http://schemas.microsoft.com/office/powerpoint/2010/main" val="96987641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1430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An Alternative View</a:t>
            </a:r>
            <a:endParaRPr lang="en-US" b="0" dirty="0"/>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981200"/>
            <a:ext cx="10791645" cy="4495800"/>
          </a:xfrm>
        </p:spPr>
        <p:txBody>
          <a:bodyPr/>
          <a:lstStyle/>
          <a:p>
            <a:r>
              <a:rPr lang="en-US" altLang="en-MX" dirty="0">
                <a:latin typeface="Arial" panose="020B0604020202020204" pitchFamily="34" charset="0"/>
                <a:ea typeface="ＭＳ Ｐゴシック" panose="020B0600070205080204" pitchFamily="34" charset="-128"/>
              </a:rPr>
              <a:t>Bayesians: start with a prior </a:t>
            </a:r>
            <a:r>
              <a:rPr lang="es-ES" altLang="en-MX"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belief</a:t>
            </a:r>
            <a:r>
              <a:rPr lang="es-ES" altLang="ja-JP"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 about </a:t>
            </a:r>
            <a:r>
              <a:rPr lang="en-US" altLang="ja-JP" dirty="0">
                <a:latin typeface="Symbol" pitchFamily="2" charset="2"/>
                <a:ea typeface="ＭＳ Ｐゴシック" panose="020B0600070205080204" pitchFamily="34" charset="-128"/>
              </a:rPr>
              <a:t>d</a:t>
            </a:r>
            <a:r>
              <a:rPr lang="en-US" altLang="ja-JP" dirty="0">
                <a:latin typeface="Arial" panose="020B0604020202020204" pitchFamily="34" charset="0"/>
                <a:ea typeface="ＭＳ Ｐゴシック" panose="020B0600070205080204" pitchFamily="34" charset="-128"/>
              </a:rPr>
              <a:t> (prior distribution)</a:t>
            </a:r>
          </a:p>
          <a:p>
            <a:r>
              <a:rPr lang="en-US" altLang="en-MX" dirty="0">
                <a:latin typeface="Arial" panose="020B0604020202020204" pitchFamily="34" charset="0"/>
                <a:ea typeface="ＭＳ Ｐゴシック" panose="020B0600070205080204" pitchFamily="34" charset="-128"/>
              </a:rPr>
              <a:t>Then </a:t>
            </a:r>
            <a:r>
              <a:rPr lang="es-ES" altLang="en-MX"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update</a:t>
            </a:r>
            <a:r>
              <a:rPr lang="es-ES" altLang="ja-JP"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 the prior distribution with new information (</a:t>
            </a:r>
            <a:r>
              <a:rPr lang="en-US" altLang="ja-JP" dirty="0" err="1">
                <a:latin typeface="Arial" panose="020B0604020202020204" pitchFamily="34" charset="0"/>
                <a:ea typeface="ＭＳ Ｐゴシック" panose="020B0600070205080204" pitchFamily="34" charset="-128"/>
              </a:rPr>
              <a:t>ie</a:t>
            </a:r>
            <a:r>
              <a:rPr lang="en-US" altLang="ja-JP" dirty="0">
                <a:latin typeface="Arial" panose="020B0604020202020204" pitchFamily="34" charset="0"/>
                <a:ea typeface="ＭＳ Ｐゴシック" panose="020B0600070205080204" pitchFamily="34" charset="-128"/>
              </a:rPr>
              <a:t>, the data) to compute a posterior distribution</a:t>
            </a:r>
          </a:p>
          <a:p>
            <a:r>
              <a:rPr lang="en-US" altLang="en-MX" dirty="0">
                <a:latin typeface="Arial" panose="020B0604020202020204" pitchFamily="34" charset="0"/>
                <a:ea typeface="ＭＳ Ｐゴシック" panose="020B0600070205080204" pitchFamily="34" charset="-128"/>
              </a:rPr>
              <a:t>Bayesians ask: </a:t>
            </a:r>
            <a:r>
              <a:rPr lang="en-US" altLang="en-MX" dirty="0" err="1">
                <a:latin typeface="Arial" panose="020B0604020202020204" pitchFamily="34" charset="0"/>
                <a:ea typeface="ＭＳ Ｐゴシック" panose="020B0600070205080204" pitchFamily="34" charset="-128"/>
              </a:rPr>
              <a:t>Pr</a:t>
            </a:r>
            <a:r>
              <a:rPr lang="en-US" altLang="en-MX" dirty="0">
                <a:latin typeface="Arial" panose="020B0604020202020204" pitchFamily="34" charset="0"/>
                <a:ea typeface="ＭＳ Ｐゴシック" panose="020B0600070205080204" pitchFamily="34" charset="-128"/>
              </a:rPr>
              <a:t>(Hypothesis | Data)</a:t>
            </a:r>
          </a:p>
          <a:p>
            <a:r>
              <a:rPr lang="en-US" altLang="en-MX" dirty="0">
                <a:latin typeface="Arial" panose="020B0604020202020204" pitchFamily="34" charset="0"/>
                <a:ea typeface="ＭＳ Ｐゴシック" panose="020B0600070205080204" pitchFamily="34" charset="-128"/>
              </a:rPr>
              <a:t>Can collect more data if needed</a:t>
            </a:r>
          </a:p>
        </p:txBody>
      </p:sp>
    </p:spTree>
    <p:extLst>
      <p:ext uri="{BB962C8B-B14F-4D97-AF65-F5344CB8AC3E}">
        <p14:creationId xmlns:p14="http://schemas.microsoft.com/office/powerpoint/2010/main" val="333451437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434" name="Object 5">
            <a:extLst>
              <a:ext uri="{FF2B5EF4-FFF2-40B4-BE49-F238E27FC236}">
                <a16:creationId xmlns:a16="http://schemas.microsoft.com/office/drawing/2014/main" id="{3C1DDD92-F88C-1C4E-B152-DB1AA2EA1AA1}"/>
              </a:ext>
            </a:extLst>
          </p:cNvPr>
          <p:cNvGraphicFramePr>
            <a:graphicFrameLocks noGrp="1" noChangeAspect="1"/>
          </p:cNvGraphicFramePr>
          <p:nvPr>
            <p:ph idx="1"/>
          </p:nvPr>
        </p:nvGraphicFramePr>
        <p:xfrm>
          <a:off x="2438400" y="1447801"/>
          <a:ext cx="7391400" cy="4835525"/>
        </p:xfrm>
        <a:graphic>
          <a:graphicData uri="http://schemas.openxmlformats.org/presentationml/2006/ole">
            <mc:AlternateContent xmlns:mc="http://schemas.openxmlformats.org/markup-compatibility/2006">
              <mc:Choice xmlns:v="urn:schemas-microsoft-com:vml" Requires="v">
                <p:oleObj name="Worksheet" r:id="rId2" imgW="4864100" imgH="3187700" progId="Excel.Sheet.8">
                  <p:embed/>
                </p:oleObj>
              </mc:Choice>
              <mc:Fallback>
                <p:oleObj name="Worksheet" r:id="rId2" imgW="4864100" imgH="3187700" progId="Excel.Sheet.8">
                  <p:embed/>
                  <p:pic>
                    <p:nvPicPr>
                      <p:cNvPr id="18434" name="Object 5">
                        <a:extLst>
                          <a:ext uri="{FF2B5EF4-FFF2-40B4-BE49-F238E27FC236}">
                            <a16:creationId xmlns:a16="http://schemas.microsoft.com/office/drawing/2014/main" id="{3C1DDD92-F88C-1C4E-B152-DB1AA2EA1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447801"/>
                        <a:ext cx="7391400" cy="483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435" name="Text Box 7">
            <a:extLst>
              <a:ext uri="{FF2B5EF4-FFF2-40B4-BE49-F238E27FC236}">
                <a16:creationId xmlns:a16="http://schemas.microsoft.com/office/drawing/2014/main" id="{543BD5FC-7472-A141-BFAC-64D82DF69183}"/>
              </a:ext>
            </a:extLst>
          </p:cNvPr>
          <p:cNvSpPr txBox="1">
            <a:spLocks noChangeArrowheads="1"/>
          </p:cNvSpPr>
          <p:nvPr/>
        </p:nvSpPr>
        <p:spPr bwMode="auto">
          <a:xfrm>
            <a:off x="3276600" y="2235201"/>
            <a:ext cx="2324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solidFill>
                  <a:srgbClr val="FF0000"/>
                </a:solidFill>
              </a:rPr>
              <a:t>Pr(</a:t>
            </a:r>
            <a:r>
              <a:rPr lang="en-US" altLang="en-MX" sz="2800">
                <a:solidFill>
                  <a:srgbClr val="FF0000"/>
                </a:solidFill>
                <a:latin typeface="Symbol" pitchFamily="2" charset="2"/>
              </a:rPr>
              <a:t>d</a:t>
            </a:r>
            <a:r>
              <a:rPr lang="en-US" altLang="en-MX" sz="2800">
                <a:solidFill>
                  <a:srgbClr val="FF0000"/>
                </a:solidFill>
              </a:rPr>
              <a:t>&lt;0) = 50%</a:t>
            </a:r>
          </a:p>
        </p:txBody>
      </p:sp>
      <p:sp>
        <p:nvSpPr>
          <p:cNvPr id="7" name="Rectangle 6">
            <a:extLst>
              <a:ext uri="{FF2B5EF4-FFF2-40B4-BE49-F238E27FC236}">
                <a16:creationId xmlns:a16="http://schemas.microsoft.com/office/drawing/2014/main" id="{3BB3C86F-4015-5D4B-9017-65797C923EE2}"/>
              </a:ext>
            </a:extLst>
          </p:cNvPr>
          <p:cNvSpPr/>
          <p:nvPr/>
        </p:nvSpPr>
        <p:spPr>
          <a:xfrm>
            <a:off x="9448800" y="5029200"/>
            <a:ext cx="228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4">
            <a:extLst>
              <a:ext uri="{FF2B5EF4-FFF2-40B4-BE49-F238E27FC236}">
                <a16:creationId xmlns:a16="http://schemas.microsoft.com/office/drawing/2014/main" id="{B69E512C-1008-9C4B-B168-A61220CF7817}"/>
              </a:ext>
            </a:extLst>
          </p:cNvPr>
          <p:cNvSpPr txBox="1">
            <a:spLocks noChangeArrowheads="1"/>
          </p:cNvSpPr>
          <p:nvPr/>
        </p:nvSpPr>
        <p:spPr>
          <a:xfrm>
            <a:off x="767751" y="381000"/>
            <a:ext cx="10791645" cy="1143000"/>
          </a:xfrm>
          <a:prstGeom prst="rect">
            <a:avLst/>
          </a:prstGeom>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n-MX" sz="4400" b="1" kern="1200" dirty="0">
                <a:solidFill>
                  <a:srgbClr val="990033"/>
                </a:solidFill>
                <a:effectLst>
                  <a:outerShdw blurRad="38100" dist="38100" dir="2700000" algn="tl">
                    <a:srgbClr val="C0C0C0"/>
                  </a:outerShdw>
                </a:effectLst>
                <a:latin typeface="+mj-lt"/>
                <a:ea typeface="+mj-ea"/>
                <a:cs typeface="+mj-cs"/>
              </a:defRPr>
            </a:lvl1pPr>
          </a:lstStyle>
          <a:p>
            <a:pPr>
              <a:defRPr/>
            </a:pPr>
            <a:r>
              <a:rPr lang="en-US" altLang="en-MX" b="0" dirty="0">
                <a:latin typeface="Arial" panose="020B0604020202020204" pitchFamily="34" charset="0"/>
                <a:ea typeface="ＭＳ Ｐゴシック" panose="020B0600070205080204" pitchFamily="34" charset="-128"/>
              </a:rPr>
              <a:t>Prior Distribution</a:t>
            </a:r>
            <a:endParaRPr lang="en-US" b="0" dirty="0"/>
          </a:p>
        </p:txBody>
      </p:sp>
    </p:spTree>
    <p:extLst>
      <p:ext uri="{BB962C8B-B14F-4D97-AF65-F5344CB8AC3E}">
        <p14:creationId xmlns:p14="http://schemas.microsoft.com/office/powerpoint/2010/main" val="4008197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458" name="Object 9">
            <a:extLst>
              <a:ext uri="{FF2B5EF4-FFF2-40B4-BE49-F238E27FC236}">
                <a16:creationId xmlns:a16="http://schemas.microsoft.com/office/drawing/2014/main" id="{EFDA00D0-4FA7-F242-9812-247C3D49472D}"/>
              </a:ext>
            </a:extLst>
          </p:cNvPr>
          <p:cNvGraphicFramePr>
            <a:graphicFrameLocks noGrp="1" noChangeAspect="1"/>
          </p:cNvGraphicFramePr>
          <p:nvPr>
            <p:ph idx="1"/>
          </p:nvPr>
        </p:nvGraphicFramePr>
        <p:xfrm>
          <a:off x="2511425" y="1450975"/>
          <a:ext cx="7181850" cy="5094288"/>
        </p:xfrm>
        <a:graphic>
          <a:graphicData uri="http://schemas.openxmlformats.org/presentationml/2006/ole">
            <mc:AlternateContent xmlns:mc="http://schemas.openxmlformats.org/markup-compatibility/2006">
              <mc:Choice xmlns:v="urn:schemas-microsoft-com:vml" Requires="v">
                <p:oleObj name="Worksheet" r:id="rId2" imgW="8432800" imgH="5981700" progId="Excel.Sheet.8">
                  <p:embed/>
                </p:oleObj>
              </mc:Choice>
              <mc:Fallback>
                <p:oleObj name="Worksheet" r:id="rId2" imgW="8432800" imgH="5981700" progId="Excel.Sheet.8">
                  <p:embed/>
                  <p:pic>
                    <p:nvPicPr>
                      <p:cNvPr id="19458" name="Object 9">
                        <a:extLst>
                          <a:ext uri="{FF2B5EF4-FFF2-40B4-BE49-F238E27FC236}">
                            <a16:creationId xmlns:a16="http://schemas.microsoft.com/office/drawing/2014/main" id="{EFDA00D0-4FA7-F242-9812-247C3D494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425" y="1450975"/>
                        <a:ext cx="7181850" cy="5094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9459" name="Text Box 11">
            <a:extLst>
              <a:ext uri="{FF2B5EF4-FFF2-40B4-BE49-F238E27FC236}">
                <a16:creationId xmlns:a16="http://schemas.microsoft.com/office/drawing/2014/main" id="{25247937-15A1-8343-B7BF-6B0CD54B4402}"/>
              </a:ext>
            </a:extLst>
          </p:cNvPr>
          <p:cNvSpPr txBox="1">
            <a:spLocks noChangeArrowheads="1"/>
          </p:cNvSpPr>
          <p:nvPr/>
        </p:nvSpPr>
        <p:spPr bwMode="auto">
          <a:xfrm>
            <a:off x="3352800" y="1981201"/>
            <a:ext cx="2146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solidFill>
                  <a:schemeClr val="accent2"/>
                </a:solidFill>
              </a:rPr>
              <a:t>Pr(</a:t>
            </a:r>
            <a:r>
              <a:rPr lang="en-US" altLang="en-MX" sz="2800">
                <a:solidFill>
                  <a:schemeClr val="accent2"/>
                </a:solidFill>
                <a:latin typeface="Symbol" pitchFamily="2" charset="2"/>
              </a:rPr>
              <a:t>d</a:t>
            </a:r>
            <a:r>
              <a:rPr lang="en-US" altLang="en-MX" sz="2800">
                <a:solidFill>
                  <a:schemeClr val="accent2"/>
                </a:solidFill>
              </a:rPr>
              <a:t>&lt;0) = 7%</a:t>
            </a:r>
          </a:p>
        </p:txBody>
      </p:sp>
      <p:sp>
        <p:nvSpPr>
          <p:cNvPr id="19460" name="Text Box 12">
            <a:extLst>
              <a:ext uri="{FF2B5EF4-FFF2-40B4-BE49-F238E27FC236}">
                <a16:creationId xmlns:a16="http://schemas.microsoft.com/office/drawing/2014/main" id="{CA322C71-E177-9B4C-ABE9-6ADE25D24BC6}"/>
              </a:ext>
            </a:extLst>
          </p:cNvPr>
          <p:cNvSpPr txBox="1">
            <a:spLocks noChangeArrowheads="1"/>
          </p:cNvSpPr>
          <p:nvPr/>
        </p:nvSpPr>
        <p:spPr bwMode="auto">
          <a:xfrm>
            <a:off x="6934200" y="1905001"/>
            <a:ext cx="2319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solidFill>
                  <a:schemeClr val="accent2"/>
                </a:solidFill>
              </a:rPr>
              <a:t>[-0.023, 0.164]</a:t>
            </a:r>
          </a:p>
        </p:txBody>
      </p:sp>
      <p:sp>
        <p:nvSpPr>
          <p:cNvPr id="19461" name="Text Box 13">
            <a:extLst>
              <a:ext uri="{FF2B5EF4-FFF2-40B4-BE49-F238E27FC236}">
                <a16:creationId xmlns:a16="http://schemas.microsoft.com/office/drawing/2014/main" id="{6F99FCF6-1A54-8C42-926F-108FB39A85C2}"/>
              </a:ext>
            </a:extLst>
          </p:cNvPr>
          <p:cNvSpPr txBox="1">
            <a:spLocks noChangeArrowheads="1"/>
          </p:cNvSpPr>
          <p:nvPr/>
        </p:nvSpPr>
        <p:spPr bwMode="auto">
          <a:xfrm>
            <a:off x="7525241" y="2895601"/>
            <a:ext cx="15071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ja-JP" altLang="en-US">
                <a:solidFill>
                  <a:schemeClr val="accent2"/>
                </a:solidFill>
              </a:rPr>
              <a:t>“</a:t>
            </a:r>
            <a:r>
              <a:rPr lang="en-US" altLang="ja-JP">
                <a:solidFill>
                  <a:schemeClr val="accent2"/>
                </a:solidFill>
              </a:rPr>
              <a:t>credible</a:t>
            </a:r>
          </a:p>
          <a:p>
            <a:pPr algn="ctr" eaLnBrk="1" hangingPunct="1"/>
            <a:r>
              <a:rPr lang="en-US" altLang="en-MX">
                <a:solidFill>
                  <a:schemeClr val="accent2"/>
                </a:solidFill>
              </a:rPr>
              <a:t>   interval</a:t>
            </a:r>
            <a:r>
              <a:rPr lang="ja-JP" altLang="en-US">
                <a:solidFill>
                  <a:schemeClr val="accent2"/>
                </a:solidFill>
              </a:rPr>
              <a:t>”</a:t>
            </a:r>
            <a:endParaRPr lang="en-US" altLang="en-MX">
              <a:solidFill>
                <a:schemeClr val="accent2"/>
              </a:solidFill>
            </a:endParaRPr>
          </a:p>
        </p:txBody>
      </p:sp>
      <p:sp>
        <p:nvSpPr>
          <p:cNvPr id="19462" name="Line 14">
            <a:extLst>
              <a:ext uri="{FF2B5EF4-FFF2-40B4-BE49-F238E27FC236}">
                <a16:creationId xmlns:a16="http://schemas.microsoft.com/office/drawing/2014/main" id="{83996333-4D90-D840-9BA3-1E8277F3CAB4}"/>
              </a:ext>
            </a:extLst>
          </p:cNvPr>
          <p:cNvSpPr>
            <a:spLocks noChangeShapeType="1"/>
          </p:cNvSpPr>
          <p:nvPr/>
        </p:nvSpPr>
        <p:spPr bwMode="auto">
          <a:xfrm flipV="1">
            <a:off x="8153400" y="2438400"/>
            <a:ext cx="0" cy="5334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MX"/>
          </a:p>
        </p:txBody>
      </p:sp>
      <p:sp>
        <p:nvSpPr>
          <p:cNvPr id="10" name="Rectangle 9">
            <a:extLst>
              <a:ext uri="{FF2B5EF4-FFF2-40B4-BE49-F238E27FC236}">
                <a16:creationId xmlns:a16="http://schemas.microsoft.com/office/drawing/2014/main" id="{6690417E-EB78-BE4F-86CC-94A7673773DD}"/>
              </a:ext>
            </a:extLst>
          </p:cNvPr>
          <p:cNvSpPr/>
          <p:nvPr/>
        </p:nvSpPr>
        <p:spPr>
          <a:xfrm>
            <a:off x="9296400" y="5181600"/>
            <a:ext cx="228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4">
            <a:extLst>
              <a:ext uri="{FF2B5EF4-FFF2-40B4-BE49-F238E27FC236}">
                <a16:creationId xmlns:a16="http://schemas.microsoft.com/office/drawing/2014/main" id="{5950D6EA-886E-7640-9B90-62AF94D12CDD}"/>
              </a:ext>
            </a:extLst>
          </p:cNvPr>
          <p:cNvSpPr txBox="1">
            <a:spLocks noChangeArrowheads="1"/>
          </p:cNvSpPr>
          <p:nvPr/>
        </p:nvSpPr>
        <p:spPr>
          <a:xfrm>
            <a:off x="767751" y="381000"/>
            <a:ext cx="10791645" cy="1143000"/>
          </a:xfrm>
          <a:prstGeom prst="rect">
            <a:avLst/>
          </a:prstGeom>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n-MX" sz="4400" b="1" kern="1200" dirty="0">
                <a:solidFill>
                  <a:srgbClr val="990033"/>
                </a:solidFill>
                <a:effectLst>
                  <a:outerShdw blurRad="38100" dist="38100" dir="2700000" algn="tl">
                    <a:srgbClr val="C0C0C0"/>
                  </a:outerShdw>
                </a:effectLst>
                <a:latin typeface="+mj-lt"/>
                <a:ea typeface="+mj-ea"/>
                <a:cs typeface="+mj-cs"/>
              </a:defRPr>
            </a:lvl1pPr>
          </a:lstStyle>
          <a:p>
            <a:pPr>
              <a:defRPr/>
            </a:pPr>
            <a:r>
              <a:rPr lang="en-US" altLang="en-MX" b="0" dirty="0">
                <a:latin typeface="Arial" panose="020B0604020202020204" pitchFamily="34" charset="0"/>
                <a:ea typeface="ＭＳ Ｐゴシック" panose="020B0600070205080204" pitchFamily="34" charset="-128"/>
              </a:rPr>
              <a:t>Posterior Distribution</a:t>
            </a:r>
            <a:endParaRPr lang="en-US" b="0" dirty="0"/>
          </a:p>
        </p:txBody>
      </p:sp>
    </p:spTree>
    <p:extLst>
      <p:ext uri="{BB962C8B-B14F-4D97-AF65-F5344CB8AC3E}">
        <p14:creationId xmlns:p14="http://schemas.microsoft.com/office/powerpoint/2010/main" val="1923078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The goal is to be able to make probabilistic statements such as:</a:t>
            </a:r>
            <a:endParaRPr lang="en-US" b="0" dirty="0"/>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981200"/>
            <a:ext cx="10791645" cy="3864015"/>
          </a:xfrm>
        </p:spPr>
        <p:txBody>
          <a:bodyPr>
            <a:normAutofit/>
          </a:bodyPr>
          <a:lstStyle/>
          <a:p>
            <a:r>
              <a:rPr lang="en-US" altLang="en-MX" dirty="0">
                <a:latin typeface="Arial" panose="020B0604020202020204" pitchFamily="34" charset="0"/>
                <a:ea typeface="ＭＳ Ｐゴシック" panose="020B0600070205080204" pitchFamily="34" charset="-128"/>
              </a:rPr>
              <a:t>The probability that the LE gain with medicine is greater than 0 is </a:t>
            </a:r>
            <a:r>
              <a:rPr lang="en-US" altLang="en-MX" i="1" dirty="0">
                <a:latin typeface="Arial" panose="020B0604020202020204" pitchFamily="34" charset="0"/>
                <a:ea typeface="ＭＳ Ｐゴシック" panose="020B0600070205080204" pitchFamily="34" charset="-128"/>
              </a:rPr>
              <a:t>x</a:t>
            </a:r>
            <a:r>
              <a:rPr lang="en-US" altLang="en-MX" dirty="0">
                <a:latin typeface="Arial" panose="020B0604020202020204" pitchFamily="34" charset="0"/>
                <a:ea typeface="ＭＳ Ｐゴシック" panose="020B0600070205080204" pitchFamily="34" charset="-128"/>
              </a:rPr>
              <a:t>%.</a:t>
            </a:r>
          </a:p>
          <a:p>
            <a:r>
              <a:rPr lang="en-US" altLang="en-MX" dirty="0">
                <a:latin typeface="Arial" panose="020B0604020202020204" pitchFamily="34" charset="0"/>
                <a:ea typeface="ＭＳ Ｐゴシック" panose="020B0600070205080204" pitchFamily="34" charset="-128"/>
              </a:rPr>
              <a:t>There is an 80% chance that the LE gain with medicine is between </a:t>
            </a:r>
            <a:r>
              <a:rPr lang="en-US" altLang="en-MX" i="1" dirty="0">
                <a:latin typeface="Arial" panose="020B0604020202020204" pitchFamily="34" charset="0"/>
                <a:ea typeface="ＭＳ Ｐゴシック" panose="020B0600070205080204" pitchFamily="34" charset="-128"/>
              </a:rPr>
              <a:t>a</a:t>
            </a:r>
            <a:r>
              <a:rPr lang="en-US" altLang="en-MX" dirty="0">
                <a:latin typeface="Arial" panose="020B0604020202020204" pitchFamily="34" charset="0"/>
                <a:ea typeface="ＭＳ Ｐゴシック" panose="020B0600070205080204" pitchFamily="34" charset="-128"/>
              </a:rPr>
              <a:t> years and </a:t>
            </a:r>
            <a:r>
              <a:rPr lang="en-US" altLang="en-MX" i="1" dirty="0">
                <a:latin typeface="Arial" panose="020B0604020202020204" pitchFamily="34" charset="0"/>
                <a:ea typeface="ＭＳ Ｐゴシック" panose="020B0600070205080204" pitchFamily="34" charset="-128"/>
              </a:rPr>
              <a:t>b</a:t>
            </a:r>
            <a:r>
              <a:rPr lang="en-US" altLang="en-MX" dirty="0">
                <a:latin typeface="Arial" panose="020B0604020202020204" pitchFamily="34" charset="0"/>
                <a:ea typeface="ＭＳ Ｐゴシック" panose="020B0600070205080204" pitchFamily="34" charset="-128"/>
              </a:rPr>
              <a:t> years (with 10% &lt; </a:t>
            </a:r>
            <a:r>
              <a:rPr lang="en-US" altLang="en-MX" i="1" dirty="0">
                <a:latin typeface="Arial" panose="020B0604020202020204" pitchFamily="34" charset="0"/>
                <a:ea typeface="ＭＳ Ｐゴシック" panose="020B0600070205080204" pitchFamily="34" charset="-128"/>
              </a:rPr>
              <a:t>a</a:t>
            </a:r>
            <a:r>
              <a:rPr lang="en-US" altLang="en-MX" dirty="0">
                <a:latin typeface="Arial" panose="020B0604020202020204" pitchFamily="34" charset="0"/>
                <a:ea typeface="ＭＳ Ｐゴシック" panose="020B0600070205080204" pitchFamily="34" charset="-128"/>
              </a:rPr>
              <a:t> and 10% &gt;</a:t>
            </a:r>
            <a:r>
              <a:rPr lang="en-US" altLang="en-MX" i="1" dirty="0">
                <a:latin typeface="Arial" panose="020B0604020202020204" pitchFamily="34" charset="0"/>
                <a:ea typeface="ＭＳ Ｐゴシック" panose="020B0600070205080204" pitchFamily="34" charset="-128"/>
              </a:rPr>
              <a:t>b</a:t>
            </a:r>
            <a:r>
              <a:rPr lang="en-US" altLang="en-MX" dirty="0">
                <a:latin typeface="Arial" panose="020B0604020202020204" pitchFamily="34" charset="0"/>
                <a:ea typeface="ＭＳ Ｐゴシック" panose="020B0600070205080204" pitchFamily="34" charset="-128"/>
              </a:rPr>
              <a:t>).</a:t>
            </a:r>
          </a:p>
        </p:txBody>
      </p:sp>
    </p:spTree>
    <p:extLst>
      <p:ext uri="{BB962C8B-B14F-4D97-AF65-F5344CB8AC3E}">
        <p14:creationId xmlns:p14="http://schemas.microsoft.com/office/powerpoint/2010/main" val="282229238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Which Distributions To Use?</a:t>
            </a:r>
            <a:endParaRPr lang="en-US" b="0" dirty="0"/>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981200"/>
            <a:ext cx="10791645" cy="3864015"/>
          </a:xfrm>
        </p:spPr>
        <p:txBody>
          <a:bodyPr>
            <a:normAutofit/>
          </a:bodyPr>
          <a:lstStyle/>
          <a:p>
            <a:r>
              <a:rPr lang="en-US" altLang="en-MX" dirty="0">
                <a:latin typeface="Arial" panose="020B0604020202020204" pitchFamily="34" charset="0"/>
                <a:ea typeface="ＭＳ Ｐゴシック" panose="020B0600070205080204" pitchFamily="34" charset="-128"/>
              </a:rPr>
              <a:t>Beta (a, b)</a:t>
            </a:r>
          </a:p>
          <a:p>
            <a:pPr lvl="1"/>
            <a:r>
              <a:rPr lang="en-US" altLang="en-MX" dirty="0">
                <a:latin typeface="Arial" panose="020B0604020202020204" pitchFamily="34" charset="0"/>
                <a:ea typeface="ＭＳ Ｐゴシック" panose="020B0600070205080204" pitchFamily="34" charset="-128"/>
              </a:rPr>
              <a:t>values are between 0 and 1</a:t>
            </a:r>
          </a:p>
          <a:p>
            <a:pPr lvl="1"/>
            <a:r>
              <a:rPr lang="en-US" altLang="en-MX" dirty="0">
                <a:latin typeface="Arial" panose="020B0604020202020204" pitchFamily="34" charset="0"/>
                <a:ea typeface="ＭＳ Ｐゴシック" panose="020B0600070205080204" pitchFamily="34" charset="-128"/>
              </a:rPr>
              <a:t>shape is specified by two parameters, a and b</a:t>
            </a:r>
          </a:p>
          <a:p>
            <a:pPr lvl="1"/>
            <a:r>
              <a:rPr lang="en-US" altLang="en-MX" dirty="0">
                <a:latin typeface="Arial" panose="020B0604020202020204" pitchFamily="34" charset="0"/>
                <a:ea typeface="ＭＳ Ｐゴシック" panose="020B0600070205080204" pitchFamily="34" charset="-128"/>
              </a:rPr>
              <a:t>a = </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number of successes</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 (or r)</a:t>
            </a:r>
          </a:p>
          <a:p>
            <a:pPr lvl="1"/>
            <a:r>
              <a:rPr lang="en-US" altLang="en-MX" dirty="0">
                <a:latin typeface="Arial" panose="020B0604020202020204" pitchFamily="34" charset="0"/>
                <a:ea typeface="ＭＳ Ｐゴシック" panose="020B0600070205080204" pitchFamily="34" charset="-128"/>
              </a:rPr>
              <a:t>a + b = </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number of trials</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 (or n)</a:t>
            </a:r>
          </a:p>
          <a:p>
            <a:r>
              <a:rPr lang="en-US" altLang="en-MX" dirty="0">
                <a:latin typeface="Arial" panose="020B0604020202020204" pitchFamily="34" charset="0"/>
                <a:ea typeface="ＭＳ Ｐゴシック" panose="020B0600070205080204" pitchFamily="34" charset="-128"/>
              </a:rPr>
              <a:t>Lognormal (LN) (</a:t>
            </a:r>
            <a:r>
              <a:rPr lang="en-US" altLang="en-MX" dirty="0">
                <a:latin typeface="Symbol" pitchFamily="2" charset="2"/>
                <a:ea typeface="ＭＳ Ｐゴシック" panose="020B0600070205080204" pitchFamily="34" charset="-128"/>
              </a:rPr>
              <a:t>m</a:t>
            </a:r>
            <a:r>
              <a:rPr lang="en-US" altLang="en-MX" dirty="0">
                <a:latin typeface="Arial" panose="020B0604020202020204" pitchFamily="34" charset="0"/>
                <a:ea typeface="ＭＳ Ｐゴシック" panose="020B0600070205080204" pitchFamily="34" charset="-128"/>
              </a:rPr>
              <a:t>, </a:t>
            </a:r>
            <a:r>
              <a:rPr lang="en-US" altLang="en-MX" dirty="0">
                <a:latin typeface="Symbol" pitchFamily="2" charset="2"/>
                <a:ea typeface="ＭＳ Ｐゴシック" panose="020B0600070205080204" pitchFamily="34" charset="-128"/>
              </a:rPr>
              <a:t>s</a:t>
            </a:r>
            <a:r>
              <a:rPr lang="en-US" altLang="en-MX" dirty="0">
                <a:latin typeface="Arial" panose="020B0604020202020204" pitchFamily="34" charset="0"/>
                <a:ea typeface="ＭＳ Ｐゴシック" panose="020B0600070205080204" pitchFamily="34" charset="-128"/>
              </a:rPr>
              <a:t>)</a:t>
            </a:r>
          </a:p>
          <a:p>
            <a:pPr lvl="1"/>
            <a:r>
              <a:rPr lang="en-US" altLang="en-MX" dirty="0">
                <a:latin typeface="Arial" panose="020B0604020202020204" pitchFamily="34" charset="0"/>
                <a:ea typeface="ＭＳ Ｐゴシック" panose="020B0600070205080204" pitchFamily="34" charset="-128"/>
              </a:rPr>
              <a:t>values are greater than 0</a:t>
            </a:r>
          </a:p>
          <a:p>
            <a:pPr lvl="1"/>
            <a:r>
              <a:rPr lang="en-US" altLang="en-MX" dirty="0">
                <a:latin typeface="Arial" panose="020B0604020202020204" pitchFamily="34" charset="0"/>
                <a:ea typeface="ＭＳ Ｐゴシック" panose="020B0600070205080204" pitchFamily="34" charset="-128"/>
              </a:rPr>
              <a:t>values are positively skewed</a:t>
            </a:r>
          </a:p>
        </p:txBody>
      </p:sp>
    </p:spTree>
    <p:extLst>
      <p:ext uri="{BB962C8B-B14F-4D97-AF65-F5344CB8AC3E}">
        <p14:creationId xmlns:p14="http://schemas.microsoft.com/office/powerpoint/2010/main" val="60942160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cs typeface="Arial" panose="020B0604020202020204" pitchFamily="34" charset="0"/>
              </a:rPr>
              <a:t>Some Data</a:t>
            </a:r>
            <a:endParaRPr lang="en-US" b="0" dirty="0"/>
          </a:p>
        </p:txBody>
      </p:sp>
      <p:sp>
        <p:nvSpPr>
          <p:cNvPr id="9" name="Rectangle 4">
            <a:extLst>
              <a:ext uri="{FF2B5EF4-FFF2-40B4-BE49-F238E27FC236}">
                <a16:creationId xmlns:a16="http://schemas.microsoft.com/office/drawing/2014/main" id="{6605E69E-8297-D64A-BA79-320BC4C96045}"/>
              </a:ext>
            </a:extLst>
          </p:cNvPr>
          <p:cNvSpPr>
            <a:spLocks noChangeArrowheads="1"/>
          </p:cNvSpPr>
          <p:nvPr/>
        </p:nvSpPr>
        <p:spPr bwMode="auto">
          <a:xfrm>
            <a:off x="4343400" y="2057400"/>
            <a:ext cx="28194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MX" altLang="en-MX">
              <a:latin typeface="Arial" panose="020B0604020202020204" pitchFamily="34" charset="0"/>
              <a:cs typeface="Arial" panose="020B0604020202020204" pitchFamily="34" charset="0"/>
            </a:endParaRPr>
          </a:p>
        </p:txBody>
      </p:sp>
      <p:sp>
        <p:nvSpPr>
          <p:cNvPr id="10" name="Line 5">
            <a:extLst>
              <a:ext uri="{FF2B5EF4-FFF2-40B4-BE49-F238E27FC236}">
                <a16:creationId xmlns:a16="http://schemas.microsoft.com/office/drawing/2014/main" id="{608D0FA1-1F0E-494F-B9C9-A073A3B6533B}"/>
              </a:ext>
            </a:extLst>
          </p:cNvPr>
          <p:cNvSpPr>
            <a:spLocks noChangeShapeType="1"/>
          </p:cNvSpPr>
          <p:nvPr/>
        </p:nvSpPr>
        <p:spPr bwMode="auto">
          <a:xfrm>
            <a:off x="5715000" y="2057400"/>
            <a:ext cx="0" cy="213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MX"/>
          </a:p>
        </p:txBody>
      </p:sp>
      <p:sp>
        <p:nvSpPr>
          <p:cNvPr id="11" name="Line 6">
            <a:extLst>
              <a:ext uri="{FF2B5EF4-FFF2-40B4-BE49-F238E27FC236}">
                <a16:creationId xmlns:a16="http://schemas.microsoft.com/office/drawing/2014/main" id="{3778A990-A256-714A-A340-326ACCB3B8D3}"/>
              </a:ext>
            </a:extLst>
          </p:cNvPr>
          <p:cNvSpPr>
            <a:spLocks noChangeShapeType="1"/>
          </p:cNvSpPr>
          <p:nvPr/>
        </p:nvSpPr>
        <p:spPr bwMode="auto">
          <a:xfrm>
            <a:off x="4343400" y="3048000"/>
            <a:ext cx="281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MX"/>
          </a:p>
        </p:txBody>
      </p:sp>
      <p:sp>
        <p:nvSpPr>
          <p:cNvPr id="12" name="Text Box 7">
            <a:extLst>
              <a:ext uri="{FF2B5EF4-FFF2-40B4-BE49-F238E27FC236}">
                <a16:creationId xmlns:a16="http://schemas.microsoft.com/office/drawing/2014/main" id="{FE3EEF3B-402E-CA47-8C95-FD21AB1CC27E}"/>
              </a:ext>
            </a:extLst>
          </p:cNvPr>
          <p:cNvSpPr txBox="1">
            <a:spLocks noChangeArrowheads="1"/>
          </p:cNvSpPr>
          <p:nvPr/>
        </p:nvSpPr>
        <p:spPr bwMode="auto">
          <a:xfrm>
            <a:off x="4495800" y="2286001"/>
            <a:ext cx="119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latin typeface="Arial" panose="020B0604020202020204" pitchFamily="34" charset="0"/>
                <a:cs typeface="Arial" panose="020B0604020202020204" pitchFamily="34" charset="0"/>
              </a:rPr>
              <a:t>a = 15</a:t>
            </a:r>
          </a:p>
        </p:txBody>
      </p:sp>
      <p:sp>
        <p:nvSpPr>
          <p:cNvPr id="13" name="Text Box 8">
            <a:extLst>
              <a:ext uri="{FF2B5EF4-FFF2-40B4-BE49-F238E27FC236}">
                <a16:creationId xmlns:a16="http://schemas.microsoft.com/office/drawing/2014/main" id="{A454CD68-22B3-3B44-BD8F-2179816697FE}"/>
              </a:ext>
            </a:extLst>
          </p:cNvPr>
          <p:cNvSpPr txBox="1">
            <a:spLocks noChangeArrowheads="1"/>
          </p:cNvSpPr>
          <p:nvPr/>
        </p:nvSpPr>
        <p:spPr bwMode="auto">
          <a:xfrm>
            <a:off x="5867400" y="2286001"/>
            <a:ext cx="119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latin typeface="Arial" panose="020B0604020202020204" pitchFamily="34" charset="0"/>
                <a:cs typeface="Arial" panose="020B0604020202020204" pitchFamily="34" charset="0"/>
              </a:rPr>
              <a:t>b = 85</a:t>
            </a:r>
          </a:p>
        </p:txBody>
      </p:sp>
      <p:sp>
        <p:nvSpPr>
          <p:cNvPr id="14" name="Text Box 9">
            <a:extLst>
              <a:ext uri="{FF2B5EF4-FFF2-40B4-BE49-F238E27FC236}">
                <a16:creationId xmlns:a16="http://schemas.microsoft.com/office/drawing/2014/main" id="{A72D1E74-1BDB-E34C-9AF4-8469924CCCAD}"/>
              </a:ext>
            </a:extLst>
          </p:cNvPr>
          <p:cNvSpPr txBox="1">
            <a:spLocks noChangeArrowheads="1"/>
          </p:cNvSpPr>
          <p:nvPr/>
        </p:nvSpPr>
        <p:spPr bwMode="auto">
          <a:xfrm>
            <a:off x="4572000" y="3276601"/>
            <a:ext cx="973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latin typeface="Arial" panose="020B0604020202020204" pitchFamily="34" charset="0"/>
                <a:cs typeface="Arial" panose="020B0604020202020204" pitchFamily="34" charset="0"/>
              </a:rPr>
              <a:t>c = 5</a:t>
            </a:r>
          </a:p>
        </p:txBody>
      </p:sp>
      <p:sp>
        <p:nvSpPr>
          <p:cNvPr id="15" name="Text Box 10">
            <a:extLst>
              <a:ext uri="{FF2B5EF4-FFF2-40B4-BE49-F238E27FC236}">
                <a16:creationId xmlns:a16="http://schemas.microsoft.com/office/drawing/2014/main" id="{08404063-C882-024A-9AFE-CE80EE955C8E}"/>
              </a:ext>
            </a:extLst>
          </p:cNvPr>
          <p:cNvSpPr txBox="1">
            <a:spLocks noChangeArrowheads="1"/>
          </p:cNvSpPr>
          <p:nvPr/>
        </p:nvSpPr>
        <p:spPr bwMode="auto">
          <a:xfrm>
            <a:off x="2667000" y="2209801"/>
            <a:ext cx="162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latin typeface="Arial" panose="020B0604020202020204" pitchFamily="34" charset="0"/>
                <a:cs typeface="Arial" panose="020B0604020202020204" pitchFamily="34" charset="0"/>
              </a:rPr>
              <a:t>Medicine</a:t>
            </a:r>
          </a:p>
        </p:txBody>
      </p:sp>
      <p:sp>
        <p:nvSpPr>
          <p:cNvPr id="16" name="Text Box 11">
            <a:extLst>
              <a:ext uri="{FF2B5EF4-FFF2-40B4-BE49-F238E27FC236}">
                <a16:creationId xmlns:a16="http://schemas.microsoft.com/office/drawing/2014/main" id="{C9292C04-9050-E84D-B6BA-8A46CE82E5DE}"/>
              </a:ext>
            </a:extLst>
          </p:cNvPr>
          <p:cNvSpPr txBox="1">
            <a:spLocks noChangeArrowheads="1"/>
          </p:cNvSpPr>
          <p:nvPr/>
        </p:nvSpPr>
        <p:spPr bwMode="auto">
          <a:xfrm>
            <a:off x="2819401" y="3276601"/>
            <a:ext cx="144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latin typeface="Arial" panose="020B0604020202020204" pitchFamily="34" charset="0"/>
                <a:cs typeface="Arial" panose="020B0604020202020204" pitchFamily="34" charset="0"/>
              </a:rPr>
              <a:t>Surgery</a:t>
            </a:r>
          </a:p>
        </p:txBody>
      </p:sp>
      <p:sp>
        <p:nvSpPr>
          <p:cNvPr id="17" name="Text Box 12">
            <a:extLst>
              <a:ext uri="{FF2B5EF4-FFF2-40B4-BE49-F238E27FC236}">
                <a16:creationId xmlns:a16="http://schemas.microsoft.com/office/drawing/2014/main" id="{E4725E6F-A198-F746-82C0-6A9AA13E67AF}"/>
              </a:ext>
            </a:extLst>
          </p:cNvPr>
          <p:cNvSpPr txBox="1">
            <a:spLocks noChangeArrowheads="1"/>
          </p:cNvSpPr>
          <p:nvPr/>
        </p:nvSpPr>
        <p:spPr bwMode="auto">
          <a:xfrm>
            <a:off x="5867400" y="3276601"/>
            <a:ext cx="119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latin typeface="Arial" panose="020B0604020202020204" pitchFamily="34" charset="0"/>
                <a:cs typeface="Arial" panose="020B0604020202020204" pitchFamily="34" charset="0"/>
              </a:rPr>
              <a:t>d = 95</a:t>
            </a:r>
          </a:p>
        </p:txBody>
      </p:sp>
      <p:sp>
        <p:nvSpPr>
          <p:cNvPr id="18" name="Text Box 13">
            <a:extLst>
              <a:ext uri="{FF2B5EF4-FFF2-40B4-BE49-F238E27FC236}">
                <a16:creationId xmlns:a16="http://schemas.microsoft.com/office/drawing/2014/main" id="{1B650B52-4E35-4F48-AE34-08608EDE09E1}"/>
              </a:ext>
            </a:extLst>
          </p:cNvPr>
          <p:cNvSpPr txBox="1">
            <a:spLocks noChangeArrowheads="1"/>
          </p:cNvSpPr>
          <p:nvPr/>
        </p:nvSpPr>
        <p:spPr bwMode="auto">
          <a:xfrm>
            <a:off x="4495801" y="1473201"/>
            <a:ext cx="1285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latin typeface="Arial" panose="020B0604020202020204" pitchFamily="34" charset="0"/>
                <a:cs typeface="Arial" panose="020B0604020202020204" pitchFamily="34" charset="0"/>
              </a:rPr>
              <a:t>Failure</a:t>
            </a:r>
          </a:p>
        </p:txBody>
      </p:sp>
      <p:sp>
        <p:nvSpPr>
          <p:cNvPr id="19" name="Text Box 14">
            <a:extLst>
              <a:ext uri="{FF2B5EF4-FFF2-40B4-BE49-F238E27FC236}">
                <a16:creationId xmlns:a16="http://schemas.microsoft.com/office/drawing/2014/main" id="{492B6228-329A-D348-A431-9265F4476608}"/>
              </a:ext>
            </a:extLst>
          </p:cNvPr>
          <p:cNvSpPr txBox="1">
            <a:spLocks noChangeArrowheads="1"/>
          </p:cNvSpPr>
          <p:nvPr/>
        </p:nvSpPr>
        <p:spPr bwMode="auto">
          <a:xfrm>
            <a:off x="5867400" y="1473201"/>
            <a:ext cx="1543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latin typeface="Arial" panose="020B0604020202020204" pitchFamily="34" charset="0"/>
                <a:cs typeface="Arial" panose="020B0604020202020204" pitchFamily="34" charset="0"/>
              </a:rPr>
              <a:t>Success</a:t>
            </a:r>
          </a:p>
        </p:txBody>
      </p:sp>
      <p:sp>
        <p:nvSpPr>
          <p:cNvPr id="20" name="Text Box 15">
            <a:extLst>
              <a:ext uri="{FF2B5EF4-FFF2-40B4-BE49-F238E27FC236}">
                <a16:creationId xmlns:a16="http://schemas.microsoft.com/office/drawing/2014/main" id="{DC2F3618-8ECB-BE44-AF06-43906F7099D8}"/>
              </a:ext>
            </a:extLst>
          </p:cNvPr>
          <p:cNvSpPr txBox="1">
            <a:spLocks noChangeArrowheads="1"/>
          </p:cNvSpPr>
          <p:nvPr/>
        </p:nvSpPr>
        <p:spPr bwMode="auto">
          <a:xfrm>
            <a:off x="7315201" y="2311401"/>
            <a:ext cx="152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latin typeface="Arial" panose="020B0604020202020204" pitchFamily="34" charset="0"/>
                <a:cs typeface="Arial" panose="020B0604020202020204" pitchFamily="34" charset="0"/>
              </a:rPr>
              <a:t>n</a:t>
            </a:r>
            <a:r>
              <a:rPr lang="en-US" altLang="en-MX" sz="2800" baseline="-25000">
                <a:latin typeface="Arial" panose="020B0604020202020204" pitchFamily="34" charset="0"/>
                <a:cs typeface="Arial" panose="020B0604020202020204" pitchFamily="34" charset="0"/>
              </a:rPr>
              <a:t>1</a:t>
            </a:r>
            <a:r>
              <a:rPr lang="en-US" altLang="en-MX" sz="2800">
                <a:latin typeface="Arial" panose="020B0604020202020204" pitchFamily="34" charset="0"/>
                <a:cs typeface="Arial" panose="020B0604020202020204" pitchFamily="34" charset="0"/>
              </a:rPr>
              <a:t> = 100</a:t>
            </a:r>
          </a:p>
        </p:txBody>
      </p:sp>
      <p:sp>
        <p:nvSpPr>
          <p:cNvPr id="21" name="Text Box 16">
            <a:extLst>
              <a:ext uri="{FF2B5EF4-FFF2-40B4-BE49-F238E27FC236}">
                <a16:creationId xmlns:a16="http://schemas.microsoft.com/office/drawing/2014/main" id="{48C04208-7C41-7342-939A-812E2613B364}"/>
              </a:ext>
            </a:extLst>
          </p:cNvPr>
          <p:cNvSpPr txBox="1">
            <a:spLocks noChangeArrowheads="1"/>
          </p:cNvSpPr>
          <p:nvPr/>
        </p:nvSpPr>
        <p:spPr bwMode="auto">
          <a:xfrm>
            <a:off x="7315201" y="3302001"/>
            <a:ext cx="152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2800">
                <a:latin typeface="Arial" panose="020B0604020202020204" pitchFamily="34" charset="0"/>
                <a:cs typeface="Arial" panose="020B0604020202020204" pitchFamily="34" charset="0"/>
              </a:rPr>
              <a:t>n</a:t>
            </a:r>
            <a:r>
              <a:rPr lang="en-US" altLang="en-MX" sz="2800" baseline="-25000">
                <a:latin typeface="Arial" panose="020B0604020202020204" pitchFamily="34" charset="0"/>
                <a:cs typeface="Arial" panose="020B0604020202020204" pitchFamily="34" charset="0"/>
              </a:rPr>
              <a:t>2</a:t>
            </a:r>
            <a:r>
              <a:rPr lang="en-US" altLang="en-MX" sz="2800">
                <a:latin typeface="Arial" panose="020B0604020202020204" pitchFamily="34" charset="0"/>
                <a:cs typeface="Arial" panose="020B0604020202020204" pitchFamily="34" charset="0"/>
              </a:rPr>
              <a:t> = 100</a:t>
            </a:r>
          </a:p>
        </p:txBody>
      </p:sp>
      <p:sp>
        <p:nvSpPr>
          <p:cNvPr id="22" name="Text Box 22">
            <a:extLst>
              <a:ext uri="{FF2B5EF4-FFF2-40B4-BE49-F238E27FC236}">
                <a16:creationId xmlns:a16="http://schemas.microsoft.com/office/drawing/2014/main" id="{64BF2631-D814-C545-BAEA-FA1B5E783DC9}"/>
              </a:ext>
            </a:extLst>
          </p:cNvPr>
          <p:cNvSpPr txBox="1">
            <a:spLocks noChangeArrowheads="1"/>
          </p:cNvSpPr>
          <p:nvPr/>
        </p:nvSpPr>
        <p:spPr bwMode="auto">
          <a:xfrm>
            <a:off x="3276600" y="4648201"/>
            <a:ext cx="6186488"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457200" algn="l"/>
              </a:tabLst>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tabLst>
                <a:tab pos="457200" algn="l"/>
              </a:tabLst>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tabLst>
                <a:tab pos="457200" algn="l"/>
              </a:tabLst>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tabLst>
                <a:tab pos="457200" algn="l"/>
              </a:tabLst>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tabLst>
                <a:tab pos="457200" algn="l"/>
              </a:tabLst>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tabLst>
                <a:tab pos="457200" algn="l"/>
              </a:tabLs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tabLst>
                <a:tab pos="457200" algn="l"/>
              </a:tabLs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tabLst>
                <a:tab pos="457200" algn="l"/>
              </a:tabLs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tabLst>
                <a:tab pos="457200" algn="l"/>
              </a:tabLs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20000"/>
              </a:lnSpc>
            </a:pPr>
            <a:r>
              <a:rPr lang="en-US" altLang="en-MX" sz="2800" dirty="0">
                <a:latin typeface="Arial" panose="020B0604020202020204" pitchFamily="34" charset="0"/>
                <a:cs typeface="Arial" panose="020B0604020202020204" pitchFamily="34" charset="0"/>
              </a:rPr>
              <a:t>One option (assumes independence):</a:t>
            </a:r>
          </a:p>
          <a:p>
            <a:pPr eaLnBrk="1" hangingPunct="1">
              <a:lnSpc>
                <a:spcPct val="120000"/>
              </a:lnSpc>
            </a:pPr>
            <a:r>
              <a:rPr lang="en-US" altLang="en-MX" sz="2800" dirty="0">
                <a:latin typeface="Arial" panose="020B0604020202020204" pitchFamily="34" charset="0"/>
                <a:cs typeface="Arial" panose="020B0604020202020204" pitchFamily="34" charset="0"/>
              </a:rPr>
              <a:t>	</a:t>
            </a:r>
            <a:r>
              <a:rPr lang="en-US" altLang="en-MX" sz="2800" dirty="0" err="1">
                <a:latin typeface="Arial" panose="020B0604020202020204" pitchFamily="34" charset="0"/>
                <a:cs typeface="Arial" panose="020B0604020202020204" pitchFamily="34" charset="0"/>
              </a:rPr>
              <a:t>p_FailMed</a:t>
            </a:r>
            <a:r>
              <a:rPr lang="en-US" altLang="en-MX" sz="2800" dirty="0">
                <a:latin typeface="Arial" panose="020B0604020202020204" pitchFamily="34" charset="0"/>
                <a:cs typeface="Arial" panose="020B0604020202020204" pitchFamily="34" charset="0"/>
              </a:rPr>
              <a:t> ~ Beta (a=15, b=85)</a:t>
            </a:r>
          </a:p>
          <a:p>
            <a:pPr eaLnBrk="1" hangingPunct="1">
              <a:lnSpc>
                <a:spcPct val="120000"/>
              </a:lnSpc>
            </a:pPr>
            <a:r>
              <a:rPr lang="en-US" altLang="en-MX" sz="2800" dirty="0">
                <a:latin typeface="Arial" panose="020B0604020202020204" pitchFamily="34" charset="0"/>
                <a:cs typeface="Arial" panose="020B0604020202020204" pitchFamily="34" charset="0"/>
              </a:rPr>
              <a:t>	</a:t>
            </a:r>
            <a:r>
              <a:rPr lang="en-US" altLang="en-MX" sz="2800" dirty="0" err="1">
                <a:latin typeface="Arial" panose="020B0604020202020204" pitchFamily="34" charset="0"/>
                <a:cs typeface="Arial" panose="020B0604020202020204" pitchFamily="34" charset="0"/>
              </a:rPr>
              <a:t>p_FailSurg</a:t>
            </a:r>
            <a:r>
              <a:rPr lang="en-US" altLang="en-MX" sz="2800" dirty="0">
                <a:latin typeface="Arial" panose="020B0604020202020204" pitchFamily="34" charset="0"/>
                <a:cs typeface="Arial" panose="020B0604020202020204" pitchFamily="34" charset="0"/>
              </a:rPr>
              <a:t> ~ Beta (a=5, b=95)</a:t>
            </a:r>
          </a:p>
        </p:txBody>
      </p:sp>
    </p:spTree>
    <p:extLst>
      <p:ext uri="{BB962C8B-B14F-4D97-AF65-F5344CB8AC3E}">
        <p14:creationId xmlns:p14="http://schemas.microsoft.com/office/powerpoint/2010/main" val="45106200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E924-5322-E0A6-A1A9-A0D8F00AD863}"/>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3E3A4EA9-7179-277F-8AD4-29EBBFB5EC24}"/>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F6DAC0FE-4269-41D6-B349-CB2D22896829}"/>
              </a:ext>
            </a:extLst>
          </p:cNvPr>
          <p:cNvSpPr>
            <a:spLocks noChangeArrowheads="1"/>
          </p:cNvSpPr>
          <p:nvPr/>
        </p:nvSpPr>
        <p:spPr bwMode="auto">
          <a:xfrm>
            <a:off x="6629402" y="6253162"/>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6B0AED5E-FFCC-D16E-FF85-2E289782B98C}"/>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Some “Concerns”</a:t>
            </a:r>
            <a:endParaRPr lang="en-US" b="0" dirty="0"/>
          </a:p>
        </p:txBody>
      </p:sp>
      <p:sp>
        <p:nvSpPr>
          <p:cNvPr id="3077" name="Rectangle 5">
            <a:extLst>
              <a:ext uri="{FF2B5EF4-FFF2-40B4-BE49-F238E27FC236}">
                <a16:creationId xmlns:a16="http://schemas.microsoft.com/office/drawing/2014/main" id="{8EE1EDBA-4927-D7CC-9092-7F944E8C4802}"/>
              </a:ext>
            </a:extLst>
          </p:cNvPr>
          <p:cNvSpPr>
            <a:spLocks noGrp="1" noChangeArrowheads="1"/>
          </p:cNvSpPr>
          <p:nvPr>
            <p:ph type="body" idx="1"/>
          </p:nvPr>
        </p:nvSpPr>
        <p:spPr>
          <a:xfrm>
            <a:off x="767751" y="1752600"/>
            <a:ext cx="10791645" cy="4724400"/>
          </a:xfrm>
        </p:spPr>
        <p:txBody>
          <a:bodyPr>
            <a:normAutofit/>
          </a:bodyPr>
          <a:lstStyle/>
          <a:p>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Linked</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 probabilities</a:t>
            </a:r>
          </a:p>
          <a:p>
            <a:pPr lvl="1"/>
            <a:r>
              <a:rPr lang="en-US" altLang="en-MX" dirty="0" err="1">
                <a:latin typeface="Arial" panose="020B0604020202020204" pitchFamily="34" charset="0"/>
                <a:ea typeface="ＭＳ Ｐゴシック" panose="020B0600070205080204" pitchFamily="34" charset="-128"/>
              </a:rPr>
              <a:t>p_FailMed</a:t>
            </a:r>
            <a:r>
              <a:rPr lang="en-US" altLang="en-MX" dirty="0">
                <a:latin typeface="Arial" panose="020B0604020202020204" pitchFamily="34" charset="0"/>
                <a:ea typeface="ＭＳ Ｐゴシック" panose="020B0600070205080204" pitchFamily="34" charset="-128"/>
              </a:rPr>
              <a:t> and </a:t>
            </a:r>
            <a:r>
              <a:rPr lang="en-US" altLang="en-MX" dirty="0" err="1">
                <a:latin typeface="Arial" panose="020B0604020202020204" pitchFamily="34" charset="0"/>
                <a:ea typeface="ＭＳ Ｐゴシック" panose="020B0600070205080204" pitchFamily="34" charset="-128"/>
              </a:rPr>
              <a:t>p_FailSurg</a:t>
            </a:r>
            <a:r>
              <a:rPr lang="en-US" altLang="en-MX" dirty="0">
                <a:latin typeface="Arial" panose="020B0604020202020204" pitchFamily="34" charset="0"/>
                <a:ea typeface="ＭＳ Ｐゴシック" panose="020B0600070205080204" pitchFamily="34" charset="-128"/>
              </a:rPr>
              <a:t> are not independent </a:t>
            </a:r>
          </a:p>
          <a:p>
            <a:pPr marL="457200" lvl="1" indent="0">
              <a:buNone/>
            </a:pPr>
            <a:r>
              <a:rPr lang="en-US" altLang="en-MX" dirty="0">
                <a:latin typeface="Arial" panose="020B0604020202020204" pitchFamily="34" charset="0"/>
                <a:ea typeface="ＭＳ Ｐゴシック" panose="020B0600070205080204" pitchFamily="34" charset="-128"/>
              </a:rPr>
              <a:t>		</a:t>
            </a:r>
            <a:r>
              <a:rPr lang="en-US" altLang="en-MX" dirty="0" err="1">
                <a:latin typeface="Arial" panose="020B0604020202020204" pitchFamily="34" charset="0"/>
                <a:ea typeface="ＭＳ Ｐゴシック" panose="020B0600070205080204" pitchFamily="34" charset="-128"/>
              </a:rPr>
              <a:t>p_FailMed</a:t>
            </a:r>
            <a:r>
              <a:rPr lang="en-US" altLang="en-MX" dirty="0">
                <a:latin typeface="Arial" panose="020B0604020202020204" pitchFamily="34" charset="0"/>
                <a:ea typeface="ＭＳ Ｐゴシック" panose="020B0600070205080204" pitchFamily="34" charset="-128"/>
              </a:rPr>
              <a:t> = </a:t>
            </a:r>
            <a:r>
              <a:rPr lang="en-US" altLang="en-MX" dirty="0" err="1">
                <a:solidFill>
                  <a:schemeClr val="accent2"/>
                </a:solidFill>
                <a:latin typeface="Arial" panose="020B0604020202020204" pitchFamily="34" charset="0"/>
                <a:ea typeface="ＭＳ Ｐゴシック" panose="020B0600070205080204" pitchFamily="34" charset="-128"/>
              </a:rPr>
              <a:t>rr_FailMed</a:t>
            </a:r>
            <a:r>
              <a:rPr lang="en-US" altLang="en-MX" dirty="0">
                <a:latin typeface="Arial" panose="020B0604020202020204" pitchFamily="34" charset="0"/>
                <a:ea typeface="ＭＳ Ｐゴシック" panose="020B0600070205080204" pitchFamily="34" charset="-128"/>
              </a:rPr>
              <a:t> * </a:t>
            </a:r>
            <a:r>
              <a:rPr lang="en-US" altLang="en-MX" dirty="0" err="1">
                <a:latin typeface="Arial" panose="020B0604020202020204" pitchFamily="34" charset="0"/>
                <a:ea typeface="ＭＳ Ｐゴシック" panose="020B0600070205080204" pitchFamily="34" charset="-128"/>
              </a:rPr>
              <a:t>p_FailSurg</a:t>
            </a:r>
            <a:endParaRPr lang="en-US" altLang="en-MX" dirty="0">
              <a:latin typeface="Arial" panose="020B0604020202020204" pitchFamily="34" charset="0"/>
              <a:ea typeface="ＭＳ Ｐゴシック" panose="020B0600070205080204" pitchFamily="34" charset="-128"/>
            </a:endParaRPr>
          </a:p>
          <a:p>
            <a:pPr marL="457200" lvl="1" indent="0">
              <a:buNone/>
            </a:pPr>
            <a:endParaRPr lang="en-US" altLang="en-MX"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88135875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Linking probabilities through RR</a:t>
            </a:r>
            <a:endParaRPr lang="en-US" b="0" dirty="0"/>
          </a:p>
        </p:txBody>
      </p:sp>
      <mc:AlternateContent xmlns:mc="http://schemas.openxmlformats.org/markup-compatibility/2006" xmlns:a14="http://schemas.microsoft.com/office/drawing/2010/main">
        <mc:Choice Requires="a14">
          <p:sp>
            <p:nvSpPr>
              <p:cNvPr id="24" name="Text Box 21">
                <a:extLst>
                  <a:ext uri="{FF2B5EF4-FFF2-40B4-BE49-F238E27FC236}">
                    <a16:creationId xmlns:a16="http://schemas.microsoft.com/office/drawing/2014/main" id="{40329099-728B-744C-AC7B-CDE9C1C6A4CE}"/>
                  </a:ext>
                </a:extLst>
              </p:cNvPr>
              <p:cNvSpPr txBox="1">
                <a:spLocks noChangeArrowheads="1"/>
              </p:cNvSpPr>
              <p:nvPr/>
            </p:nvSpPr>
            <p:spPr bwMode="auto">
              <a:xfrm>
                <a:off x="1414462" y="5522912"/>
                <a:ext cx="9363075" cy="11031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sz="3200" dirty="0">
                    <a:latin typeface="Arial" panose="020B0604020202020204" pitchFamily="34" charset="0"/>
                    <a:cs typeface="Arial" panose="020B0604020202020204" pitchFamily="34" charset="0"/>
                  </a:rPr>
                  <a:t>Derivation of SD assumes </a:t>
                </a:r>
                <a14:m>
                  <m:oMath xmlns:m="http://schemas.openxmlformats.org/officeDocument/2006/math">
                    <m:func>
                      <m:funcPr>
                        <m:ctrlPr>
                          <a:rPr lang="es-ES" altLang="en-MX" sz="3200" b="0" i="1" smtClean="0">
                            <a:latin typeface="Cambria Math" panose="02040503050406030204" pitchFamily="18" charset="0"/>
                            <a:cs typeface="Arial" panose="020B0604020202020204" pitchFamily="34" charset="0"/>
                            <a:sym typeface="Symbol" pitchFamily="2" charset="2"/>
                          </a:rPr>
                        </m:ctrlPr>
                      </m:funcPr>
                      <m:fName>
                        <m:r>
                          <m:rPr>
                            <m:sty m:val="p"/>
                          </m:rPr>
                          <a:rPr lang="es-ES" altLang="en-MX" sz="3200" b="0" i="0" smtClean="0">
                            <a:latin typeface="Cambria Math" panose="02040503050406030204" pitchFamily="18" charset="0"/>
                            <a:cs typeface="Arial" panose="020B0604020202020204" pitchFamily="34" charset="0"/>
                            <a:sym typeface="Symbol" pitchFamily="2" charset="2"/>
                          </a:rPr>
                          <m:t>ln</m:t>
                        </m:r>
                      </m:fName>
                      <m:e>
                        <m:acc>
                          <m:accPr>
                            <m:chr m:val="̂"/>
                            <m:ctrlPr>
                              <a:rPr lang="es-ES" altLang="en-MX" sz="3200" i="1">
                                <a:latin typeface="Cambria Math" panose="02040503050406030204" pitchFamily="18" charset="0"/>
                                <a:cs typeface="Arial" panose="020B0604020202020204" pitchFamily="34" charset="0"/>
                                <a:sym typeface="Symbol" pitchFamily="2" charset="2"/>
                              </a:rPr>
                            </m:ctrlPr>
                          </m:accPr>
                          <m:e>
                            <m:r>
                              <a:rPr lang="es-ES" altLang="en-MX" sz="3200" i="1">
                                <a:latin typeface="Cambria Math" panose="02040503050406030204" pitchFamily="18" charset="0"/>
                                <a:cs typeface="Arial" panose="020B0604020202020204" pitchFamily="34" charset="0"/>
                                <a:sym typeface="Symbol" pitchFamily="2" charset="2"/>
                              </a:rPr>
                              <m:t>𝑅𝑅</m:t>
                            </m:r>
                          </m:e>
                        </m:acc>
                      </m:e>
                    </m:func>
                  </m:oMath>
                </a14:m>
                <a:r>
                  <a:rPr lang="en-US" altLang="en-MX" sz="3200" dirty="0">
                    <a:latin typeface="Arial" panose="020B0604020202020204" pitchFamily="34" charset="0"/>
                    <a:cs typeface="Arial" panose="020B0604020202020204" pitchFamily="34" charset="0"/>
                  </a:rPr>
                  <a:t> ~ Normal</a:t>
                </a:r>
              </a:p>
              <a:p>
                <a:pPr eaLnBrk="1" hangingPunct="1"/>
                <a:r>
                  <a:rPr lang="en-US" altLang="en-MX" sz="3200" dirty="0">
                    <a:latin typeface="Arial" panose="020B0604020202020204" pitchFamily="34" charset="0"/>
                    <a:cs typeface="Arial" panose="020B0604020202020204" pitchFamily="34" charset="0"/>
                    <a:sym typeface="Symbol" pitchFamily="2" charset="2"/>
                  </a:rPr>
                  <a:t> </a:t>
                </a:r>
                <a14:m>
                  <m:oMath xmlns:m="http://schemas.openxmlformats.org/officeDocument/2006/math">
                    <m:acc>
                      <m:accPr>
                        <m:chr m:val="̂"/>
                        <m:ctrlPr>
                          <a:rPr lang="es-ES" altLang="en-MX" sz="3200" i="1" smtClean="0">
                            <a:latin typeface="Cambria Math" panose="02040503050406030204" pitchFamily="18" charset="0"/>
                            <a:cs typeface="Arial" panose="020B0604020202020204" pitchFamily="34" charset="0"/>
                            <a:sym typeface="Symbol" pitchFamily="2" charset="2"/>
                          </a:rPr>
                        </m:ctrlPr>
                      </m:accPr>
                      <m:e>
                        <m:r>
                          <a:rPr lang="es-ES" altLang="en-MX" sz="3200" i="1">
                            <a:latin typeface="Cambria Math" panose="02040503050406030204" pitchFamily="18" charset="0"/>
                            <a:cs typeface="Arial" panose="020B0604020202020204" pitchFamily="34" charset="0"/>
                            <a:sym typeface="Symbol" pitchFamily="2" charset="2"/>
                          </a:rPr>
                          <m:t>𝑅𝑅</m:t>
                        </m:r>
                      </m:e>
                    </m:acc>
                  </m:oMath>
                </a14:m>
                <a:r>
                  <a:rPr lang="en-US" altLang="en-MX" sz="3200" dirty="0">
                    <a:latin typeface="Arial" panose="020B0604020202020204" pitchFamily="34" charset="0"/>
                    <a:cs typeface="Arial" panose="020B0604020202020204" pitchFamily="34" charset="0"/>
                    <a:sym typeface="Symbol" pitchFamily="2" charset="2"/>
                  </a:rPr>
                  <a:t> is distributed Lognormal</a:t>
                </a:r>
              </a:p>
            </p:txBody>
          </p:sp>
        </mc:Choice>
        <mc:Fallback xmlns="">
          <p:sp>
            <p:nvSpPr>
              <p:cNvPr id="24" name="Text Box 21">
                <a:extLst>
                  <a:ext uri="{FF2B5EF4-FFF2-40B4-BE49-F238E27FC236}">
                    <a16:creationId xmlns:a16="http://schemas.microsoft.com/office/drawing/2014/main" id="{40329099-728B-744C-AC7B-CDE9C1C6A4CE}"/>
                  </a:ext>
                </a:extLst>
              </p:cNvPr>
              <p:cNvSpPr txBox="1">
                <a:spLocks noRot="1" noChangeAspect="1" noMove="1" noResize="1" noEditPoints="1" noAdjustHandles="1" noChangeArrowheads="1" noChangeShapeType="1" noTextEdit="1"/>
              </p:cNvSpPr>
              <p:nvPr/>
            </p:nvSpPr>
            <p:spPr bwMode="auto">
              <a:xfrm>
                <a:off x="1414462" y="5522912"/>
                <a:ext cx="9363075" cy="1103122"/>
              </a:xfrm>
              <a:prstGeom prst="rect">
                <a:avLst/>
              </a:prstGeom>
              <a:blipFill>
                <a:blip r:embed="rId3"/>
                <a:stretch>
                  <a:fillRect l="-1626" t="-5682" b="-1704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674A16-83AE-A62F-2E9D-94C067AC81A7}"/>
                  </a:ext>
                </a:extLst>
              </p:cNvPr>
              <p:cNvSpPr txBox="1"/>
              <p:nvPr/>
            </p:nvSpPr>
            <p:spPr>
              <a:xfrm>
                <a:off x="3045619" y="1693449"/>
                <a:ext cx="6100762" cy="10275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altLang="en-MX" sz="3200" b="0" i="1" smtClean="0">
                              <a:latin typeface="Cambria Math" panose="02040503050406030204" pitchFamily="18" charset="0"/>
                              <a:cs typeface="Arial" panose="020B0604020202020204" pitchFamily="34" charset="0"/>
                              <a:sym typeface="Symbol" pitchFamily="2" charset="2"/>
                            </a:rPr>
                          </m:ctrlPr>
                        </m:accPr>
                        <m:e>
                          <m:r>
                            <a:rPr lang="es-ES" altLang="en-MX" sz="3200" i="1">
                              <a:latin typeface="Cambria Math" panose="02040503050406030204" pitchFamily="18" charset="0"/>
                              <a:cs typeface="Arial" panose="020B0604020202020204" pitchFamily="34" charset="0"/>
                              <a:sym typeface="Symbol" pitchFamily="2" charset="2"/>
                            </a:rPr>
                            <m:t>𝑅𝑅</m:t>
                          </m:r>
                        </m:e>
                      </m:acc>
                      <m:r>
                        <a:rPr lang="es-ES" altLang="en-MX" sz="3200" b="0" i="1" smtClean="0">
                          <a:latin typeface="Cambria Math" panose="02040503050406030204" pitchFamily="18" charset="0"/>
                          <a:cs typeface="Arial" panose="020B0604020202020204" pitchFamily="34" charset="0"/>
                          <a:sym typeface="Symbol" pitchFamily="2" charset="2"/>
                        </a:rPr>
                        <m:t>=</m:t>
                      </m:r>
                      <m:f>
                        <m:fPr>
                          <m:ctrlPr>
                            <a:rPr lang="es-ES" altLang="en-MX" sz="3200" b="0" i="1" smtClean="0">
                              <a:latin typeface="Cambria Math" panose="02040503050406030204" pitchFamily="18" charset="0"/>
                              <a:cs typeface="Arial" panose="020B0604020202020204" pitchFamily="34" charset="0"/>
                              <a:sym typeface="Symbol" pitchFamily="2" charset="2"/>
                            </a:rPr>
                          </m:ctrlPr>
                        </m:fPr>
                        <m:num>
                          <m:r>
                            <a:rPr lang="es-ES" altLang="en-MX" sz="3200" b="0" i="1" smtClean="0">
                              <a:latin typeface="Cambria Math" panose="02040503050406030204" pitchFamily="18" charset="0"/>
                              <a:cs typeface="Arial" panose="020B0604020202020204" pitchFamily="34" charset="0"/>
                              <a:sym typeface="Symbol" pitchFamily="2" charset="2"/>
                            </a:rPr>
                            <m:t>0.15</m:t>
                          </m:r>
                        </m:num>
                        <m:den>
                          <m:r>
                            <a:rPr lang="es-ES" altLang="en-MX" sz="3200" b="0" i="1" smtClean="0">
                              <a:latin typeface="Cambria Math" panose="02040503050406030204" pitchFamily="18" charset="0"/>
                              <a:cs typeface="Arial" panose="020B0604020202020204" pitchFamily="34" charset="0"/>
                              <a:sym typeface="Symbol" pitchFamily="2" charset="2"/>
                            </a:rPr>
                            <m:t>0.05</m:t>
                          </m:r>
                        </m:den>
                      </m:f>
                      <m:r>
                        <a:rPr lang="es-ES" altLang="en-MX" sz="3200" b="0" i="1" smtClean="0">
                          <a:latin typeface="Cambria Math" panose="02040503050406030204" pitchFamily="18" charset="0"/>
                          <a:cs typeface="Arial" panose="020B0604020202020204" pitchFamily="34" charset="0"/>
                          <a:sym typeface="Symbol" pitchFamily="2" charset="2"/>
                        </a:rPr>
                        <m:t>=3.0</m:t>
                      </m:r>
                    </m:oMath>
                  </m:oMathPara>
                </a14:m>
                <a:endParaRPr lang="en-US" sz="3200" dirty="0"/>
              </a:p>
            </p:txBody>
          </p:sp>
        </mc:Choice>
        <mc:Fallback xmlns="">
          <p:sp>
            <p:nvSpPr>
              <p:cNvPr id="3" name="TextBox 2">
                <a:extLst>
                  <a:ext uri="{FF2B5EF4-FFF2-40B4-BE49-F238E27FC236}">
                    <a16:creationId xmlns:a16="http://schemas.microsoft.com/office/drawing/2014/main" id="{3D674A16-83AE-A62F-2E9D-94C067AC81A7}"/>
                  </a:ext>
                </a:extLst>
              </p:cNvPr>
              <p:cNvSpPr txBox="1">
                <a:spLocks noRot="1" noChangeAspect="1" noMove="1" noResize="1" noEditPoints="1" noAdjustHandles="1" noChangeArrowheads="1" noChangeShapeType="1" noTextEdit="1"/>
              </p:cNvSpPr>
              <p:nvPr/>
            </p:nvSpPr>
            <p:spPr>
              <a:xfrm>
                <a:off x="3045619" y="1693449"/>
                <a:ext cx="6100762" cy="1027525"/>
              </a:xfrm>
              <a:prstGeom prst="rect">
                <a:avLst/>
              </a:prstGeom>
              <a:blipFill>
                <a:blip r:embed="rId4"/>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C8119D-85C1-905E-739C-612F47E4068D}"/>
                  </a:ext>
                </a:extLst>
              </p:cNvPr>
              <p:cNvSpPr txBox="1"/>
              <p:nvPr/>
            </p:nvSpPr>
            <p:spPr>
              <a:xfrm>
                <a:off x="617529" y="2781447"/>
                <a:ext cx="10956940" cy="1589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altLang="en-MX" sz="3200" b="0" i="1" smtClean="0">
                          <a:latin typeface="Cambria Math" panose="02040503050406030204" pitchFamily="18" charset="0"/>
                          <a:cs typeface="Arial" panose="020B0604020202020204" pitchFamily="34" charset="0"/>
                          <a:sym typeface="Symbol" pitchFamily="2" charset="2"/>
                        </a:rPr>
                        <m:t>𝑆𝐷</m:t>
                      </m:r>
                      <m:d>
                        <m:dPr>
                          <m:ctrlPr>
                            <a:rPr lang="es-ES" altLang="en-MX" sz="3200" b="0" i="1" smtClean="0">
                              <a:latin typeface="Cambria Math" panose="02040503050406030204" pitchFamily="18" charset="0"/>
                              <a:cs typeface="Arial" panose="020B0604020202020204" pitchFamily="34" charset="0"/>
                              <a:sym typeface="Symbol" pitchFamily="2" charset="2"/>
                            </a:rPr>
                          </m:ctrlPr>
                        </m:dPr>
                        <m:e>
                          <m:func>
                            <m:funcPr>
                              <m:ctrlPr>
                                <a:rPr lang="es-ES" altLang="en-MX" sz="3200" b="0" i="1" smtClean="0">
                                  <a:latin typeface="Cambria Math" panose="02040503050406030204" pitchFamily="18" charset="0"/>
                                  <a:cs typeface="Arial" panose="020B0604020202020204" pitchFamily="34" charset="0"/>
                                  <a:sym typeface="Symbol" pitchFamily="2" charset="2"/>
                                </a:rPr>
                              </m:ctrlPr>
                            </m:funcPr>
                            <m:fName>
                              <m:r>
                                <m:rPr>
                                  <m:sty m:val="p"/>
                                </m:rPr>
                                <a:rPr lang="es-ES" altLang="en-MX" sz="3200" b="0" i="0" smtClean="0">
                                  <a:latin typeface="Cambria Math" panose="02040503050406030204" pitchFamily="18" charset="0"/>
                                  <a:cs typeface="Arial" panose="020B0604020202020204" pitchFamily="34" charset="0"/>
                                  <a:sym typeface="Symbol" pitchFamily="2" charset="2"/>
                                </a:rPr>
                                <m:t>ln</m:t>
                              </m:r>
                            </m:fName>
                            <m:e>
                              <m:acc>
                                <m:accPr>
                                  <m:chr m:val="̂"/>
                                  <m:ctrlPr>
                                    <a:rPr lang="es-ES" altLang="en-MX" sz="3200" i="1">
                                      <a:latin typeface="Cambria Math" panose="02040503050406030204" pitchFamily="18" charset="0"/>
                                      <a:cs typeface="Arial" panose="020B0604020202020204" pitchFamily="34" charset="0"/>
                                      <a:sym typeface="Symbol" pitchFamily="2" charset="2"/>
                                    </a:rPr>
                                  </m:ctrlPr>
                                </m:accPr>
                                <m:e>
                                  <m:r>
                                    <a:rPr lang="es-ES" altLang="en-MX" sz="3200" i="1">
                                      <a:latin typeface="Cambria Math" panose="02040503050406030204" pitchFamily="18" charset="0"/>
                                      <a:cs typeface="Arial" panose="020B0604020202020204" pitchFamily="34" charset="0"/>
                                      <a:sym typeface="Symbol" pitchFamily="2" charset="2"/>
                                    </a:rPr>
                                    <m:t>𝑅𝑅</m:t>
                                  </m:r>
                                </m:e>
                              </m:acc>
                            </m:e>
                          </m:func>
                        </m:e>
                      </m:d>
                      <m:r>
                        <a:rPr lang="es-ES" altLang="en-MX" sz="3200" b="0" i="1" smtClean="0">
                          <a:latin typeface="Cambria Math" panose="02040503050406030204" pitchFamily="18" charset="0"/>
                          <a:cs typeface="Arial" panose="020B0604020202020204" pitchFamily="34" charset="0"/>
                          <a:sym typeface="Symbol" pitchFamily="2" charset="2"/>
                        </a:rPr>
                        <m:t>=</m:t>
                      </m:r>
                      <m:rad>
                        <m:radPr>
                          <m:degHide m:val="on"/>
                          <m:ctrlPr>
                            <a:rPr lang="es-ES" altLang="en-MX" sz="3200" b="0" i="1" smtClean="0">
                              <a:latin typeface="Cambria Math" panose="02040503050406030204" pitchFamily="18" charset="0"/>
                              <a:cs typeface="Arial" panose="020B0604020202020204" pitchFamily="34" charset="0"/>
                              <a:sym typeface="Symbol" pitchFamily="2" charset="2"/>
                            </a:rPr>
                          </m:ctrlPr>
                        </m:radPr>
                        <m:deg/>
                        <m:e>
                          <m:f>
                            <m:fPr>
                              <m:ctrlPr>
                                <a:rPr lang="es-ES" altLang="en-MX" sz="3200" b="0" i="1" smtClean="0">
                                  <a:latin typeface="Cambria Math" panose="02040503050406030204" pitchFamily="18" charset="0"/>
                                  <a:cs typeface="Arial" panose="020B0604020202020204" pitchFamily="34" charset="0"/>
                                  <a:sym typeface="Symbol" pitchFamily="2" charset="2"/>
                                </a:rPr>
                              </m:ctrlPr>
                            </m:fPr>
                            <m:num>
                              <m:r>
                                <a:rPr lang="es-ES" altLang="en-MX" sz="3200" b="0" i="1" smtClean="0">
                                  <a:latin typeface="Cambria Math" panose="02040503050406030204" pitchFamily="18" charset="0"/>
                                  <a:cs typeface="Arial" panose="020B0604020202020204" pitchFamily="34" charset="0"/>
                                  <a:sym typeface="Symbol" pitchFamily="2" charset="2"/>
                                </a:rPr>
                                <m:t>𝑏</m:t>
                              </m:r>
                            </m:num>
                            <m:den>
                              <m:r>
                                <a:rPr lang="es-ES" altLang="en-MX" sz="3200" b="0" i="1" smtClean="0">
                                  <a:latin typeface="Cambria Math" panose="02040503050406030204" pitchFamily="18" charset="0"/>
                                  <a:cs typeface="Arial" panose="020B0604020202020204" pitchFamily="34" charset="0"/>
                                  <a:sym typeface="Symbol" pitchFamily="2" charset="2"/>
                                </a:rPr>
                                <m:t>𝑎</m:t>
                              </m:r>
                              <m:r>
                                <a:rPr lang="es-ES" altLang="en-MX" sz="3200" b="0" i="1" smtClean="0">
                                  <a:latin typeface="Cambria Math" panose="02040503050406030204" pitchFamily="18" charset="0"/>
                                  <a:cs typeface="Arial" panose="020B0604020202020204" pitchFamily="34" charset="0"/>
                                  <a:sym typeface="Symbol" pitchFamily="2" charset="2"/>
                                </a:rPr>
                                <m:t>⋅</m:t>
                              </m:r>
                              <m:sSub>
                                <m:sSubPr>
                                  <m:ctrlPr>
                                    <a:rPr lang="es-ES" altLang="en-MX" sz="3200" b="0" i="1" smtClean="0">
                                      <a:latin typeface="Cambria Math" panose="02040503050406030204" pitchFamily="18" charset="0"/>
                                      <a:cs typeface="Arial" panose="020B0604020202020204" pitchFamily="34" charset="0"/>
                                      <a:sym typeface="Symbol" pitchFamily="2" charset="2"/>
                                    </a:rPr>
                                  </m:ctrlPr>
                                </m:sSubPr>
                                <m:e>
                                  <m:r>
                                    <a:rPr lang="es-ES" altLang="en-MX" sz="3200" b="0" i="1" smtClean="0">
                                      <a:latin typeface="Cambria Math" panose="02040503050406030204" pitchFamily="18" charset="0"/>
                                      <a:cs typeface="Arial" panose="020B0604020202020204" pitchFamily="34" charset="0"/>
                                      <a:sym typeface="Symbol" pitchFamily="2" charset="2"/>
                                    </a:rPr>
                                    <m:t>𝑛</m:t>
                                  </m:r>
                                </m:e>
                                <m:sub>
                                  <m:r>
                                    <a:rPr lang="es-ES" altLang="en-MX" sz="3200" b="0" i="1" smtClean="0">
                                      <a:latin typeface="Cambria Math" panose="02040503050406030204" pitchFamily="18" charset="0"/>
                                      <a:cs typeface="Arial" panose="020B0604020202020204" pitchFamily="34" charset="0"/>
                                      <a:sym typeface="Symbol" pitchFamily="2" charset="2"/>
                                    </a:rPr>
                                    <m:t>1</m:t>
                                  </m:r>
                                </m:sub>
                              </m:sSub>
                            </m:den>
                          </m:f>
                          <m:r>
                            <a:rPr lang="es-ES" altLang="en-MX" sz="3200" b="0" i="1" smtClean="0">
                              <a:latin typeface="Cambria Math" panose="02040503050406030204" pitchFamily="18" charset="0"/>
                              <a:cs typeface="Arial" panose="020B0604020202020204" pitchFamily="34" charset="0"/>
                              <a:sym typeface="Symbol" pitchFamily="2" charset="2"/>
                            </a:rPr>
                            <m:t>+</m:t>
                          </m:r>
                          <m:f>
                            <m:fPr>
                              <m:ctrlPr>
                                <a:rPr lang="es-ES" altLang="en-MX" sz="3200" b="0" i="1" smtClean="0">
                                  <a:latin typeface="Cambria Math" panose="02040503050406030204" pitchFamily="18" charset="0"/>
                                  <a:cs typeface="Arial" panose="020B0604020202020204" pitchFamily="34" charset="0"/>
                                  <a:sym typeface="Symbol" pitchFamily="2" charset="2"/>
                                </a:rPr>
                              </m:ctrlPr>
                            </m:fPr>
                            <m:num>
                              <m:r>
                                <a:rPr lang="es-ES" altLang="en-MX" sz="3200" b="0" i="1" smtClean="0">
                                  <a:latin typeface="Cambria Math" panose="02040503050406030204" pitchFamily="18" charset="0"/>
                                  <a:cs typeface="Arial" panose="020B0604020202020204" pitchFamily="34" charset="0"/>
                                  <a:sym typeface="Symbol" pitchFamily="2" charset="2"/>
                                </a:rPr>
                                <m:t>𝑑</m:t>
                              </m:r>
                            </m:num>
                            <m:den>
                              <m:r>
                                <a:rPr lang="es-ES" altLang="en-MX" sz="3200" b="0" i="1" smtClean="0">
                                  <a:latin typeface="Cambria Math" panose="02040503050406030204" pitchFamily="18" charset="0"/>
                                  <a:cs typeface="Arial" panose="020B0604020202020204" pitchFamily="34" charset="0"/>
                                  <a:sym typeface="Symbol" pitchFamily="2" charset="2"/>
                                </a:rPr>
                                <m:t>𝑐</m:t>
                              </m:r>
                              <m:r>
                                <a:rPr lang="es-ES" altLang="en-MX" sz="3200" b="0" i="1" smtClean="0">
                                  <a:latin typeface="Cambria Math" panose="02040503050406030204" pitchFamily="18" charset="0"/>
                                  <a:cs typeface="Arial" panose="020B0604020202020204" pitchFamily="34" charset="0"/>
                                  <a:sym typeface="Symbol" pitchFamily="2" charset="2"/>
                                </a:rPr>
                                <m:t>⋅</m:t>
                              </m:r>
                              <m:sSub>
                                <m:sSubPr>
                                  <m:ctrlPr>
                                    <a:rPr lang="es-ES" altLang="en-MX" sz="3200" b="0" i="1" smtClean="0">
                                      <a:latin typeface="Cambria Math" panose="02040503050406030204" pitchFamily="18" charset="0"/>
                                      <a:cs typeface="Arial" panose="020B0604020202020204" pitchFamily="34" charset="0"/>
                                      <a:sym typeface="Symbol" pitchFamily="2" charset="2"/>
                                    </a:rPr>
                                  </m:ctrlPr>
                                </m:sSubPr>
                                <m:e>
                                  <m:r>
                                    <a:rPr lang="es-ES" altLang="en-MX" sz="3200" b="0" i="1" smtClean="0">
                                      <a:latin typeface="Cambria Math" panose="02040503050406030204" pitchFamily="18" charset="0"/>
                                      <a:cs typeface="Arial" panose="020B0604020202020204" pitchFamily="34" charset="0"/>
                                      <a:sym typeface="Symbol" pitchFamily="2" charset="2"/>
                                    </a:rPr>
                                    <m:t>𝑛</m:t>
                                  </m:r>
                                </m:e>
                                <m:sub>
                                  <m:r>
                                    <a:rPr lang="es-ES" altLang="en-MX" sz="3200" b="0" i="1" smtClean="0">
                                      <a:latin typeface="Cambria Math" panose="02040503050406030204" pitchFamily="18" charset="0"/>
                                      <a:cs typeface="Arial" panose="020B0604020202020204" pitchFamily="34" charset="0"/>
                                      <a:sym typeface="Symbol" pitchFamily="2" charset="2"/>
                                    </a:rPr>
                                    <m:t>2</m:t>
                                  </m:r>
                                </m:sub>
                              </m:sSub>
                            </m:den>
                          </m:f>
                        </m:e>
                      </m:rad>
                      <m:r>
                        <a:rPr lang="es-ES" altLang="en-MX" sz="3200" b="0" i="1" smtClean="0">
                          <a:latin typeface="Cambria Math" panose="02040503050406030204" pitchFamily="18" charset="0"/>
                          <a:cs typeface="Arial" panose="020B0604020202020204" pitchFamily="34" charset="0"/>
                          <a:sym typeface="Symbol" pitchFamily="2" charset="2"/>
                        </a:rPr>
                        <m:t>=</m:t>
                      </m:r>
                      <m:rad>
                        <m:radPr>
                          <m:degHide m:val="on"/>
                          <m:ctrlPr>
                            <a:rPr lang="es-ES" altLang="en-MX" sz="3200" b="0" i="1" smtClean="0">
                              <a:latin typeface="Cambria Math" panose="02040503050406030204" pitchFamily="18" charset="0"/>
                              <a:cs typeface="Arial" panose="020B0604020202020204" pitchFamily="34" charset="0"/>
                              <a:sym typeface="Symbol" pitchFamily="2" charset="2"/>
                            </a:rPr>
                          </m:ctrlPr>
                        </m:radPr>
                        <m:deg/>
                        <m:e>
                          <m:f>
                            <m:fPr>
                              <m:ctrlPr>
                                <a:rPr lang="es-ES" altLang="en-MX" sz="3200" b="0" i="1" smtClean="0">
                                  <a:latin typeface="Cambria Math" panose="02040503050406030204" pitchFamily="18" charset="0"/>
                                  <a:cs typeface="Arial" panose="020B0604020202020204" pitchFamily="34" charset="0"/>
                                  <a:sym typeface="Symbol" pitchFamily="2" charset="2"/>
                                </a:rPr>
                              </m:ctrlPr>
                            </m:fPr>
                            <m:num>
                              <m:r>
                                <a:rPr lang="es-ES" altLang="en-MX" sz="3200" b="0" i="1" smtClean="0">
                                  <a:latin typeface="Cambria Math" panose="02040503050406030204" pitchFamily="18" charset="0"/>
                                  <a:cs typeface="Arial" panose="020B0604020202020204" pitchFamily="34" charset="0"/>
                                  <a:sym typeface="Symbol" pitchFamily="2" charset="2"/>
                                </a:rPr>
                                <m:t>85</m:t>
                              </m:r>
                            </m:num>
                            <m:den>
                              <m:r>
                                <a:rPr lang="es-ES" altLang="en-MX" sz="3200" b="0" i="1" smtClean="0">
                                  <a:latin typeface="Cambria Math" panose="02040503050406030204" pitchFamily="18" charset="0"/>
                                  <a:cs typeface="Arial" panose="020B0604020202020204" pitchFamily="34" charset="0"/>
                                  <a:sym typeface="Symbol" pitchFamily="2" charset="2"/>
                                </a:rPr>
                                <m:t>1500</m:t>
                              </m:r>
                            </m:den>
                          </m:f>
                          <m:r>
                            <a:rPr lang="es-ES" altLang="en-MX" sz="3200" b="0" i="1" smtClean="0">
                              <a:latin typeface="Cambria Math" panose="02040503050406030204" pitchFamily="18" charset="0"/>
                              <a:cs typeface="Arial" panose="020B0604020202020204" pitchFamily="34" charset="0"/>
                              <a:sym typeface="Symbol" pitchFamily="2" charset="2"/>
                            </a:rPr>
                            <m:t>+</m:t>
                          </m:r>
                          <m:f>
                            <m:fPr>
                              <m:ctrlPr>
                                <a:rPr lang="es-ES" altLang="en-MX" sz="3200" b="0" i="1" smtClean="0">
                                  <a:latin typeface="Cambria Math" panose="02040503050406030204" pitchFamily="18" charset="0"/>
                                  <a:cs typeface="Arial" panose="020B0604020202020204" pitchFamily="34" charset="0"/>
                                  <a:sym typeface="Symbol" pitchFamily="2" charset="2"/>
                                </a:rPr>
                              </m:ctrlPr>
                            </m:fPr>
                            <m:num>
                              <m:r>
                                <a:rPr lang="es-ES" altLang="en-MX" sz="3200" b="0" i="1" smtClean="0">
                                  <a:latin typeface="Cambria Math" panose="02040503050406030204" pitchFamily="18" charset="0"/>
                                  <a:cs typeface="Arial" panose="020B0604020202020204" pitchFamily="34" charset="0"/>
                                  <a:sym typeface="Symbol" pitchFamily="2" charset="2"/>
                                </a:rPr>
                                <m:t>95</m:t>
                              </m:r>
                            </m:num>
                            <m:den>
                              <m:r>
                                <a:rPr lang="es-ES" altLang="en-MX" sz="3200" b="0" i="1" smtClean="0">
                                  <a:latin typeface="Cambria Math" panose="02040503050406030204" pitchFamily="18" charset="0"/>
                                  <a:cs typeface="Arial" panose="020B0604020202020204" pitchFamily="34" charset="0"/>
                                  <a:sym typeface="Symbol" pitchFamily="2" charset="2"/>
                                </a:rPr>
                                <m:t>500</m:t>
                              </m:r>
                            </m:den>
                          </m:f>
                        </m:e>
                      </m:rad>
                      <m:r>
                        <a:rPr lang="es-ES" altLang="en-MX" sz="3200" b="0" i="1" smtClean="0">
                          <a:latin typeface="Cambria Math" panose="02040503050406030204" pitchFamily="18" charset="0"/>
                          <a:cs typeface="Arial" panose="020B0604020202020204" pitchFamily="34" charset="0"/>
                          <a:sym typeface="Symbol" pitchFamily="2" charset="2"/>
                        </a:rPr>
                        <m:t>=0.5</m:t>
                      </m:r>
                    </m:oMath>
                  </m:oMathPara>
                </a14:m>
                <a:endParaRPr lang="en-US" sz="3200" dirty="0"/>
              </a:p>
            </p:txBody>
          </p:sp>
        </mc:Choice>
        <mc:Fallback xmlns="">
          <p:sp>
            <p:nvSpPr>
              <p:cNvPr id="4" name="TextBox 3">
                <a:extLst>
                  <a:ext uri="{FF2B5EF4-FFF2-40B4-BE49-F238E27FC236}">
                    <a16:creationId xmlns:a16="http://schemas.microsoft.com/office/drawing/2014/main" id="{32C8119D-85C1-905E-739C-612F47E4068D}"/>
                  </a:ext>
                </a:extLst>
              </p:cNvPr>
              <p:cNvSpPr txBox="1">
                <a:spLocks noRot="1" noChangeAspect="1" noMove="1" noResize="1" noEditPoints="1" noAdjustHandles="1" noChangeArrowheads="1" noChangeShapeType="1" noTextEdit="1"/>
              </p:cNvSpPr>
              <p:nvPr/>
            </p:nvSpPr>
            <p:spPr>
              <a:xfrm>
                <a:off x="617529" y="2781447"/>
                <a:ext cx="10956940" cy="158928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BFC47F-0AF4-58AC-DBC2-F2EF6492A1B6}"/>
                  </a:ext>
                </a:extLst>
              </p:cNvPr>
              <p:cNvSpPr txBox="1"/>
              <p:nvPr/>
            </p:nvSpPr>
            <p:spPr>
              <a:xfrm>
                <a:off x="1414462" y="4647956"/>
                <a:ext cx="9363075" cy="597728"/>
              </a:xfrm>
              <a:prstGeom prst="rect">
                <a:avLst/>
              </a:prstGeom>
              <a:noFill/>
            </p:spPr>
            <p:txBody>
              <a:bodyPr wrap="square">
                <a:spAutoFit/>
              </a:bodyPr>
              <a:lstStyle/>
              <a:p>
                <a:r>
                  <a:rPr lang="en-US" altLang="en-MX" sz="3200" dirty="0">
                    <a:latin typeface="Arial" panose="020B0604020202020204" pitchFamily="34" charset="0"/>
                    <a:cs typeface="Arial" panose="020B0604020202020204" pitchFamily="34" charset="0"/>
                  </a:rPr>
                  <a:t>95% confidence interval for </a:t>
                </a:r>
                <a14:m>
                  <m:oMath xmlns:m="http://schemas.openxmlformats.org/officeDocument/2006/math">
                    <m:acc>
                      <m:accPr>
                        <m:chr m:val="̂"/>
                        <m:ctrlPr>
                          <a:rPr lang="es-ES" altLang="en-MX" sz="3200" b="0" i="1" smtClean="0">
                            <a:latin typeface="Cambria Math" panose="02040503050406030204" pitchFamily="18" charset="0"/>
                            <a:cs typeface="Arial" panose="020B0604020202020204" pitchFamily="34" charset="0"/>
                            <a:sym typeface="Symbol" pitchFamily="2" charset="2"/>
                          </a:rPr>
                        </m:ctrlPr>
                      </m:accPr>
                      <m:e>
                        <m:r>
                          <a:rPr lang="es-ES" altLang="en-MX" sz="3200" i="1">
                            <a:latin typeface="Cambria Math" panose="02040503050406030204" pitchFamily="18" charset="0"/>
                            <a:cs typeface="Arial" panose="020B0604020202020204" pitchFamily="34" charset="0"/>
                            <a:sym typeface="Symbol" pitchFamily="2" charset="2"/>
                          </a:rPr>
                          <m:t>𝑅𝑅</m:t>
                        </m:r>
                      </m:e>
                    </m:acc>
                  </m:oMath>
                </a14:m>
                <a:r>
                  <a:rPr lang="en-US" altLang="en-MX" sz="32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s-ES" altLang="en-MX" sz="3200" b="0" i="1" smtClean="0">
                            <a:latin typeface="Cambria Math" panose="02040503050406030204" pitchFamily="18" charset="0"/>
                            <a:cs typeface="Arial" panose="020B0604020202020204" pitchFamily="34" charset="0"/>
                            <a:sym typeface="Symbol" pitchFamily="2" charset="2"/>
                          </a:rPr>
                        </m:ctrlPr>
                      </m:dPr>
                      <m:e>
                        <m:r>
                          <a:rPr lang="es-ES" altLang="en-MX" sz="3200" b="0" i="1" smtClean="0">
                            <a:latin typeface="Cambria Math" panose="02040503050406030204" pitchFamily="18" charset="0"/>
                            <a:cs typeface="Arial" panose="020B0604020202020204" pitchFamily="34" charset="0"/>
                            <a:sym typeface="Symbol" pitchFamily="2" charset="2"/>
                          </a:rPr>
                          <m:t>1.13, 7.94</m:t>
                        </m:r>
                      </m:e>
                    </m:d>
                  </m:oMath>
                </a14:m>
                <a:endParaRPr lang="en-US" sz="3200" dirty="0"/>
              </a:p>
            </p:txBody>
          </p:sp>
        </mc:Choice>
        <mc:Fallback xmlns="">
          <p:sp>
            <p:nvSpPr>
              <p:cNvPr id="6" name="TextBox 5">
                <a:extLst>
                  <a:ext uri="{FF2B5EF4-FFF2-40B4-BE49-F238E27FC236}">
                    <a16:creationId xmlns:a16="http://schemas.microsoft.com/office/drawing/2014/main" id="{D9BFC47F-0AF4-58AC-DBC2-F2EF6492A1B6}"/>
                  </a:ext>
                </a:extLst>
              </p:cNvPr>
              <p:cNvSpPr txBox="1">
                <a:spLocks noRot="1" noChangeAspect="1" noMove="1" noResize="1" noEditPoints="1" noAdjustHandles="1" noChangeArrowheads="1" noChangeShapeType="1" noTextEdit="1"/>
              </p:cNvSpPr>
              <p:nvPr/>
            </p:nvSpPr>
            <p:spPr>
              <a:xfrm>
                <a:off x="1414462" y="4647956"/>
                <a:ext cx="9363075" cy="597728"/>
              </a:xfrm>
              <a:prstGeom prst="rect">
                <a:avLst/>
              </a:prstGeom>
              <a:blipFill>
                <a:blip r:embed="rId6"/>
                <a:stretch>
                  <a:fillRect l="-1626" t="-10204" b="-26531"/>
                </a:stretch>
              </a:blipFill>
            </p:spPr>
            <p:txBody>
              <a:bodyPr/>
              <a:lstStyle/>
              <a:p>
                <a:r>
                  <a:rPr lang="en-US">
                    <a:noFill/>
                  </a:rPr>
                  <a:t> </a:t>
                </a:r>
              </a:p>
            </p:txBody>
          </p:sp>
        </mc:Fallback>
      </mc:AlternateContent>
    </p:spTree>
    <p:extLst>
      <p:ext uri="{BB962C8B-B14F-4D97-AF65-F5344CB8AC3E}">
        <p14:creationId xmlns:p14="http://schemas.microsoft.com/office/powerpoint/2010/main" val="54527168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Distribution for </a:t>
            </a:r>
            <a:r>
              <a:rPr lang="en-US" altLang="en-MX" b="0" dirty="0" err="1">
                <a:latin typeface="Arial" panose="020B0604020202020204" pitchFamily="34" charset="0"/>
                <a:ea typeface="ＭＳ Ｐゴシック" panose="020B0600070205080204" pitchFamily="34" charset="-128"/>
              </a:rPr>
              <a:t>rr_FailMed</a:t>
            </a:r>
            <a:endParaRPr lang="en-US" b="0" dirty="0"/>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981200"/>
            <a:ext cx="10791645" cy="3864015"/>
          </a:xfrm>
        </p:spPr>
        <p:txBody>
          <a:bodyPr>
            <a:normAutofit/>
          </a:bodyPr>
          <a:lstStyle/>
          <a:p>
            <a:r>
              <a:rPr lang="en-US" altLang="en-MX" dirty="0">
                <a:latin typeface="Arial" panose="020B0604020202020204" pitchFamily="34" charset="0"/>
                <a:ea typeface="ＭＳ Ｐゴシック" panose="020B0600070205080204" pitchFamily="34" charset="-128"/>
              </a:rPr>
              <a:t>Goal: Find </a:t>
            </a:r>
            <a:r>
              <a:rPr lang="en-US" altLang="en-MX" dirty="0">
                <a:latin typeface="Symbol" pitchFamily="2" charset="2"/>
                <a:ea typeface="ＭＳ Ｐゴシック" panose="020B0600070205080204" pitchFamily="34" charset="-128"/>
              </a:rPr>
              <a:t>m</a:t>
            </a:r>
            <a:r>
              <a:rPr lang="en-US" altLang="en-MX" dirty="0">
                <a:latin typeface="Arial" panose="020B0604020202020204" pitchFamily="34" charset="0"/>
                <a:ea typeface="ＭＳ Ｐゴシック" panose="020B0600070205080204" pitchFamily="34" charset="-128"/>
              </a:rPr>
              <a:t> and </a:t>
            </a:r>
            <a:r>
              <a:rPr lang="en-US" altLang="en-MX" dirty="0">
                <a:latin typeface="Symbol" pitchFamily="2" charset="2"/>
                <a:ea typeface="ＭＳ Ｐゴシック" panose="020B0600070205080204" pitchFamily="34" charset="-128"/>
              </a:rPr>
              <a:t>s</a:t>
            </a:r>
            <a:r>
              <a:rPr lang="en-US" altLang="en-MX" dirty="0">
                <a:latin typeface="Arial" panose="020B0604020202020204" pitchFamily="34" charset="0"/>
                <a:ea typeface="ＭＳ Ｐゴシック" panose="020B0600070205080204" pitchFamily="34" charset="-128"/>
              </a:rPr>
              <a:t> of Lognormal distribution with correct mean (3.0) and 95% CI</a:t>
            </a:r>
          </a:p>
          <a:p>
            <a:r>
              <a:rPr lang="en-US" altLang="en-MX" dirty="0">
                <a:latin typeface="Arial" panose="020B0604020202020204" pitchFamily="34" charset="0"/>
                <a:ea typeface="ＭＳ Ｐゴシック" panose="020B0600070205080204" pitchFamily="34" charset="-128"/>
              </a:rPr>
              <a:t>Problem: If mean = 3.0 then confidence interval is off (shifted left); if confidence interval is correct then mean is not (3.39)</a:t>
            </a:r>
          </a:p>
        </p:txBody>
      </p:sp>
    </p:spTree>
    <p:extLst>
      <p:ext uri="{BB962C8B-B14F-4D97-AF65-F5344CB8AC3E}">
        <p14:creationId xmlns:p14="http://schemas.microsoft.com/office/powerpoint/2010/main" val="303127535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Distributions in the Example</a:t>
            </a:r>
            <a:endParaRPr lang="en-US" b="0" dirty="0"/>
          </a:p>
        </p:txBody>
      </p:sp>
      <p:sp>
        <p:nvSpPr>
          <p:cNvPr id="8" name="Rectangle 3">
            <a:extLst>
              <a:ext uri="{FF2B5EF4-FFF2-40B4-BE49-F238E27FC236}">
                <a16:creationId xmlns:a16="http://schemas.microsoft.com/office/drawing/2014/main" id="{9B7047ED-4D2D-C94B-93F5-FE75E2F4190D}"/>
              </a:ext>
            </a:extLst>
          </p:cNvPr>
          <p:cNvSpPr txBox="1">
            <a:spLocks noChangeArrowheads="1"/>
          </p:cNvSpPr>
          <p:nvPr/>
        </p:nvSpPr>
        <p:spPr>
          <a:xfrm>
            <a:off x="1981200" y="1561618"/>
            <a:ext cx="8305800" cy="3124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tabLst>
                <a:tab pos="3657600" algn="ctr"/>
                <a:tab pos="6400800" algn="ctr"/>
                <a:tab pos="7662863" algn="ctr"/>
              </a:tabLst>
            </a:pPr>
            <a:r>
              <a:rPr lang="en-US" altLang="en-MX" sz="2800" dirty="0">
                <a:latin typeface="Arial" panose="020B0604020202020204" pitchFamily="34" charset="0"/>
                <a:ea typeface="ＭＳ Ｐゴシック" panose="020B0600070205080204" pitchFamily="34" charset="-128"/>
              </a:rPr>
              <a:t>Variable	Distribution	Mean	S.D.</a:t>
            </a:r>
          </a:p>
          <a:p>
            <a:pPr>
              <a:buFont typeface="Arial" panose="020B0604020202020204" pitchFamily="34" charset="0"/>
              <a:buNone/>
              <a:tabLst>
                <a:tab pos="3657600" algn="ctr"/>
                <a:tab pos="6400800" algn="ctr"/>
                <a:tab pos="7662863" algn="ctr"/>
              </a:tabLst>
            </a:pPr>
            <a:r>
              <a:rPr lang="en-US" altLang="en-MX" sz="2800" dirty="0" err="1">
                <a:latin typeface="Arial" panose="020B0604020202020204" pitchFamily="34" charset="0"/>
                <a:ea typeface="ＭＳ Ｐゴシック" panose="020B0600070205080204" pitchFamily="34" charset="-128"/>
              </a:rPr>
              <a:t>p_FailSurg</a:t>
            </a:r>
            <a:r>
              <a:rPr lang="en-US" altLang="en-MX" sz="2800" dirty="0">
                <a:latin typeface="Arial" panose="020B0604020202020204" pitchFamily="34" charset="0"/>
                <a:ea typeface="ＭＳ Ｐゴシック" panose="020B0600070205080204" pitchFamily="34" charset="-128"/>
              </a:rPr>
              <a:t>	 Beta (a=5, b=95)	0.05	0.02</a:t>
            </a:r>
          </a:p>
          <a:p>
            <a:pPr>
              <a:buFont typeface="Arial" panose="020B0604020202020204" pitchFamily="34" charset="0"/>
              <a:buNone/>
              <a:tabLst>
                <a:tab pos="3657600" algn="ctr"/>
                <a:tab pos="6400800" algn="ctr"/>
                <a:tab pos="7662863" algn="ctr"/>
              </a:tabLst>
            </a:pPr>
            <a:r>
              <a:rPr lang="en-US" altLang="en-MX" sz="2800" dirty="0" err="1">
                <a:latin typeface="Arial" panose="020B0604020202020204" pitchFamily="34" charset="0"/>
                <a:ea typeface="ＭＳ Ｐゴシック" panose="020B0600070205080204" pitchFamily="34" charset="-128"/>
              </a:rPr>
              <a:t>p_FailMed</a:t>
            </a:r>
            <a:r>
              <a:rPr lang="en-US" altLang="en-MX" sz="2800" dirty="0">
                <a:latin typeface="Arial" panose="020B0604020202020204" pitchFamily="34" charset="0"/>
                <a:ea typeface="ＭＳ Ｐゴシック" panose="020B0600070205080204" pitchFamily="34" charset="-128"/>
              </a:rPr>
              <a:t>	Beta (a=15, b=85)	0.15	0.04</a:t>
            </a:r>
          </a:p>
          <a:p>
            <a:pPr>
              <a:buFont typeface="Arial" panose="020B0604020202020204" pitchFamily="34" charset="0"/>
              <a:buNone/>
              <a:tabLst>
                <a:tab pos="3657600" algn="ctr"/>
                <a:tab pos="6400800" algn="ctr"/>
                <a:tab pos="7662863" algn="ctr"/>
              </a:tabLst>
            </a:pPr>
            <a:r>
              <a:rPr lang="en-US" altLang="en-MX" sz="2800" dirty="0" err="1">
                <a:latin typeface="Arial" panose="020B0604020202020204" pitchFamily="34" charset="0"/>
                <a:ea typeface="ＭＳ Ｐゴシック" panose="020B0600070205080204" pitchFamily="34" charset="-128"/>
              </a:rPr>
              <a:t>rr_FailMed</a:t>
            </a:r>
            <a:r>
              <a:rPr lang="en-US" altLang="en-MX" sz="2800" dirty="0">
                <a:latin typeface="Arial" panose="020B0604020202020204" pitchFamily="34" charset="0"/>
                <a:ea typeface="ＭＳ Ｐゴシック" panose="020B0600070205080204" pitchFamily="34" charset="-128"/>
              </a:rPr>
              <a:t>	LN (</a:t>
            </a:r>
            <a:r>
              <a:rPr lang="en-US" altLang="en-MX" sz="2800" dirty="0">
                <a:latin typeface="Symbol" pitchFamily="2" charset="2"/>
                <a:ea typeface="ＭＳ Ｐゴシック" panose="020B0600070205080204" pitchFamily="34" charset="-128"/>
              </a:rPr>
              <a:t>m</a:t>
            </a:r>
            <a:r>
              <a:rPr lang="en-US" altLang="en-MX" sz="2800" dirty="0">
                <a:latin typeface="Arial" panose="020B0604020202020204" pitchFamily="34" charset="0"/>
                <a:ea typeface="ＭＳ Ｐゴシック" panose="020B0600070205080204" pitchFamily="34" charset="-128"/>
              </a:rPr>
              <a:t>=0.97, </a:t>
            </a:r>
            <a:r>
              <a:rPr lang="en-US" altLang="en-MX" sz="2800" dirty="0">
                <a:latin typeface="Symbol" pitchFamily="2" charset="2"/>
                <a:ea typeface="ＭＳ Ｐゴシック" panose="020B0600070205080204" pitchFamily="34" charset="-128"/>
              </a:rPr>
              <a:t>s</a:t>
            </a:r>
            <a:r>
              <a:rPr lang="en-US" altLang="en-MX" sz="2800" dirty="0">
                <a:latin typeface="Arial" panose="020B0604020202020204" pitchFamily="34" charset="0"/>
                <a:ea typeface="ＭＳ Ｐゴシック" panose="020B0600070205080204" pitchFamily="34" charset="-128"/>
              </a:rPr>
              <a:t>=0.50)	3.0	1.60</a:t>
            </a:r>
          </a:p>
          <a:p>
            <a:pPr>
              <a:buFont typeface="Arial" panose="020B0604020202020204" pitchFamily="34" charset="0"/>
              <a:buNone/>
              <a:tabLst>
                <a:tab pos="3657600" algn="ctr"/>
                <a:tab pos="6400800" algn="ctr"/>
                <a:tab pos="7662863" algn="ctr"/>
              </a:tabLst>
            </a:pPr>
            <a:r>
              <a:rPr lang="en-US" altLang="en-MX" sz="2800" dirty="0" err="1">
                <a:latin typeface="Arial" panose="020B0604020202020204" pitchFamily="34" charset="0"/>
                <a:ea typeface="ＭＳ Ｐゴシック" panose="020B0600070205080204" pitchFamily="34" charset="-128"/>
              </a:rPr>
              <a:t>mu_Fail</a:t>
            </a:r>
            <a:r>
              <a:rPr lang="en-US" altLang="en-MX" sz="2800" dirty="0">
                <a:latin typeface="Arial" panose="020B0604020202020204" pitchFamily="34" charset="0"/>
                <a:ea typeface="ＭＳ Ｐゴシック" panose="020B0600070205080204" pitchFamily="34" charset="-128"/>
              </a:rPr>
              <a:t>	 LN (</a:t>
            </a:r>
            <a:r>
              <a:rPr lang="en-US" altLang="en-MX" sz="2800" dirty="0">
                <a:latin typeface="Symbol" pitchFamily="2" charset="2"/>
                <a:ea typeface="ＭＳ Ｐゴシック" panose="020B0600070205080204" pitchFamily="34" charset="-128"/>
              </a:rPr>
              <a:t>m</a:t>
            </a:r>
            <a:r>
              <a:rPr lang="en-US" altLang="en-MX" sz="2800" dirty="0">
                <a:latin typeface="Arial" panose="020B0604020202020204" pitchFamily="34" charset="0"/>
                <a:ea typeface="ＭＳ Ｐゴシック" panose="020B0600070205080204" pitchFamily="34" charset="-128"/>
              </a:rPr>
              <a:t> = -3.95, </a:t>
            </a:r>
            <a:r>
              <a:rPr lang="en-US" altLang="en-MX" sz="2800" dirty="0">
                <a:latin typeface="Symbol" pitchFamily="2" charset="2"/>
                <a:ea typeface="ＭＳ Ｐゴシック" panose="020B0600070205080204" pitchFamily="34" charset="-128"/>
              </a:rPr>
              <a:t>s</a:t>
            </a:r>
            <a:r>
              <a:rPr lang="en-US" altLang="en-MX" sz="2800" dirty="0">
                <a:latin typeface="Arial" panose="020B0604020202020204" pitchFamily="34" charset="0"/>
                <a:ea typeface="ＭＳ Ｐゴシック" panose="020B0600070205080204" pitchFamily="34" charset="-128"/>
              </a:rPr>
              <a:t> = 0.33)	0.02	0.007</a:t>
            </a:r>
          </a:p>
        </p:txBody>
      </p:sp>
      <p:sp>
        <p:nvSpPr>
          <p:cNvPr id="9" name="Line 4">
            <a:extLst>
              <a:ext uri="{FF2B5EF4-FFF2-40B4-BE49-F238E27FC236}">
                <a16:creationId xmlns:a16="http://schemas.microsoft.com/office/drawing/2014/main" id="{7C71D3E1-069A-A348-931D-17D25BAA6E1B}"/>
              </a:ext>
            </a:extLst>
          </p:cNvPr>
          <p:cNvSpPr>
            <a:spLocks noChangeShapeType="1"/>
          </p:cNvSpPr>
          <p:nvPr/>
        </p:nvSpPr>
        <p:spPr bwMode="auto">
          <a:xfrm>
            <a:off x="2133600" y="2095018"/>
            <a:ext cx="807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MX"/>
          </a:p>
        </p:txBody>
      </p:sp>
      <p:sp>
        <p:nvSpPr>
          <p:cNvPr id="10" name="Line 5">
            <a:extLst>
              <a:ext uri="{FF2B5EF4-FFF2-40B4-BE49-F238E27FC236}">
                <a16:creationId xmlns:a16="http://schemas.microsoft.com/office/drawing/2014/main" id="{BFE499C2-D3BC-1046-9EEE-3C50DC56C718}"/>
              </a:ext>
            </a:extLst>
          </p:cNvPr>
          <p:cNvSpPr>
            <a:spLocks noChangeShapeType="1"/>
          </p:cNvSpPr>
          <p:nvPr/>
        </p:nvSpPr>
        <p:spPr bwMode="auto">
          <a:xfrm>
            <a:off x="2133600" y="4685818"/>
            <a:ext cx="807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MX"/>
          </a:p>
        </p:txBody>
      </p:sp>
      <p:graphicFrame>
        <p:nvGraphicFramePr>
          <p:cNvPr id="11" name="Object 6">
            <a:extLst>
              <a:ext uri="{FF2B5EF4-FFF2-40B4-BE49-F238E27FC236}">
                <a16:creationId xmlns:a16="http://schemas.microsoft.com/office/drawing/2014/main" id="{EC51422E-2F8D-DA4F-938B-95BBD961C174}"/>
              </a:ext>
            </a:extLst>
          </p:cNvPr>
          <p:cNvGraphicFramePr>
            <a:graphicFrameLocks noChangeAspect="1"/>
          </p:cNvGraphicFramePr>
          <p:nvPr>
            <p:extLst>
              <p:ext uri="{D42A27DB-BD31-4B8C-83A1-F6EECF244321}">
                <p14:modId xmlns:p14="http://schemas.microsoft.com/office/powerpoint/2010/main" val="3059459630"/>
              </p:ext>
            </p:extLst>
          </p:nvPr>
        </p:nvGraphicFramePr>
        <p:xfrm>
          <a:off x="1905000" y="5106507"/>
          <a:ext cx="8458200" cy="1368425"/>
        </p:xfrm>
        <a:graphic>
          <a:graphicData uri="http://schemas.openxmlformats.org/presentationml/2006/ole">
            <mc:AlternateContent xmlns:mc="http://schemas.openxmlformats.org/markup-compatibility/2006">
              <mc:Choice xmlns:v="urn:schemas-microsoft-com:vml" Requires="v">
                <p:oleObj name="Equation" r:id="rId3" imgW="108546900" imgH="17551400" progId="Equation.DSMT4">
                  <p:embed/>
                </p:oleObj>
              </mc:Choice>
              <mc:Fallback>
                <p:oleObj name="Equation" r:id="rId3" imgW="108546900" imgH="17551400" progId="Equation.DSMT4">
                  <p:embed/>
                  <p:pic>
                    <p:nvPicPr>
                      <p:cNvPr id="11" name="Object 6">
                        <a:extLst>
                          <a:ext uri="{FF2B5EF4-FFF2-40B4-BE49-F238E27FC236}">
                            <a16:creationId xmlns:a16="http://schemas.microsoft.com/office/drawing/2014/main" id="{EC51422E-2F8D-DA4F-938B-95BBD961C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106507"/>
                        <a:ext cx="8458200" cy="1368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 name="AutoShape 9">
            <a:extLst>
              <a:ext uri="{FF2B5EF4-FFF2-40B4-BE49-F238E27FC236}">
                <a16:creationId xmlns:a16="http://schemas.microsoft.com/office/drawing/2014/main" id="{87779AB5-8A77-9840-BE94-09ABFCEBCBA5}"/>
              </a:ext>
            </a:extLst>
          </p:cNvPr>
          <p:cNvSpPr>
            <a:spLocks/>
          </p:cNvSpPr>
          <p:nvPr/>
        </p:nvSpPr>
        <p:spPr bwMode="auto">
          <a:xfrm>
            <a:off x="1828800" y="2671269"/>
            <a:ext cx="228600" cy="762000"/>
          </a:xfrm>
          <a:prstGeom prst="leftBrace">
            <a:avLst>
              <a:gd name="adj1" fmla="val 27778"/>
              <a:gd name="adj2" fmla="val 50000"/>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MX" altLang="en-MX"/>
          </a:p>
        </p:txBody>
      </p:sp>
      <p:sp>
        <p:nvSpPr>
          <p:cNvPr id="13" name="Text Box 10">
            <a:extLst>
              <a:ext uri="{FF2B5EF4-FFF2-40B4-BE49-F238E27FC236}">
                <a16:creationId xmlns:a16="http://schemas.microsoft.com/office/drawing/2014/main" id="{25E86F66-4462-3742-B79D-0B6974F1B1D9}"/>
              </a:ext>
            </a:extLst>
          </p:cNvPr>
          <p:cNvSpPr txBox="1">
            <a:spLocks noChangeArrowheads="1"/>
          </p:cNvSpPr>
          <p:nvPr/>
        </p:nvSpPr>
        <p:spPr bwMode="auto">
          <a:xfrm>
            <a:off x="1447800" y="2858594"/>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b="1">
                <a:solidFill>
                  <a:srgbClr val="FF3300"/>
                </a:solidFill>
              </a:rPr>
              <a:t>*</a:t>
            </a:r>
          </a:p>
        </p:txBody>
      </p:sp>
    </p:spTree>
    <p:extLst>
      <p:ext uri="{BB962C8B-B14F-4D97-AF65-F5344CB8AC3E}">
        <p14:creationId xmlns:p14="http://schemas.microsoft.com/office/powerpoint/2010/main" val="281429484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 threshold analysis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0800" y="2133600"/>
            <a:ext cx="3886200" cy="35814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1752600" y="2667000"/>
            <a:ext cx="3886200" cy="220980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828309" y="1676400"/>
            <a:ext cx="687368" cy="369332"/>
          </a:xfrm>
          <a:prstGeom prst="rect">
            <a:avLst/>
          </a:prstGeom>
          <a:noFill/>
        </p:spPr>
        <p:txBody>
          <a:bodyPr wrap="none" rtlCol="0">
            <a:spAutoFit/>
          </a:bodyPr>
          <a:lstStyle/>
          <a:p>
            <a:r>
              <a:rPr lang="en-US" dirty="0"/>
              <a:t>LIVES</a:t>
            </a:r>
          </a:p>
        </p:txBody>
      </p:sp>
      <p:sp>
        <p:nvSpPr>
          <p:cNvPr id="11" name="TextBox 10"/>
          <p:cNvSpPr txBox="1"/>
          <p:nvPr/>
        </p:nvSpPr>
        <p:spPr>
          <a:xfrm>
            <a:off x="9372600" y="5867400"/>
            <a:ext cx="312906" cy="369332"/>
          </a:xfrm>
          <a:prstGeom prst="rect">
            <a:avLst/>
          </a:prstGeom>
          <a:noFill/>
        </p:spPr>
        <p:txBody>
          <a:bodyPr wrap="none" rtlCol="0">
            <a:spAutoFit/>
          </a:bodyPr>
          <a:lstStyle/>
          <a:p>
            <a:r>
              <a:rPr lang="en-US" dirty="0"/>
              <a:t>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F3A3C2-0357-8A0E-CAAA-8AC8EA209910}"/>
                  </a:ext>
                </a:extLst>
              </p:cNvPr>
              <p:cNvSpPr txBox="1"/>
              <p:nvPr/>
            </p:nvSpPr>
            <p:spPr>
              <a:xfrm>
                <a:off x="5909072" y="3608100"/>
                <a:ext cx="206454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3200" b="1" i="1" smtClean="0">
                              <a:solidFill>
                                <a:srgbClr val="00B050"/>
                              </a:solidFill>
                              <a:latin typeface="Cambria Math" panose="02040503050406030204" pitchFamily="18" charset="0"/>
                            </a:rPr>
                          </m:ctrlPr>
                        </m:sSubPr>
                        <m:e>
                          <m:r>
                            <a:rPr lang="es-ES" sz="3200" b="1" i="1">
                              <a:solidFill>
                                <a:srgbClr val="00B050"/>
                              </a:solidFill>
                              <a:latin typeface="Cambria Math" panose="02040503050406030204" pitchFamily="18" charset="0"/>
                            </a:rPr>
                            <m:t>𝒇</m:t>
                          </m:r>
                        </m:e>
                        <m:sub>
                          <m:r>
                            <a:rPr lang="es-ES" sz="3200" b="1" i="1">
                              <a:solidFill>
                                <a:srgbClr val="00B050"/>
                              </a:solidFill>
                              <a:latin typeface="Cambria Math" panose="02040503050406030204" pitchFamily="18" charset="0"/>
                            </a:rPr>
                            <m:t>𝒏𝒐𝑻𝒙</m:t>
                          </m:r>
                        </m:sub>
                      </m:sSub>
                      <m:d>
                        <m:dPr>
                          <m:ctrlPr>
                            <a:rPr lang="es-ES" sz="3200" b="1" i="1">
                              <a:solidFill>
                                <a:srgbClr val="00B050"/>
                              </a:solidFill>
                              <a:latin typeface="Cambria Math" panose="02040503050406030204" pitchFamily="18" charset="0"/>
                            </a:rPr>
                          </m:ctrlPr>
                        </m:dPr>
                        <m:e>
                          <m:r>
                            <a:rPr lang="es-ES" sz="3200" b="1" i="1">
                              <a:solidFill>
                                <a:srgbClr val="00B050"/>
                              </a:solidFill>
                              <a:latin typeface="Cambria Math" panose="02040503050406030204" pitchFamily="18" charset="0"/>
                            </a:rPr>
                            <m:t>𝒑</m:t>
                          </m:r>
                        </m:e>
                      </m:d>
                    </m:oMath>
                  </m:oMathPara>
                </a14:m>
                <a:endParaRPr lang="en-US" sz="3200" b="1" dirty="0">
                  <a:solidFill>
                    <a:srgbClr val="00B050"/>
                  </a:solidFill>
                </a:endParaRPr>
              </a:p>
            </p:txBody>
          </p:sp>
        </mc:Choice>
        <mc:Fallback xmlns="">
          <p:sp>
            <p:nvSpPr>
              <p:cNvPr id="5" name="TextBox 4">
                <a:extLst>
                  <a:ext uri="{FF2B5EF4-FFF2-40B4-BE49-F238E27FC236}">
                    <a16:creationId xmlns:a16="http://schemas.microsoft.com/office/drawing/2014/main" id="{3AF3A3C2-0357-8A0E-CAAA-8AC8EA209910}"/>
                  </a:ext>
                </a:extLst>
              </p:cNvPr>
              <p:cNvSpPr txBox="1">
                <a:spLocks noRot="1" noChangeAspect="1" noMove="1" noResize="1" noEditPoints="1" noAdjustHandles="1" noChangeArrowheads="1" noChangeShapeType="1" noTextEdit="1"/>
              </p:cNvSpPr>
              <p:nvPr/>
            </p:nvSpPr>
            <p:spPr>
              <a:xfrm>
                <a:off x="5909072" y="3608100"/>
                <a:ext cx="2064543" cy="584775"/>
              </a:xfrm>
              <a:prstGeom prst="rect">
                <a:avLst/>
              </a:prstGeom>
              <a:blipFill>
                <a:blip r:embed="rId2"/>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5A3C06-117C-ECB1-BADB-5338239E3362}"/>
                  </a:ext>
                </a:extLst>
              </p:cNvPr>
              <p:cNvSpPr txBox="1"/>
              <p:nvPr/>
            </p:nvSpPr>
            <p:spPr>
              <a:xfrm>
                <a:off x="6134100" y="1524000"/>
                <a:ext cx="135016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3200" b="1" i="1" smtClean="0">
                              <a:solidFill>
                                <a:srgbClr val="7030A0"/>
                              </a:solidFill>
                              <a:latin typeface="Cambria Math" panose="02040503050406030204" pitchFamily="18" charset="0"/>
                            </a:rPr>
                          </m:ctrlPr>
                        </m:sSubPr>
                        <m:e>
                          <m:r>
                            <a:rPr lang="es-ES" sz="3200" b="1" i="1">
                              <a:solidFill>
                                <a:srgbClr val="7030A0"/>
                              </a:solidFill>
                              <a:latin typeface="Cambria Math" panose="02040503050406030204" pitchFamily="18" charset="0"/>
                            </a:rPr>
                            <m:t>𝒇</m:t>
                          </m:r>
                        </m:e>
                        <m:sub>
                          <m:r>
                            <a:rPr lang="es-ES" sz="3200" b="1" i="1">
                              <a:solidFill>
                                <a:srgbClr val="7030A0"/>
                              </a:solidFill>
                              <a:latin typeface="Cambria Math" panose="02040503050406030204" pitchFamily="18" charset="0"/>
                            </a:rPr>
                            <m:t>𝑻𝒙</m:t>
                          </m:r>
                        </m:sub>
                      </m:sSub>
                      <m:d>
                        <m:dPr>
                          <m:ctrlPr>
                            <a:rPr lang="es-ES" sz="3200" b="1" i="1">
                              <a:solidFill>
                                <a:srgbClr val="7030A0"/>
                              </a:solidFill>
                              <a:latin typeface="Cambria Math" panose="02040503050406030204" pitchFamily="18" charset="0"/>
                            </a:rPr>
                          </m:ctrlPr>
                        </m:dPr>
                        <m:e>
                          <m:r>
                            <a:rPr lang="es-ES" sz="3200" b="1" i="1">
                              <a:solidFill>
                                <a:srgbClr val="7030A0"/>
                              </a:solidFill>
                              <a:latin typeface="Cambria Math" panose="02040503050406030204" pitchFamily="18" charset="0"/>
                            </a:rPr>
                            <m:t>𝒑</m:t>
                          </m:r>
                        </m:e>
                      </m:d>
                    </m:oMath>
                  </m:oMathPara>
                </a14:m>
                <a:endParaRPr lang="en-US" sz="3200" b="1" dirty="0">
                  <a:solidFill>
                    <a:srgbClr val="7030A0"/>
                  </a:solidFill>
                </a:endParaRPr>
              </a:p>
            </p:txBody>
          </p:sp>
        </mc:Choice>
        <mc:Fallback xmlns="">
          <p:sp>
            <p:nvSpPr>
              <p:cNvPr id="12" name="TextBox 11">
                <a:extLst>
                  <a:ext uri="{FF2B5EF4-FFF2-40B4-BE49-F238E27FC236}">
                    <a16:creationId xmlns:a16="http://schemas.microsoft.com/office/drawing/2014/main" id="{4B5A3C06-117C-ECB1-BADB-5338239E3362}"/>
                  </a:ext>
                </a:extLst>
              </p:cNvPr>
              <p:cNvSpPr txBox="1">
                <a:spLocks noRot="1" noChangeAspect="1" noMove="1" noResize="1" noEditPoints="1" noAdjustHandles="1" noChangeArrowheads="1" noChangeShapeType="1" noTextEdit="1"/>
              </p:cNvSpPr>
              <p:nvPr/>
            </p:nvSpPr>
            <p:spPr>
              <a:xfrm>
                <a:off x="6134100" y="1524000"/>
                <a:ext cx="1350167" cy="584775"/>
              </a:xfrm>
              <a:prstGeom prst="rect">
                <a:avLst/>
              </a:prstGeom>
              <a:blipFill>
                <a:blip r:embed="rId3"/>
                <a:stretch>
                  <a:fillRect l="-6481" b="-191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6D396B0B-F606-4CED-F41F-2CA3310D64AE}"/>
              </a:ext>
            </a:extLst>
          </p:cNvPr>
          <p:cNvCxnSpPr>
            <a:cxnSpLocks/>
            <a:stCxn id="12" idx="1"/>
          </p:cNvCxnSpPr>
          <p:nvPr/>
        </p:nvCxnSpPr>
        <p:spPr>
          <a:xfrm flipH="1">
            <a:off x="4800600" y="1816388"/>
            <a:ext cx="1333500" cy="51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06A063-BECC-1AF6-4937-1029EE59455B}"/>
              </a:ext>
            </a:extLst>
          </p:cNvPr>
          <p:cNvCxnSpPr>
            <a:cxnSpLocks/>
            <a:stCxn id="5" idx="1"/>
          </p:cNvCxnSpPr>
          <p:nvPr/>
        </p:nvCxnSpPr>
        <p:spPr>
          <a:xfrm flipH="1">
            <a:off x="4974432" y="3900488"/>
            <a:ext cx="934640" cy="29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Method-of-Moments Fitting</a:t>
            </a:r>
            <a:endParaRPr lang="en-US" b="0" dirty="0"/>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981200"/>
            <a:ext cx="10791645" cy="3864015"/>
          </a:xfrm>
        </p:spPr>
        <p:txBody>
          <a:bodyPr>
            <a:normAutofit/>
          </a:bodyPr>
          <a:lstStyle/>
          <a:p>
            <a:r>
              <a:rPr lang="en-US" altLang="en-MX" dirty="0">
                <a:latin typeface="Arial" panose="020B0604020202020204" pitchFamily="34" charset="0"/>
                <a:ea typeface="ＭＳ Ｐゴシック" panose="020B0600070205080204" pitchFamily="34" charset="-128"/>
              </a:rPr>
              <a:t>From the data, get the mean and standard error</a:t>
            </a:r>
          </a:p>
          <a:p>
            <a:r>
              <a:rPr lang="en-US" altLang="en-MX" dirty="0">
                <a:latin typeface="Arial" panose="020B0604020202020204" pitchFamily="34" charset="0"/>
                <a:ea typeface="ＭＳ Ｐゴシック" panose="020B0600070205080204" pitchFamily="34" charset="-128"/>
              </a:rPr>
              <a:t>The mean and standard deviation of Beta distribution are a function of r and n (or a and b)</a:t>
            </a:r>
          </a:p>
          <a:p>
            <a:r>
              <a:rPr lang="en-US" altLang="en-MX" dirty="0">
                <a:latin typeface="Arial" panose="020B0604020202020204" pitchFamily="34" charset="0"/>
                <a:ea typeface="ＭＳ Ｐゴシック" panose="020B0600070205080204" pitchFamily="34" charset="-128"/>
              </a:rPr>
              <a:t>Solve for r and n (or a and b)</a:t>
            </a:r>
          </a:p>
        </p:txBody>
      </p:sp>
    </p:spTree>
    <p:extLst>
      <p:ext uri="{BB962C8B-B14F-4D97-AF65-F5344CB8AC3E}">
        <p14:creationId xmlns:p14="http://schemas.microsoft.com/office/powerpoint/2010/main" val="369485800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Beta Density</a:t>
            </a:r>
            <a:endParaRPr lang="en-US" b="0" dirty="0"/>
          </a:p>
        </p:txBody>
      </p:sp>
      <p:graphicFrame>
        <p:nvGraphicFramePr>
          <p:cNvPr id="8" name="Object 5">
            <a:extLst>
              <a:ext uri="{FF2B5EF4-FFF2-40B4-BE49-F238E27FC236}">
                <a16:creationId xmlns:a16="http://schemas.microsoft.com/office/drawing/2014/main" id="{A3622E80-5C5E-DF44-AF5F-BD8E563203B9}"/>
              </a:ext>
            </a:extLst>
          </p:cNvPr>
          <p:cNvGraphicFramePr>
            <a:graphicFrameLocks noGrp="1" noChangeAspect="1"/>
          </p:cNvGraphicFramePr>
          <p:nvPr>
            <p:ph idx="1"/>
          </p:nvPr>
        </p:nvGraphicFramePr>
        <p:xfrm>
          <a:off x="2527300" y="1600201"/>
          <a:ext cx="7092950" cy="4868863"/>
        </p:xfrm>
        <a:graphic>
          <a:graphicData uri="http://schemas.openxmlformats.org/presentationml/2006/ole">
            <mc:AlternateContent xmlns:mc="http://schemas.openxmlformats.org/markup-compatibility/2006">
              <mc:Choice xmlns:v="urn:schemas-microsoft-com:vml" Requires="v">
                <p:oleObj name="Worksheet" r:id="rId3" imgW="8674100" imgH="5956300" progId="Excel.Sheet.8">
                  <p:embed/>
                </p:oleObj>
              </mc:Choice>
              <mc:Fallback>
                <p:oleObj name="Worksheet" r:id="rId3" imgW="8674100" imgH="5956300" progId="Excel.Sheet.8">
                  <p:embed/>
                  <p:pic>
                    <p:nvPicPr>
                      <p:cNvPr id="8" name="Object 5">
                        <a:extLst>
                          <a:ext uri="{FF2B5EF4-FFF2-40B4-BE49-F238E27FC236}">
                            <a16:creationId xmlns:a16="http://schemas.microsoft.com/office/drawing/2014/main" id="{A3622E80-5C5E-DF44-AF5F-BD8E56320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300" y="1600201"/>
                        <a:ext cx="7092950" cy="4868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92130266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8">
            <a:extLst>
              <a:ext uri="{FF2B5EF4-FFF2-40B4-BE49-F238E27FC236}">
                <a16:creationId xmlns:a16="http://schemas.microsoft.com/office/drawing/2014/main" id="{25B72EBF-E6E7-884E-A3E2-7D85CD1F9BF2}"/>
              </a:ext>
            </a:extLst>
          </p:cNvPr>
          <p:cNvGraphicFramePr>
            <a:graphicFrameLocks noGrp="1" noChangeAspect="1"/>
          </p:cNvGraphicFramePr>
          <p:nvPr>
            <p:ph idx="1"/>
          </p:nvPr>
        </p:nvGraphicFramePr>
        <p:xfrm>
          <a:off x="2525713" y="1219200"/>
          <a:ext cx="7421562" cy="5094288"/>
        </p:xfrm>
        <a:graphic>
          <a:graphicData uri="http://schemas.openxmlformats.org/presentationml/2006/ole">
            <mc:AlternateContent xmlns:mc="http://schemas.openxmlformats.org/markup-compatibility/2006">
              <mc:Choice xmlns:v="urn:schemas-microsoft-com:vml" Requires="v">
                <p:oleObj name="Worksheet" r:id="rId2" imgW="8674100" imgH="5956300" progId="Excel.Sheet.8">
                  <p:embed/>
                </p:oleObj>
              </mc:Choice>
              <mc:Fallback>
                <p:oleObj name="Worksheet" r:id="rId2" imgW="8674100" imgH="5956300" progId="Excel.Sheet.8">
                  <p:embed/>
                  <p:pic>
                    <p:nvPicPr>
                      <p:cNvPr id="34818" name="Object 8">
                        <a:extLst>
                          <a:ext uri="{FF2B5EF4-FFF2-40B4-BE49-F238E27FC236}">
                            <a16:creationId xmlns:a16="http://schemas.microsoft.com/office/drawing/2014/main" id="{25B72EBF-E6E7-884E-A3E2-7D85CD1F9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713" y="1219200"/>
                        <a:ext cx="7421562" cy="5094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 name="Rectangle 4">
            <a:extLst>
              <a:ext uri="{FF2B5EF4-FFF2-40B4-BE49-F238E27FC236}">
                <a16:creationId xmlns:a16="http://schemas.microsoft.com/office/drawing/2014/main" id="{BC152086-758C-E04F-BB04-C0278487AFEE}"/>
              </a:ext>
            </a:extLst>
          </p:cNvPr>
          <p:cNvSpPr txBox="1">
            <a:spLocks noChangeArrowheads="1"/>
          </p:cNvSpPr>
          <p:nvPr/>
        </p:nvSpPr>
        <p:spPr>
          <a:xfrm>
            <a:off x="767751" y="381000"/>
            <a:ext cx="10791645" cy="1371600"/>
          </a:xfrm>
          <a:prstGeom prst="rect">
            <a:avLst/>
          </a:prstGeom>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n-MX" sz="4400" b="1" kern="1200" dirty="0">
                <a:solidFill>
                  <a:srgbClr val="990033"/>
                </a:solidFill>
                <a:effectLst>
                  <a:outerShdw blurRad="38100" dist="38100" dir="2700000" algn="tl">
                    <a:srgbClr val="C0C0C0"/>
                  </a:outerShdw>
                </a:effectLst>
                <a:latin typeface="+mj-lt"/>
                <a:ea typeface="+mj-ea"/>
                <a:cs typeface="+mj-cs"/>
              </a:defRPr>
            </a:lvl1pPr>
          </a:lstStyle>
          <a:p>
            <a:pPr>
              <a:defRPr/>
            </a:pPr>
            <a:r>
              <a:rPr lang="en-US" altLang="en-MX" b="0" dirty="0">
                <a:latin typeface="Arial" panose="020B0604020202020204" pitchFamily="34" charset="0"/>
                <a:ea typeface="ＭＳ Ｐゴシック" panose="020B0600070205080204" pitchFamily="34" charset="-128"/>
              </a:rPr>
              <a:t>Lognormal Density</a:t>
            </a:r>
            <a:endParaRPr lang="en-US" b="0" dirty="0"/>
          </a:p>
        </p:txBody>
      </p:sp>
    </p:spTree>
    <p:extLst>
      <p:ext uri="{BB962C8B-B14F-4D97-AF65-F5344CB8AC3E}">
        <p14:creationId xmlns:p14="http://schemas.microsoft.com/office/powerpoint/2010/main" val="1011248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B76DF-3DDA-D1A0-268C-4A487037FD35}"/>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5801DB93-D402-D5EA-25E9-FD37B1056E26}"/>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2A28C6C1-5AE8-2EBC-20D6-4534C49A5233}"/>
              </a:ext>
            </a:extLst>
          </p:cNvPr>
          <p:cNvSpPr>
            <a:spLocks noChangeArrowheads="1"/>
          </p:cNvSpPr>
          <p:nvPr/>
        </p:nvSpPr>
        <p:spPr bwMode="auto">
          <a:xfrm>
            <a:off x="6629402" y="6253162"/>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66F24CE0-01F0-9532-4C3B-5FF5379DE863}"/>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Additional “Concerns”</a:t>
            </a:r>
            <a:endParaRPr lang="en-US" b="0" dirty="0"/>
          </a:p>
        </p:txBody>
      </p:sp>
      <mc:AlternateContent xmlns:mc="http://schemas.openxmlformats.org/markup-compatibility/2006" xmlns:a14="http://schemas.microsoft.com/office/drawing/2010/main">
        <mc:Choice Requires="a14">
          <p:sp>
            <p:nvSpPr>
              <p:cNvPr id="3077" name="Rectangle 5">
                <a:extLst>
                  <a:ext uri="{FF2B5EF4-FFF2-40B4-BE49-F238E27FC236}">
                    <a16:creationId xmlns:a16="http://schemas.microsoft.com/office/drawing/2014/main" id="{7BDF6975-0555-A7E5-2491-09C4ED517602}"/>
                  </a:ext>
                </a:extLst>
              </p:cNvPr>
              <p:cNvSpPr>
                <a:spLocks noGrp="1" noChangeArrowheads="1"/>
              </p:cNvSpPr>
              <p:nvPr>
                <p:ph type="body" idx="1"/>
              </p:nvPr>
            </p:nvSpPr>
            <p:spPr>
              <a:xfrm>
                <a:off x="767751" y="1752600"/>
                <a:ext cx="10791645" cy="4724400"/>
              </a:xfrm>
            </p:spPr>
            <p:txBody>
              <a:bodyPr>
                <a:normAutofit/>
              </a:bodyPr>
              <a:lstStyle/>
              <a:p>
                <a:r>
                  <a:rPr lang="en-US" altLang="en-MX" dirty="0">
                    <a:latin typeface="Arial" panose="020B0604020202020204" pitchFamily="34" charset="0"/>
                    <a:ea typeface="ＭＳ Ｐゴシック" panose="020B0600070205080204" pitchFamily="34" charset="-128"/>
                  </a:rPr>
                  <a:t>Multiple branches off of chance nodes or multiple states to transition to</a:t>
                </a:r>
              </a:p>
              <a:p>
                <a:pPr lvl="1"/>
                <a:r>
                  <a:rPr lang="en-US" altLang="en-MX" dirty="0">
                    <a:latin typeface="Arial" panose="020B0604020202020204" pitchFamily="34" charset="0"/>
                    <a:ea typeface="ＭＳ Ｐゴシック" panose="020B0600070205080204" pitchFamily="34" charset="-128"/>
                  </a:rPr>
                  <a:t>Restructure tree</a:t>
                </a:r>
              </a:p>
              <a:p>
                <a:pPr lvl="1"/>
                <a:r>
                  <a:rPr lang="en-US" altLang="en-MX" dirty="0">
                    <a:latin typeface="Arial" panose="020B0604020202020204" pitchFamily="34" charset="0"/>
                    <a:ea typeface="ＭＳ Ｐゴシック" panose="020B0600070205080204" pitchFamily="34" charset="-128"/>
                  </a:rPr>
                  <a:t>Rescale probabilities </a:t>
                </a:r>
                <a14:m>
                  <m:oMath xmlns:m="http://schemas.openxmlformats.org/officeDocument/2006/math">
                    <m:sSub>
                      <m:sSubPr>
                        <m:ctrlPr>
                          <a:rPr lang="es-ES" altLang="en-MX" b="0" i="1" smtClean="0">
                            <a:latin typeface="Cambria Math" panose="02040503050406030204" pitchFamily="18" charset="0"/>
                            <a:ea typeface="ＭＳ Ｐゴシック" panose="020B0600070205080204" pitchFamily="34" charset="-128"/>
                          </a:rPr>
                        </m:ctrlPr>
                      </m:sSubPr>
                      <m:e>
                        <m:r>
                          <a:rPr lang="es-ES" altLang="en-MX" b="0" i="1" smtClean="0">
                            <a:latin typeface="Cambria Math" panose="02040503050406030204" pitchFamily="18" charset="0"/>
                            <a:ea typeface="ＭＳ Ｐゴシック" panose="020B0600070205080204" pitchFamily="34" charset="-128"/>
                          </a:rPr>
                          <m:t>𝑝</m:t>
                        </m:r>
                      </m:e>
                      <m:sub>
                        <m:r>
                          <a:rPr lang="es-ES" altLang="en-MX" b="0" i="1" smtClean="0">
                            <a:latin typeface="Cambria Math" panose="02040503050406030204" pitchFamily="18" charset="0"/>
                            <a:ea typeface="ＭＳ Ｐゴシック" panose="020B0600070205080204" pitchFamily="34" charset="-128"/>
                          </a:rPr>
                          <m:t>𝑖</m:t>
                        </m:r>
                      </m:sub>
                    </m:sSub>
                    <m:r>
                      <a:rPr lang="es-ES" altLang="en-MX" b="0" i="1" smtClean="0">
                        <a:latin typeface="Cambria Math" panose="02040503050406030204" pitchFamily="18" charset="0"/>
                        <a:ea typeface="ＭＳ Ｐゴシック" panose="020B0600070205080204" pitchFamily="34" charset="-128"/>
                      </a:rPr>
                      <m:t>=</m:t>
                    </m:r>
                    <m:f>
                      <m:fPr>
                        <m:ctrlPr>
                          <a:rPr lang="es-ES" altLang="en-MX" b="0" i="1" smtClean="0">
                            <a:latin typeface="Cambria Math" panose="02040503050406030204" pitchFamily="18" charset="0"/>
                            <a:ea typeface="ＭＳ Ｐゴシック" panose="020B0600070205080204" pitchFamily="34" charset="-128"/>
                          </a:rPr>
                        </m:ctrlPr>
                      </m:fPr>
                      <m:num>
                        <m:sSub>
                          <m:sSubPr>
                            <m:ctrlPr>
                              <a:rPr lang="es-ES" altLang="en-MX" b="0" i="1" smtClean="0">
                                <a:latin typeface="Cambria Math" panose="02040503050406030204" pitchFamily="18" charset="0"/>
                                <a:ea typeface="ＭＳ Ｐゴシック" panose="020B0600070205080204" pitchFamily="34" charset="-128"/>
                              </a:rPr>
                            </m:ctrlPr>
                          </m:sSubPr>
                          <m:e>
                            <m:r>
                              <a:rPr lang="es-ES" altLang="en-MX" b="0" i="1" smtClean="0">
                                <a:latin typeface="Cambria Math" panose="02040503050406030204" pitchFamily="18" charset="0"/>
                                <a:ea typeface="ＭＳ Ｐゴシック" panose="020B0600070205080204" pitchFamily="34" charset="-128"/>
                              </a:rPr>
                              <m:t>𝑞</m:t>
                            </m:r>
                          </m:e>
                          <m:sub>
                            <m:r>
                              <a:rPr lang="es-ES" altLang="en-MX" b="0" i="1" smtClean="0">
                                <a:latin typeface="Cambria Math" panose="02040503050406030204" pitchFamily="18" charset="0"/>
                                <a:ea typeface="ＭＳ Ｐゴシック" panose="020B0600070205080204" pitchFamily="34" charset="-128"/>
                              </a:rPr>
                              <m:t>𝑖</m:t>
                            </m:r>
                          </m:sub>
                        </m:sSub>
                      </m:num>
                      <m:den>
                        <m:nary>
                          <m:naryPr>
                            <m:chr m:val="∑"/>
                            <m:ctrlPr>
                              <a:rPr lang="es-ES" altLang="en-MX" b="0" i="1" smtClean="0">
                                <a:latin typeface="Cambria Math" panose="02040503050406030204" pitchFamily="18" charset="0"/>
                                <a:ea typeface="ＭＳ Ｐゴシック" panose="020B0600070205080204" pitchFamily="34" charset="-128"/>
                              </a:rPr>
                            </m:ctrlPr>
                          </m:naryPr>
                          <m:sub>
                            <m:r>
                              <m:rPr>
                                <m:brk m:alnAt="23"/>
                              </m:rPr>
                              <a:rPr lang="es-ES" altLang="en-MX" b="0" i="1" smtClean="0">
                                <a:latin typeface="Cambria Math" panose="02040503050406030204" pitchFamily="18" charset="0"/>
                                <a:ea typeface="ＭＳ Ｐゴシック" panose="020B0600070205080204" pitchFamily="34" charset="-128"/>
                              </a:rPr>
                              <m:t>𝑗</m:t>
                            </m:r>
                            <m:r>
                              <a:rPr lang="es-ES" altLang="en-MX" b="0" i="1" smtClean="0">
                                <a:latin typeface="Cambria Math" panose="02040503050406030204" pitchFamily="18" charset="0"/>
                                <a:ea typeface="ＭＳ Ｐゴシック" panose="020B0600070205080204" pitchFamily="34" charset="-128"/>
                              </a:rPr>
                              <m:t>=1</m:t>
                            </m:r>
                          </m:sub>
                          <m:sup>
                            <m:r>
                              <a:rPr lang="es-ES" altLang="en-MX" b="0" i="1" smtClean="0">
                                <a:latin typeface="Cambria Math" panose="02040503050406030204" pitchFamily="18" charset="0"/>
                                <a:ea typeface="ＭＳ Ｐゴシック" panose="020B0600070205080204" pitchFamily="34" charset="-128"/>
                              </a:rPr>
                              <m:t>𝑛</m:t>
                            </m:r>
                          </m:sup>
                          <m:e>
                            <m:sSub>
                              <m:sSubPr>
                                <m:ctrlPr>
                                  <a:rPr lang="es-ES" altLang="en-MX" b="0" i="1" smtClean="0">
                                    <a:latin typeface="Cambria Math" panose="02040503050406030204" pitchFamily="18" charset="0"/>
                                    <a:ea typeface="ＭＳ Ｐゴシック" panose="020B0600070205080204" pitchFamily="34" charset="-128"/>
                                  </a:rPr>
                                </m:ctrlPr>
                              </m:sSubPr>
                              <m:e>
                                <m:r>
                                  <a:rPr lang="es-ES" altLang="en-MX" b="0" i="1" smtClean="0">
                                    <a:latin typeface="Cambria Math" panose="02040503050406030204" pitchFamily="18" charset="0"/>
                                    <a:ea typeface="ＭＳ Ｐゴシック" panose="020B0600070205080204" pitchFamily="34" charset="-128"/>
                                  </a:rPr>
                                  <m:t>𝑞</m:t>
                                </m:r>
                              </m:e>
                              <m:sub>
                                <m:r>
                                  <a:rPr lang="es-ES" altLang="en-MX" b="0" i="1" smtClean="0">
                                    <a:latin typeface="Cambria Math" panose="02040503050406030204" pitchFamily="18" charset="0"/>
                                    <a:ea typeface="ＭＳ Ｐゴシック" panose="020B0600070205080204" pitchFamily="34" charset="-128"/>
                                  </a:rPr>
                                  <m:t>𝑗</m:t>
                                </m:r>
                              </m:sub>
                            </m:sSub>
                          </m:e>
                        </m:nary>
                      </m:den>
                    </m:f>
                  </m:oMath>
                </a14:m>
                <a:endParaRPr lang="en-US" altLang="en-MX" dirty="0">
                  <a:latin typeface="Arial" panose="020B0604020202020204" pitchFamily="34" charset="0"/>
                  <a:ea typeface="ＭＳ Ｐゴシック" panose="020B0600070205080204" pitchFamily="34" charset="-128"/>
                </a:endParaRPr>
              </a:p>
              <a:p>
                <a:pPr lvl="1"/>
                <a:r>
                  <a:rPr lang="en-US" altLang="en-MX" dirty="0">
                    <a:latin typeface="Arial" panose="020B0604020202020204" pitchFamily="34" charset="0"/>
                    <a:ea typeface="ＭＳ Ｐゴシック" panose="020B0600070205080204" pitchFamily="34" charset="-128"/>
                  </a:rPr>
                  <a:t>Or use the Dirichlet distribution!</a:t>
                </a:r>
              </a:p>
              <a:p>
                <a:pPr lvl="1"/>
                <a:endParaRPr lang="en-US" altLang="en-MX" dirty="0">
                  <a:latin typeface="Arial" panose="020B0604020202020204" pitchFamily="34" charset="0"/>
                  <a:ea typeface="ＭＳ Ｐゴシック" panose="020B0600070205080204" pitchFamily="34" charset="-128"/>
                </a:endParaRPr>
              </a:p>
              <a:p>
                <a:pPr marL="457200" lvl="1" indent="0">
                  <a:buNone/>
                </a:pPr>
                <a:endParaRPr lang="en-US" altLang="en-MX" dirty="0">
                  <a:latin typeface="Arial" panose="020B0604020202020204" pitchFamily="34" charset="0"/>
                  <a:ea typeface="ＭＳ Ｐゴシック" panose="020B0600070205080204" pitchFamily="34" charset="-128"/>
                </a:endParaRPr>
              </a:p>
            </p:txBody>
          </p:sp>
        </mc:Choice>
        <mc:Fallback xmlns="">
          <p:sp>
            <p:nvSpPr>
              <p:cNvPr id="3077" name="Rectangle 5">
                <a:extLst>
                  <a:ext uri="{FF2B5EF4-FFF2-40B4-BE49-F238E27FC236}">
                    <a16:creationId xmlns:a16="http://schemas.microsoft.com/office/drawing/2014/main" id="{7BDF6975-0555-A7E5-2491-09C4ED517602}"/>
                  </a:ext>
                </a:extLst>
              </p:cNvPr>
              <p:cNvSpPr>
                <a:spLocks noGrp="1" noRot="1" noChangeAspect="1" noMove="1" noResize="1" noEditPoints="1" noAdjustHandles="1" noChangeArrowheads="1" noChangeShapeType="1" noTextEdit="1"/>
              </p:cNvSpPr>
              <p:nvPr>
                <p:ph type="body" idx="1"/>
              </p:nvPr>
            </p:nvSpPr>
            <p:spPr>
              <a:xfrm>
                <a:off x="767751" y="1752600"/>
                <a:ext cx="10791645" cy="4724400"/>
              </a:xfrm>
              <a:blipFill>
                <a:blip r:embed="rId3"/>
                <a:stretch>
                  <a:fillRect l="-1293" t="-294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F929896-74CB-7B18-4A5C-8F7AFB1DE2A7}"/>
              </a:ext>
            </a:extLst>
          </p:cNvPr>
          <p:cNvSpPr txBox="1"/>
          <p:nvPr/>
        </p:nvSpPr>
        <p:spPr>
          <a:xfrm>
            <a:off x="1391056" y="5786735"/>
            <a:ext cx="10168340" cy="923330"/>
          </a:xfrm>
          <a:prstGeom prst="rect">
            <a:avLst/>
          </a:prstGeom>
          <a:noFill/>
        </p:spPr>
        <p:txBody>
          <a:bodyPr wrap="square">
            <a:spAutoFit/>
          </a:bodyPr>
          <a:lstStyle/>
          <a:p>
            <a:pPr marL="304800" indent="-304800"/>
            <a:r>
              <a:rPr lang="en-US" dirty="0">
                <a:effectLst/>
              </a:rPr>
              <a:t>Briggs, A. H., Ades, A. E., &amp; Price, M. J. (2003). Probabilistic Sensitivity Analysis for Decision Trees with Multiple Branches: Use of the Dirichlet Distribution in a Bayesian Framework. </a:t>
            </a:r>
            <a:r>
              <a:rPr lang="en-US" i="1" dirty="0">
                <a:effectLst/>
              </a:rPr>
              <a:t>Medical Decision Making</a:t>
            </a:r>
            <a:r>
              <a:rPr lang="en-US" dirty="0">
                <a:effectLst/>
              </a:rPr>
              <a:t>, </a:t>
            </a:r>
            <a:r>
              <a:rPr lang="en-US" i="1" dirty="0">
                <a:effectLst/>
              </a:rPr>
              <a:t>23</a:t>
            </a:r>
            <a:r>
              <a:rPr lang="en-US" dirty="0">
                <a:effectLst/>
              </a:rPr>
              <a:t>(4), 341–350. https://</a:t>
            </a:r>
            <a:r>
              <a:rPr lang="en-US" dirty="0" err="1">
                <a:effectLst/>
              </a:rPr>
              <a:t>doi.org</a:t>
            </a:r>
            <a:r>
              <a:rPr lang="en-US" dirty="0">
                <a:effectLst/>
              </a:rPr>
              <a:t>/10.1177/0272989X03255922</a:t>
            </a:r>
          </a:p>
        </p:txBody>
      </p:sp>
    </p:spTree>
    <p:extLst>
      <p:ext uri="{BB962C8B-B14F-4D97-AF65-F5344CB8AC3E}">
        <p14:creationId xmlns:p14="http://schemas.microsoft.com/office/powerpoint/2010/main" val="372732438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75">
          <a:extLst>
            <a:ext uri="{FF2B5EF4-FFF2-40B4-BE49-F238E27FC236}">
              <a16:creationId xmlns:a16="http://schemas.microsoft.com/office/drawing/2014/main" id="{1B770988-424B-588C-49F5-F5297B3F5554}"/>
            </a:ext>
          </a:extLst>
        </p:cNvPr>
        <p:cNvGrpSpPr/>
        <p:nvPr/>
      </p:nvGrpSpPr>
      <p:grpSpPr>
        <a:xfrm>
          <a:off x="0" y="0"/>
          <a:ext cx="0" cy="0"/>
          <a:chOff x="0" y="0"/>
          <a:chExt cx="0" cy="0"/>
        </a:xfrm>
      </p:grpSpPr>
      <p:sp>
        <p:nvSpPr>
          <p:cNvPr id="1976" name="Shape 1976">
            <a:extLst>
              <a:ext uri="{FF2B5EF4-FFF2-40B4-BE49-F238E27FC236}">
                <a16:creationId xmlns:a16="http://schemas.microsoft.com/office/drawing/2014/main" id="{EAB800B6-3C89-2943-A823-CC74F5096C0B}"/>
              </a:ext>
            </a:extLst>
          </p:cNvPr>
          <p:cNvSpPr txBox="1">
            <a:spLocks noGrp="1"/>
          </p:cNvSpPr>
          <p:nvPr>
            <p:ph type="title"/>
          </p:nvPr>
        </p:nvSpPr>
        <p:spPr>
          <a:xfrm>
            <a:off x="717630" y="46035"/>
            <a:ext cx="9266802" cy="1143000"/>
          </a:xfrm>
          <a:prstGeom prst="rect">
            <a:avLst/>
          </a:prstGeom>
        </p:spPr>
        <p:txBody>
          <a:bodyPr spcFirstLastPara="1" vert="horz" wrap="square" lIns="91425" tIns="91425" rIns="91425" bIns="91425" rtlCol="0" anchor="ctr" anchorCtr="0">
            <a:noAutofit/>
          </a:bodyPr>
          <a:lstStyle/>
          <a:p>
            <a:pPr>
              <a:spcBef>
                <a:spcPts val="0"/>
              </a:spcBef>
              <a:spcAft>
                <a:spcPts val="0"/>
              </a:spcAft>
            </a:pPr>
            <a:r>
              <a:rPr lang="nl-NL" dirty="0" err="1"/>
              <a:t>Distributions</a:t>
            </a:r>
            <a:r>
              <a:rPr lang="nl-NL" dirty="0"/>
              <a:t> </a:t>
            </a:r>
            <a:endParaRPr dirty="0"/>
          </a:p>
        </p:txBody>
      </p:sp>
      <p:sp>
        <p:nvSpPr>
          <p:cNvPr id="1977" name="Shape 1977">
            <a:extLst>
              <a:ext uri="{FF2B5EF4-FFF2-40B4-BE49-F238E27FC236}">
                <a16:creationId xmlns:a16="http://schemas.microsoft.com/office/drawing/2014/main" id="{AE8B8963-A97E-C15B-D897-816171A82450}"/>
              </a:ext>
            </a:extLst>
          </p:cNvPr>
          <p:cNvSpPr>
            <a:spLocks noGrp="1"/>
          </p:cNvSpPr>
          <p:nvPr>
            <p:ph type="sldNum" idx="12"/>
          </p:nvPr>
        </p:nvSpPr>
        <p:spPr>
          <a:xfrm>
            <a:off x="10083864" y="6453336"/>
            <a:ext cx="548700" cy="396300"/>
          </a:xfrm>
          <a:prstGeom prst="bracketPair">
            <a:avLst/>
          </a:prstGeom>
        </p:spPr>
        <p:txBody>
          <a:bodyPr spcFirstLastPara="1" vert="horz" wrap="square" lIns="0" tIns="0" rIns="0" bIns="0" rtlCol="0" anchor="ctr" anchorCtr="0">
            <a:noAutofit/>
          </a:bodyPr>
          <a:lstStyle/>
          <a:p>
            <a:pPr>
              <a:buClr>
                <a:srgbClr val="000000"/>
              </a:buClr>
            </a:pPr>
            <a:fld id="{00000000-1234-1234-1234-123412341234}" type="slidenum">
              <a:rPr lang="nl-NL"/>
              <a:pPr>
                <a:buClr>
                  <a:srgbClr val="000000"/>
                </a:buClr>
              </a:pPr>
              <a:t>64</a:t>
            </a:fld>
            <a:endParaRPr/>
          </a:p>
        </p:txBody>
      </p:sp>
      <p:sp>
        <p:nvSpPr>
          <p:cNvPr id="1978" name="Shape 1978">
            <a:extLst>
              <a:ext uri="{FF2B5EF4-FFF2-40B4-BE49-F238E27FC236}">
                <a16:creationId xmlns:a16="http://schemas.microsoft.com/office/drawing/2014/main" id="{0AD849D2-2D70-E22D-DCB7-C9AE2472D590}"/>
              </a:ext>
            </a:extLst>
          </p:cNvPr>
          <p:cNvSpPr txBox="1"/>
          <p:nvPr/>
        </p:nvSpPr>
        <p:spPr>
          <a:xfrm>
            <a:off x="2339875" y="6370850"/>
            <a:ext cx="7620000" cy="3192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nl-NL" sz="800">
                <a:solidFill>
                  <a:schemeClr val="accent1"/>
                </a:solidFill>
                <a:latin typeface="Verdana"/>
                <a:ea typeface="Verdana"/>
                <a:cs typeface="Verdana"/>
                <a:sym typeface="Verdana"/>
              </a:rPr>
              <a:t>Hunink MGM, Weinstein MC, Wittenberg E, Drummond MF, Pliskin JS, Wong JB, Glasziou PP. Decision Making in Health and Medicine: Integrating Evidence and Values. Cambridge University Press, Cambridge, UK, 2014. ISBN 978-1-107-69047-9. Table 12.2, page 371</a:t>
            </a:r>
            <a:endParaRPr sz="800">
              <a:solidFill>
                <a:schemeClr val="accent1"/>
              </a:solidFill>
              <a:latin typeface="Verdana"/>
              <a:ea typeface="Verdana"/>
              <a:cs typeface="Verdana"/>
              <a:sym typeface="Verdana"/>
            </a:endParaRPr>
          </a:p>
          <a:p>
            <a:endParaRPr sz="800">
              <a:solidFill>
                <a:schemeClr val="accent1"/>
              </a:solidFill>
              <a:latin typeface="Verdana"/>
              <a:ea typeface="Verdana"/>
              <a:cs typeface="Verdana"/>
              <a:sym typeface="Verdana"/>
            </a:endParaRPr>
          </a:p>
        </p:txBody>
      </p:sp>
      <mc:AlternateContent xmlns:mc="http://schemas.openxmlformats.org/markup-compatibility/2006" xmlns:a14="http://schemas.microsoft.com/office/drawing/2010/main">
        <mc:Choice Requires="a14">
          <p:graphicFrame>
            <p:nvGraphicFramePr>
              <p:cNvPr id="1979" name="Shape 1979">
                <a:extLst>
                  <a:ext uri="{FF2B5EF4-FFF2-40B4-BE49-F238E27FC236}">
                    <a16:creationId xmlns:a16="http://schemas.microsoft.com/office/drawing/2014/main" id="{71A7F899-4D93-A41A-B77A-7E0A870177C1}"/>
                  </a:ext>
                </a:extLst>
              </p:cNvPr>
              <p:cNvGraphicFramePr/>
              <p:nvPr>
                <p:extLst>
                  <p:ext uri="{D42A27DB-BD31-4B8C-83A1-F6EECF244321}">
                    <p14:modId xmlns:p14="http://schemas.microsoft.com/office/powerpoint/2010/main" val="3040872707"/>
                  </p:ext>
                </p:extLst>
              </p:nvPr>
            </p:nvGraphicFramePr>
            <p:xfrm>
              <a:off x="911032" y="1053730"/>
              <a:ext cx="10369936" cy="4964822"/>
            </p:xfrm>
            <a:graphic>
              <a:graphicData uri="http://schemas.openxmlformats.org/drawingml/2006/table">
                <a:tbl>
                  <a:tblPr>
                    <a:noFill/>
                  </a:tblPr>
                  <a:tblGrid>
                    <a:gridCol w="1417888">
                      <a:extLst>
                        <a:ext uri="{9D8B030D-6E8A-4147-A177-3AD203B41FA5}">
                          <a16:colId xmlns:a16="http://schemas.microsoft.com/office/drawing/2014/main" val="20000"/>
                        </a:ext>
                      </a:extLst>
                    </a:gridCol>
                    <a:gridCol w="2414530">
                      <a:extLst>
                        <a:ext uri="{9D8B030D-6E8A-4147-A177-3AD203B41FA5}">
                          <a16:colId xmlns:a16="http://schemas.microsoft.com/office/drawing/2014/main" val="20001"/>
                        </a:ext>
                      </a:extLst>
                    </a:gridCol>
                    <a:gridCol w="4543425">
                      <a:extLst>
                        <a:ext uri="{9D8B030D-6E8A-4147-A177-3AD203B41FA5}">
                          <a16:colId xmlns:a16="http://schemas.microsoft.com/office/drawing/2014/main" val="20002"/>
                        </a:ext>
                      </a:extLst>
                    </a:gridCol>
                    <a:gridCol w="1994093">
                      <a:extLst>
                        <a:ext uri="{9D8B030D-6E8A-4147-A177-3AD203B41FA5}">
                          <a16:colId xmlns:a16="http://schemas.microsoft.com/office/drawing/2014/main" val="20003"/>
                        </a:ext>
                      </a:extLst>
                    </a:gridCol>
                  </a:tblGrid>
                  <a:tr h="398400">
                    <a:tc>
                      <a:txBody>
                        <a:bodyPr/>
                        <a:lstStyle/>
                        <a:p>
                          <a:pPr marL="0" lvl="0" indent="0">
                            <a:spcBef>
                              <a:spcPts val="0"/>
                            </a:spcBef>
                            <a:spcAft>
                              <a:spcPts val="0"/>
                            </a:spcAft>
                            <a:buNone/>
                          </a:pPr>
                          <a:r>
                            <a:rPr lang="nl-NL" sz="1800" b="1">
                              <a:solidFill>
                                <a:srgbClr val="FFFFFF"/>
                              </a:solidFill>
                            </a:rPr>
                            <a:t>Distribution</a:t>
                          </a:r>
                          <a:endParaRPr sz="1800" b="1">
                            <a:solidFill>
                              <a:srgbClr val="FFFFFF"/>
                            </a:solidFill>
                          </a:endParaRPr>
                        </a:p>
                      </a:txBody>
                      <a:tcPr marL="91425" marR="91425" marT="91425" marB="91425">
                        <a:solidFill>
                          <a:srgbClr val="004D99"/>
                        </a:solidFill>
                      </a:tcPr>
                    </a:tc>
                    <a:tc>
                      <a:txBody>
                        <a:bodyPr/>
                        <a:lstStyle/>
                        <a:p>
                          <a:pPr marL="0" lvl="0" indent="0">
                            <a:spcBef>
                              <a:spcPts val="0"/>
                            </a:spcBef>
                            <a:spcAft>
                              <a:spcPts val="0"/>
                            </a:spcAft>
                            <a:buNone/>
                          </a:pPr>
                          <a:r>
                            <a:rPr lang="nl-NL" sz="1800" b="1" dirty="0">
                              <a:solidFill>
                                <a:srgbClr val="FFFFFF"/>
                              </a:solidFill>
                            </a:rPr>
                            <a:t>Parameter </a:t>
                          </a:r>
                          <a:r>
                            <a:rPr lang="nl-NL" sz="1800" b="1" dirty="0" err="1">
                              <a:solidFill>
                                <a:srgbClr val="FFFFFF"/>
                              </a:solidFill>
                            </a:rPr>
                            <a:t>modeled</a:t>
                          </a:r>
                          <a:endParaRPr sz="1800" b="1" dirty="0">
                            <a:solidFill>
                              <a:srgbClr val="FFFFFF"/>
                            </a:solidFill>
                          </a:endParaRPr>
                        </a:p>
                      </a:txBody>
                      <a:tcPr marL="91425" marR="91425" marT="91425" marB="91425">
                        <a:solidFill>
                          <a:srgbClr val="004D99"/>
                        </a:solidFill>
                      </a:tcPr>
                    </a:tc>
                    <a:tc>
                      <a:txBody>
                        <a:bodyPr/>
                        <a:lstStyle/>
                        <a:p>
                          <a:pPr marL="0" lvl="0" indent="0">
                            <a:spcBef>
                              <a:spcPts val="0"/>
                            </a:spcBef>
                            <a:spcAft>
                              <a:spcPts val="0"/>
                            </a:spcAft>
                            <a:buNone/>
                          </a:pPr>
                          <a:r>
                            <a:rPr lang="nl-NL" sz="1800" b="1">
                              <a:solidFill>
                                <a:srgbClr val="FFFFFF"/>
                              </a:solidFill>
                            </a:rPr>
                            <a:t>Form</a:t>
                          </a:r>
                          <a:endParaRPr sz="1800" b="1">
                            <a:solidFill>
                              <a:srgbClr val="FFFFFF"/>
                            </a:solidFill>
                          </a:endParaRPr>
                        </a:p>
                      </a:txBody>
                      <a:tcPr marL="91425" marR="91425" marT="91425" marB="91425">
                        <a:solidFill>
                          <a:srgbClr val="004D99"/>
                        </a:solidFill>
                      </a:tcPr>
                    </a:tc>
                    <a:tc>
                      <a:txBody>
                        <a:bodyPr/>
                        <a:lstStyle/>
                        <a:p>
                          <a:pPr marL="0" lvl="0" indent="0">
                            <a:spcBef>
                              <a:spcPts val="0"/>
                            </a:spcBef>
                            <a:spcAft>
                              <a:spcPts val="0"/>
                            </a:spcAft>
                            <a:buNone/>
                          </a:pPr>
                          <a:r>
                            <a:rPr lang="nl-NL" sz="1800" b="1">
                              <a:solidFill>
                                <a:srgbClr val="FFFFFF"/>
                              </a:solidFill>
                            </a:rPr>
                            <a:t>Comment</a:t>
                          </a:r>
                          <a:endParaRPr sz="1800" b="1">
                            <a:solidFill>
                              <a:srgbClr val="FFFFFF"/>
                            </a:solidFill>
                          </a:endParaRPr>
                        </a:p>
                      </a:txBody>
                      <a:tcPr marL="91425" marR="91425" marT="91425" marB="91425">
                        <a:solidFill>
                          <a:srgbClr val="004D99"/>
                        </a:solidFill>
                      </a:tcPr>
                    </a:tc>
                    <a:extLst>
                      <a:ext uri="{0D108BD9-81ED-4DB2-BD59-A6C34878D82A}">
                        <a16:rowId xmlns:a16="http://schemas.microsoft.com/office/drawing/2014/main" val="10000"/>
                      </a:ext>
                    </a:extLst>
                  </a:tr>
                  <a:tr h="394350">
                    <a:tc>
                      <a:txBody>
                        <a:bodyPr/>
                        <a:lstStyle/>
                        <a:p>
                          <a:pPr marL="0" lvl="0" indent="0">
                            <a:spcBef>
                              <a:spcPts val="0"/>
                            </a:spcBef>
                            <a:spcAft>
                              <a:spcPts val="0"/>
                            </a:spcAft>
                            <a:buNone/>
                          </a:pPr>
                          <a:r>
                            <a:rPr lang="nl-NL" sz="1800" dirty="0"/>
                            <a:t>Uniform</a:t>
                          </a:r>
                          <a:endParaRPr sz="1800" dirty="0"/>
                        </a:p>
                      </a:txBody>
                      <a:tcPr marL="91425" marR="91425" marT="91425" marB="91425"/>
                    </a:tc>
                    <a:tc>
                      <a:txBody>
                        <a:bodyPr/>
                        <a:lstStyle/>
                        <a:p>
                          <a:pPr marL="0" lvl="0" indent="0">
                            <a:spcBef>
                              <a:spcPts val="0"/>
                            </a:spcBef>
                            <a:spcAft>
                              <a:spcPts val="0"/>
                            </a:spcAft>
                            <a:buNone/>
                          </a:pPr>
                          <a:r>
                            <a:rPr lang="nl-NL" sz="1800"/>
                            <a:t>Any</a:t>
                          </a:r>
                          <a:endParaRPr sz="1800"/>
                        </a:p>
                      </a:txBody>
                      <a:tcPr marL="91425" marR="91425" marT="91425" marB="91425"/>
                    </a:tc>
                    <a:tc>
                      <a:txBody>
                        <a:bodyPr/>
                        <a:lstStyle/>
                        <a:p>
                          <a:pPr marL="0" lvl="0" indent="0">
                            <a:spcBef>
                              <a:spcPts val="0"/>
                            </a:spcBef>
                            <a:spcAft>
                              <a:spcPts val="0"/>
                            </a:spcAft>
                            <a:buNone/>
                          </a:pPr>
                          <a:r>
                            <a:rPr lang="nl-NL" sz="1800"/>
                            <a:t>Range low-high</a:t>
                          </a:r>
                          <a:endParaRPr sz="1800"/>
                        </a:p>
                      </a:txBody>
                      <a:tcPr marL="91425" marR="91425" marT="91425" marB="91425"/>
                    </a:tc>
                    <a:tc>
                      <a:txBody>
                        <a:bodyPr/>
                        <a:lstStyle/>
                        <a:p>
                          <a:pPr marL="0" lvl="0" indent="0">
                            <a:spcBef>
                              <a:spcPts val="0"/>
                            </a:spcBef>
                            <a:spcAft>
                              <a:spcPts val="0"/>
                            </a:spcAft>
                            <a:buNone/>
                          </a:pPr>
                          <a:r>
                            <a:rPr lang="nl-NL" sz="1800" dirty="0" err="1"/>
                            <a:t>All</a:t>
                          </a:r>
                          <a:r>
                            <a:rPr lang="nl-NL" sz="1800" dirty="0"/>
                            <a:t> </a:t>
                          </a:r>
                          <a:r>
                            <a:rPr lang="nl-NL" sz="1800" dirty="0" err="1"/>
                            <a:t>values</a:t>
                          </a:r>
                          <a:r>
                            <a:rPr lang="nl-NL" sz="1800" dirty="0"/>
                            <a:t> are </a:t>
                          </a:r>
                          <a:r>
                            <a:rPr lang="nl-NL" sz="1800" dirty="0" err="1"/>
                            <a:t>equally</a:t>
                          </a:r>
                          <a:r>
                            <a:rPr lang="nl-NL" sz="1800" dirty="0"/>
                            <a:t> </a:t>
                          </a:r>
                          <a:r>
                            <a:rPr lang="nl-NL" sz="1800" dirty="0" err="1"/>
                            <a:t>likely</a:t>
                          </a:r>
                          <a:r>
                            <a:rPr lang="nl-NL" sz="1800" dirty="0"/>
                            <a:t>. </a:t>
                          </a:r>
                          <a:endParaRPr sz="1800" dirty="0"/>
                        </a:p>
                      </a:txBody>
                      <a:tcPr marL="91425" marR="91425" marT="91425" marB="91425"/>
                    </a:tc>
                    <a:extLst>
                      <a:ext uri="{0D108BD9-81ED-4DB2-BD59-A6C34878D82A}">
                        <a16:rowId xmlns:a16="http://schemas.microsoft.com/office/drawing/2014/main" val="10001"/>
                      </a:ext>
                    </a:extLst>
                  </a:tr>
                  <a:tr h="394350">
                    <a:tc>
                      <a:txBody>
                        <a:bodyPr/>
                        <a:lstStyle/>
                        <a:p>
                          <a:pPr marL="0" lvl="0" indent="0">
                            <a:spcBef>
                              <a:spcPts val="0"/>
                            </a:spcBef>
                            <a:spcAft>
                              <a:spcPts val="0"/>
                            </a:spcAft>
                            <a:buNone/>
                          </a:pPr>
                          <a:r>
                            <a:rPr lang="es-ES" sz="1800" dirty="0"/>
                            <a:t>Normal</a:t>
                          </a:r>
                          <a:endParaRPr sz="1800" dirty="0"/>
                        </a:p>
                      </a:txBody>
                      <a:tcPr marL="91425" marR="91425" marT="91425" marB="91425"/>
                    </a:tc>
                    <a:tc>
                      <a:txBody>
                        <a:bodyPr/>
                        <a:lstStyle/>
                        <a:p>
                          <a:pPr marL="0" lvl="0" indent="0">
                            <a:spcBef>
                              <a:spcPts val="0"/>
                            </a:spcBef>
                            <a:spcAft>
                              <a:spcPts val="0"/>
                            </a:spcAft>
                            <a:buNone/>
                          </a:pPr>
                          <a:r>
                            <a:rPr lang="es-ES" sz="1800" dirty="0"/>
                            <a:t>A continuos </a:t>
                          </a:r>
                          <a:r>
                            <a:rPr lang="es-ES" sz="1800" dirty="0" err="1"/>
                            <a:t>parameter</a:t>
                          </a:r>
                          <a:endParaRPr sz="1800" dirty="0"/>
                        </a:p>
                      </a:txBody>
                      <a:tcPr marL="91425" marR="91425" marT="91425" marB="91425"/>
                    </a:tc>
                    <a:tc>
                      <a:txBody>
                        <a:bodyPr/>
                        <a:lstStyle/>
                        <a:p>
                          <a:pPr marL="0" lvl="0" indent="0">
                            <a:spcBef>
                              <a:spcPts val="0"/>
                            </a:spcBef>
                            <a:spcAft>
                              <a:spcPts val="0"/>
                            </a:spcAft>
                            <a:buNone/>
                          </a:pPr>
                          <a:r>
                            <a:rPr lang="es-ES" sz="1800" dirty="0"/>
                            <a:t>Normal(</a:t>
                          </a:r>
                          <a14:m>
                            <m:oMath xmlns:m="http://schemas.openxmlformats.org/officeDocument/2006/math">
                              <m:r>
                                <a:rPr lang="es-ES" sz="1800" b="0" i="1" dirty="0" smtClean="0">
                                  <a:latin typeface="Cambria Math" panose="02040503050406030204" pitchFamily="18" charset="0"/>
                                </a:rPr>
                                <m:t>𝜇</m:t>
                              </m:r>
                            </m:oMath>
                          </a14:m>
                          <a:r>
                            <a:rPr lang="es-ES" sz="1800" dirty="0"/>
                            <a:t>, </a:t>
                          </a:r>
                          <a14:m>
                            <m:oMath xmlns:m="http://schemas.openxmlformats.org/officeDocument/2006/math">
                              <m:sSup>
                                <m:sSupPr>
                                  <m:ctrlPr>
                                    <a:rPr lang="es-ES" sz="1800" b="0" i="1" dirty="0" smtClean="0">
                                      <a:latin typeface="Cambria Math" panose="02040503050406030204" pitchFamily="18" charset="0"/>
                                    </a:rPr>
                                  </m:ctrlPr>
                                </m:sSupPr>
                                <m:e>
                                  <m:r>
                                    <a:rPr lang="es-ES" sz="1800" b="0" i="1" dirty="0" smtClean="0">
                                      <a:latin typeface="Cambria Math" panose="02040503050406030204" pitchFamily="18" charset="0"/>
                                    </a:rPr>
                                    <m:t>𝑠</m:t>
                                  </m:r>
                                </m:e>
                                <m:sup>
                                  <m:r>
                                    <a:rPr lang="es-ES" sz="1800" b="0" i="1" dirty="0" smtClean="0">
                                      <a:latin typeface="Cambria Math" panose="02040503050406030204" pitchFamily="18" charset="0"/>
                                    </a:rPr>
                                    <m:t>2</m:t>
                                  </m:r>
                                </m:sup>
                              </m:sSup>
                            </m:oMath>
                          </a14:m>
                          <a:r>
                            <a:rPr lang="es-ES" sz="1800" dirty="0"/>
                            <a:t>)</a:t>
                          </a:r>
                          <a:endParaRPr sz="1800" dirty="0"/>
                        </a:p>
                      </a:txBody>
                      <a:tcPr marL="91425" marR="91425" marT="91425" marB="91425"/>
                    </a:tc>
                    <a:tc>
                      <a:txBody>
                        <a:bodyPr/>
                        <a:lstStyle/>
                        <a:p>
                          <a:pPr marL="0" lvl="0" indent="0">
                            <a:spcBef>
                              <a:spcPts val="0"/>
                            </a:spcBef>
                            <a:spcAft>
                              <a:spcPts val="0"/>
                            </a:spcAft>
                            <a:buNone/>
                          </a:pPr>
                          <a:endParaRPr sz="1800" dirty="0"/>
                        </a:p>
                      </a:txBody>
                      <a:tcPr marL="91425" marR="91425" marT="91425" marB="91425"/>
                    </a:tc>
                    <a:extLst>
                      <a:ext uri="{0D108BD9-81ED-4DB2-BD59-A6C34878D82A}">
                        <a16:rowId xmlns:a16="http://schemas.microsoft.com/office/drawing/2014/main" val="2690611480"/>
                      </a:ext>
                    </a:extLst>
                  </a:tr>
                  <a:tr h="394350">
                    <a:tc>
                      <a:txBody>
                        <a:bodyPr/>
                        <a:lstStyle/>
                        <a:p>
                          <a:pPr marL="0" lvl="0" indent="0">
                            <a:spcBef>
                              <a:spcPts val="0"/>
                            </a:spcBef>
                            <a:spcAft>
                              <a:spcPts val="0"/>
                            </a:spcAft>
                            <a:buNone/>
                          </a:pPr>
                          <a:r>
                            <a:rPr lang="nl-NL" sz="1800" dirty="0" err="1"/>
                            <a:t>Triangular</a:t>
                          </a:r>
                          <a:endParaRPr sz="1800" dirty="0"/>
                        </a:p>
                      </a:txBody>
                      <a:tcPr marL="91425" marR="91425" marT="91425" marB="91425"/>
                    </a:tc>
                    <a:tc>
                      <a:txBody>
                        <a:bodyPr/>
                        <a:lstStyle/>
                        <a:p>
                          <a:pPr marL="0" lvl="0" indent="0">
                            <a:spcBef>
                              <a:spcPts val="0"/>
                            </a:spcBef>
                            <a:spcAft>
                              <a:spcPts val="0"/>
                            </a:spcAft>
                            <a:buNone/>
                          </a:pPr>
                          <a:r>
                            <a:rPr lang="nl-NL" sz="1800"/>
                            <a:t>Any</a:t>
                          </a:r>
                          <a:endParaRPr sz="1800"/>
                        </a:p>
                      </a:txBody>
                      <a:tcPr marL="91425" marR="91425" marT="91425" marB="91425"/>
                    </a:tc>
                    <a:tc>
                      <a:txBody>
                        <a:bodyPr/>
                        <a:lstStyle/>
                        <a:p>
                          <a:pPr marL="0" lvl="0" indent="0">
                            <a:spcBef>
                              <a:spcPts val="0"/>
                            </a:spcBef>
                            <a:spcAft>
                              <a:spcPts val="0"/>
                            </a:spcAft>
                            <a:buNone/>
                          </a:pPr>
                          <a:r>
                            <a:rPr lang="nl-NL" sz="1800"/>
                            <a:t>Minimum, maximum, likeliest</a:t>
                          </a:r>
                          <a:endParaRPr sz="1800"/>
                        </a:p>
                      </a:txBody>
                      <a:tcPr marL="91425" marR="91425" marT="91425" marB="91425"/>
                    </a:tc>
                    <a:tc>
                      <a:txBody>
                        <a:bodyPr/>
                        <a:lstStyle/>
                        <a:p>
                          <a:pPr marL="0" lvl="0" indent="0">
                            <a:spcBef>
                              <a:spcPts val="0"/>
                            </a:spcBef>
                            <a:spcAft>
                              <a:spcPts val="0"/>
                            </a:spcAft>
                            <a:buNone/>
                          </a:pPr>
                          <a:endParaRPr sz="1800" dirty="0"/>
                        </a:p>
                      </a:txBody>
                      <a:tcPr marL="91425" marR="91425" marT="91425" marB="91425"/>
                    </a:tc>
                    <a:extLst>
                      <a:ext uri="{0D108BD9-81ED-4DB2-BD59-A6C34878D82A}">
                        <a16:rowId xmlns:a16="http://schemas.microsoft.com/office/drawing/2014/main" val="10002"/>
                      </a:ext>
                    </a:extLst>
                  </a:tr>
                  <a:tr h="0">
                    <a:tc>
                      <a:txBody>
                        <a:bodyPr/>
                        <a:lstStyle/>
                        <a:p>
                          <a:pPr marL="0" lvl="0" indent="0">
                            <a:spcBef>
                              <a:spcPts val="0"/>
                            </a:spcBef>
                            <a:spcAft>
                              <a:spcPts val="0"/>
                            </a:spcAft>
                            <a:buNone/>
                          </a:pPr>
                          <a:r>
                            <a:rPr lang="nl-NL" sz="1800" dirty="0" err="1"/>
                            <a:t>Beta</a:t>
                          </a:r>
                          <a:endParaRPr sz="1800" dirty="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nl-NL" sz="1800"/>
                            <a:t>Probability</a:t>
                          </a:r>
                          <a:endParaRPr sz="1800"/>
                        </a:p>
                        <a:p>
                          <a:pPr marL="0" lvl="0" indent="0">
                            <a:spcBef>
                              <a:spcPts val="0"/>
                            </a:spcBef>
                            <a:spcAft>
                              <a:spcPts val="0"/>
                            </a:spcAft>
                            <a:buNone/>
                          </a:pPr>
                          <a:r>
                            <a:rPr lang="nl-NL" sz="1800"/>
                            <a:t>Quality of life weights (utility)</a:t>
                          </a:r>
                          <a:endParaRPr sz="18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nl-NL" sz="1800" dirty="0"/>
                            <a:t>Beta (</a:t>
                          </a:r>
                          <a14:m>
                            <m:oMath xmlns:m="http://schemas.openxmlformats.org/officeDocument/2006/math">
                              <m:r>
                                <a:rPr lang="es-ES" sz="1800" b="0" i="1" dirty="0" smtClean="0">
                                  <a:latin typeface="Cambria Math" panose="02040503050406030204" pitchFamily="18" charset="0"/>
                                </a:rPr>
                                <m:t>𝑟</m:t>
                              </m:r>
                            </m:oMath>
                          </a14:m>
                          <a:r>
                            <a:rPr lang="nl-NL" sz="1800" dirty="0"/>
                            <a:t>,</a:t>
                          </a:r>
                          <a:r>
                            <a:rPr lang="es-ES" sz="1800" b="0" dirty="0"/>
                            <a:t> </a:t>
                          </a:r>
                          <a14:m>
                            <m:oMath xmlns:m="http://schemas.openxmlformats.org/officeDocument/2006/math">
                              <m:r>
                                <a:rPr lang="es-ES" sz="1800" b="0" i="1" dirty="0" smtClean="0">
                                  <a:latin typeface="Cambria Math" panose="02040503050406030204" pitchFamily="18" charset="0"/>
                                </a:rPr>
                                <m:t>𝑛</m:t>
                              </m:r>
                            </m:oMath>
                          </a14:m>
                          <a:r>
                            <a:rPr lang="nl-NL" sz="1800" dirty="0"/>
                            <a:t>); </a:t>
                          </a:r>
                          <a14:m>
                            <m:oMath xmlns:m="http://schemas.openxmlformats.org/officeDocument/2006/math">
                              <m:r>
                                <a:rPr lang="es-ES" sz="1800" b="0" i="1" dirty="0" smtClean="0">
                                  <a:latin typeface="Cambria Math" panose="02040503050406030204" pitchFamily="18" charset="0"/>
                                </a:rPr>
                                <m:t>𝑟</m:t>
                              </m:r>
                            </m:oMath>
                          </a14:m>
                          <a:r>
                            <a:rPr lang="nl-NL" sz="1800" dirty="0"/>
                            <a:t> = </a:t>
                          </a:r>
                          <a:r>
                            <a:rPr lang="nl-NL" sz="1800" dirty="0" err="1"/>
                            <a:t>number</a:t>
                          </a:r>
                          <a:r>
                            <a:rPr lang="nl-NL" sz="1800" dirty="0"/>
                            <a:t> of events </a:t>
                          </a:r>
                          <a:r>
                            <a:rPr lang="nl-NL" sz="1800" dirty="0" err="1"/>
                            <a:t>and</a:t>
                          </a:r>
                          <a:r>
                            <a:rPr lang="nl-NL" sz="1800" dirty="0"/>
                            <a:t> </a:t>
                          </a:r>
                          <a14:m>
                            <m:oMath xmlns:m="http://schemas.openxmlformats.org/officeDocument/2006/math">
                              <m:r>
                                <a:rPr lang="es-ES" sz="1800" b="0" i="1" dirty="0" smtClean="0">
                                  <a:latin typeface="Cambria Math" panose="02040503050406030204" pitchFamily="18" charset="0"/>
                                </a:rPr>
                                <m:t>𝑛</m:t>
                              </m:r>
                            </m:oMath>
                          </a14:m>
                          <a:r>
                            <a:rPr lang="nl-NL" sz="1800" dirty="0"/>
                            <a:t> = </a:t>
                          </a:r>
                          <a:r>
                            <a:rPr lang="nl-NL" sz="1800" dirty="0" err="1"/>
                            <a:t>number</a:t>
                          </a:r>
                          <a:r>
                            <a:rPr lang="nl-NL" sz="1800" dirty="0"/>
                            <a:t> of </a:t>
                          </a:r>
                          <a:r>
                            <a:rPr lang="nl-NL" sz="1800" dirty="0" err="1"/>
                            <a:t>patients</a:t>
                          </a:r>
                          <a:r>
                            <a:rPr lang="nl-NL" sz="1800" dirty="0"/>
                            <a:t>.</a:t>
                          </a:r>
                          <a:r>
                            <a:rPr lang="nl-NL" sz="1800" baseline="0" dirty="0"/>
                            <a:t> </a:t>
                          </a:r>
                          <a:r>
                            <a:rPr lang="nl-NL" sz="1800" dirty="0"/>
                            <a:t>For </a:t>
                          </a:r>
                          <a:r>
                            <a:rPr lang="nl-NL" sz="1800" dirty="0" err="1"/>
                            <a:t>observed</a:t>
                          </a:r>
                          <a:r>
                            <a:rPr lang="nl-NL" sz="1800" dirty="0"/>
                            <a:t> </a:t>
                          </a:r>
                          <a:r>
                            <a:rPr lang="nl-NL" sz="1800" dirty="0" err="1"/>
                            <a:t>mean</a:t>
                          </a:r>
                          <a:r>
                            <a:rPr lang="nl-NL" sz="1800" dirty="0"/>
                            <a:t> </a:t>
                          </a:r>
                          <a14:m>
                            <m:oMath xmlns:m="http://schemas.openxmlformats.org/officeDocument/2006/math">
                              <m:r>
                                <a:rPr lang="es-ES" sz="1800" b="0" i="1" dirty="0" smtClean="0">
                                  <a:latin typeface="Cambria Math" panose="02040503050406030204" pitchFamily="18" charset="0"/>
                                </a:rPr>
                                <m:t>𝜇</m:t>
                              </m:r>
                            </m:oMath>
                          </a14:m>
                          <a:r>
                            <a:rPr lang="nl-NL" sz="1800" dirty="0"/>
                            <a:t> </a:t>
                          </a:r>
                          <a:r>
                            <a:rPr lang="nl-NL" sz="1800" dirty="0" err="1"/>
                            <a:t>and</a:t>
                          </a:r>
                          <a:r>
                            <a:rPr lang="nl-NL" sz="1800" dirty="0"/>
                            <a:t> standard error </a:t>
                          </a:r>
                          <a14:m>
                            <m:oMath xmlns:m="http://schemas.openxmlformats.org/officeDocument/2006/math">
                              <m:r>
                                <a:rPr lang="es-ES" sz="1800" b="0" i="1" dirty="0" smtClean="0">
                                  <a:latin typeface="Cambria Math" panose="02040503050406030204" pitchFamily="18" charset="0"/>
                                </a:rPr>
                                <m:t>𝑠</m:t>
                              </m:r>
                            </m:oMath>
                          </a14:m>
                          <a:r>
                            <a:rPr lang="nl-NL" sz="1800" dirty="0"/>
                            <a:t>:</a:t>
                          </a:r>
                        </a:p>
                        <a:p>
                          <a:pPr marL="0" lvl="0" indent="0">
                            <a:spcBef>
                              <a:spcPts val="0"/>
                            </a:spcBef>
                            <a:spcAft>
                              <a:spcPts val="0"/>
                            </a:spcAft>
                            <a:buNone/>
                          </a:pPr>
                          <a14:m>
                            <m:oMath xmlns:m="http://schemas.openxmlformats.org/officeDocument/2006/math">
                              <m:r>
                                <a:rPr lang="es-ES" sz="1800" b="0" i="1" dirty="0" smtClean="0">
                                  <a:latin typeface="Cambria Math" panose="02040503050406030204" pitchFamily="18" charset="0"/>
                                </a:rPr>
                                <m:t>𝑟</m:t>
                              </m:r>
                              <m:r>
                                <a:rPr lang="es-ES" sz="1800" b="0" i="1" dirty="0" smtClean="0">
                                  <a:latin typeface="Cambria Math" panose="02040503050406030204" pitchFamily="18" charset="0"/>
                                </a:rPr>
                                <m:t>=</m:t>
                              </m:r>
                              <m:r>
                                <a:rPr lang="es-ES" sz="1800" b="0" i="1" dirty="0" smtClean="0">
                                  <a:latin typeface="Cambria Math" panose="02040503050406030204" pitchFamily="18" charset="0"/>
                                </a:rPr>
                                <m:t>𝜇</m:t>
                              </m:r>
                              <m:r>
                                <a:rPr lang="es-ES" sz="1800" b="0" i="1" dirty="0" smtClean="0">
                                  <a:latin typeface="Cambria Math" panose="02040503050406030204" pitchFamily="18" charset="0"/>
                                </a:rPr>
                                <m:t>𝑛</m:t>
                              </m:r>
                            </m:oMath>
                          </a14:m>
                          <a:r>
                            <a:rPr lang="es-ES" sz="1800" b="0" dirty="0"/>
                            <a:t>;</a:t>
                          </a:r>
                          <a14:m>
                            <m:oMath xmlns:m="http://schemas.openxmlformats.org/officeDocument/2006/math">
                              <m:r>
                                <a:rPr lang="es-ES" sz="1800" b="0" i="0" dirty="0" smtClean="0">
                                  <a:latin typeface="Cambria Math" panose="02040503050406030204" pitchFamily="18" charset="0"/>
                                </a:rPr>
                                <m:t> </m:t>
                              </m:r>
                              <m:r>
                                <a:rPr lang="es-ES" sz="1800" b="0" i="1" dirty="0" smtClean="0">
                                  <a:latin typeface="Cambria Math" panose="02040503050406030204" pitchFamily="18" charset="0"/>
                                </a:rPr>
                                <m:t>𝑛</m:t>
                              </m:r>
                              <m:r>
                                <a:rPr lang="es-ES" sz="1800" b="0" i="1" dirty="0" smtClean="0">
                                  <a:latin typeface="Cambria Math" panose="02040503050406030204" pitchFamily="18" charset="0"/>
                                </a:rPr>
                                <m:t>=</m:t>
                              </m:r>
                              <m:d>
                                <m:dPr>
                                  <m:ctrlPr>
                                    <a:rPr lang="es-ES" sz="1800" b="0" i="1" dirty="0" smtClean="0">
                                      <a:latin typeface="Cambria Math" panose="02040503050406030204" pitchFamily="18" charset="0"/>
                                    </a:rPr>
                                  </m:ctrlPr>
                                </m:dPr>
                                <m:e>
                                  <m:f>
                                    <m:fPr>
                                      <m:ctrlPr>
                                        <a:rPr lang="es-ES" sz="1800" b="0" i="1" dirty="0" smtClean="0">
                                          <a:latin typeface="Cambria Math" panose="02040503050406030204" pitchFamily="18" charset="0"/>
                                        </a:rPr>
                                      </m:ctrlPr>
                                    </m:fPr>
                                    <m:num>
                                      <m:r>
                                        <a:rPr lang="es-ES" sz="1800" b="0" i="1" dirty="0" smtClean="0">
                                          <a:latin typeface="Cambria Math" panose="02040503050406030204" pitchFamily="18" charset="0"/>
                                        </a:rPr>
                                        <m:t>𝜇</m:t>
                                      </m:r>
                                      <m:d>
                                        <m:dPr>
                                          <m:ctrlPr>
                                            <a:rPr lang="es-ES" sz="1800" b="0" i="1" dirty="0" smtClean="0">
                                              <a:latin typeface="Cambria Math" panose="02040503050406030204" pitchFamily="18" charset="0"/>
                                            </a:rPr>
                                          </m:ctrlPr>
                                        </m:dPr>
                                        <m:e>
                                          <m:r>
                                            <a:rPr lang="es-ES" sz="1800" b="0" i="1" dirty="0" smtClean="0">
                                              <a:latin typeface="Cambria Math" panose="02040503050406030204" pitchFamily="18" charset="0"/>
                                            </a:rPr>
                                            <m:t>1−</m:t>
                                          </m:r>
                                          <m:r>
                                            <a:rPr lang="es-ES" sz="1800" b="0" i="1" dirty="0" smtClean="0">
                                              <a:latin typeface="Cambria Math" panose="02040503050406030204" pitchFamily="18" charset="0"/>
                                            </a:rPr>
                                            <m:t>𝜇</m:t>
                                          </m:r>
                                        </m:e>
                                      </m:d>
                                    </m:num>
                                    <m:den>
                                      <m:sSup>
                                        <m:sSupPr>
                                          <m:ctrlPr>
                                            <a:rPr lang="es-ES" sz="1800" b="0" i="1" dirty="0" smtClean="0">
                                              <a:latin typeface="Cambria Math" panose="02040503050406030204" pitchFamily="18" charset="0"/>
                                            </a:rPr>
                                          </m:ctrlPr>
                                        </m:sSupPr>
                                        <m:e>
                                          <m:r>
                                            <a:rPr lang="es-ES" sz="1800" b="0" i="1" dirty="0" smtClean="0">
                                              <a:latin typeface="Cambria Math" panose="02040503050406030204" pitchFamily="18" charset="0"/>
                                            </a:rPr>
                                            <m:t>𝑠</m:t>
                                          </m:r>
                                        </m:e>
                                        <m:sup>
                                          <m:r>
                                            <a:rPr lang="es-ES" sz="1800" b="0" i="1" dirty="0" smtClean="0">
                                              <a:latin typeface="Cambria Math" panose="02040503050406030204" pitchFamily="18" charset="0"/>
                                            </a:rPr>
                                            <m:t>2</m:t>
                                          </m:r>
                                        </m:sup>
                                      </m:sSup>
                                    </m:den>
                                  </m:f>
                                </m:e>
                              </m:d>
                              <m:r>
                                <a:rPr lang="es-ES" sz="1800" b="0" i="1" dirty="0" smtClean="0">
                                  <a:latin typeface="Cambria Math" panose="02040503050406030204" pitchFamily="18" charset="0"/>
                                </a:rPr>
                                <m:t>−1</m:t>
                              </m:r>
                            </m:oMath>
                          </a14:m>
                          <a:r>
                            <a:rPr lang="nl-NL" sz="1800" dirty="0"/>
                            <a:t>; or</a:t>
                          </a:r>
                        </a:p>
                        <a:p>
                          <a:pPr marL="0" lvl="0" indent="0">
                            <a:spcBef>
                              <a:spcPts val="0"/>
                            </a:spcBef>
                            <a:spcAft>
                              <a:spcPts val="0"/>
                            </a:spcAft>
                            <a:buNone/>
                          </a:pPr>
                          <a:r>
                            <a:rPr lang="nl-NL" sz="1800" dirty="0"/>
                            <a:t>Beta (</a:t>
                          </a:r>
                          <a14:m>
                            <m:oMath xmlns:m="http://schemas.openxmlformats.org/officeDocument/2006/math">
                              <m:r>
                                <a:rPr lang="es-ES" sz="1800" b="0" i="1" dirty="0" smtClean="0">
                                  <a:latin typeface="Cambria Math" panose="02040503050406030204" pitchFamily="18" charset="0"/>
                                </a:rPr>
                                <m:t>𝛼</m:t>
                              </m:r>
                            </m:oMath>
                          </a14:m>
                          <a:r>
                            <a:rPr lang="nl-NL" sz="1800" dirty="0"/>
                            <a:t>,</a:t>
                          </a:r>
                          <a:r>
                            <a:rPr lang="es-ES" sz="1800" b="0" dirty="0"/>
                            <a:t> </a:t>
                          </a:r>
                          <a14:m>
                            <m:oMath xmlns:m="http://schemas.openxmlformats.org/officeDocument/2006/math">
                              <m:r>
                                <a:rPr lang="es-ES" sz="1800" b="0" i="1" smtClean="0">
                                  <a:latin typeface="Cambria Math" panose="02040503050406030204" pitchFamily="18" charset="0"/>
                                </a:rPr>
                                <m:t>𝛽</m:t>
                              </m:r>
                            </m:oMath>
                          </a14:m>
                          <a:r>
                            <a:rPr lang="nl-NL" sz="1800" dirty="0"/>
                            <a:t>); </a:t>
                          </a:r>
                          <a14:m>
                            <m:oMath xmlns:m="http://schemas.openxmlformats.org/officeDocument/2006/math">
                              <m:r>
                                <a:rPr lang="es-ES" sz="1800" b="0" i="1" dirty="0" smtClean="0">
                                  <a:latin typeface="Cambria Math" panose="02040503050406030204" pitchFamily="18" charset="0"/>
                                </a:rPr>
                                <m:t>𝛼</m:t>
                              </m:r>
                              <m:r>
                                <a:rPr lang="es-ES" sz="1800" b="0" i="1" dirty="0" smtClean="0">
                                  <a:latin typeface="Cambria Math" panose="02040503050406030204" pitchFamily="18" charset="0"/>
                                </a:rPr>
                                <m:t>=</m:t>
                              </m:r>
                              <m:d>
                                <m:dPr>
                                  <m:ctrlPr>
                                    <a:rPr lang="es-ES" sz="1800" b="0" i="1" dirty="0" smtClean="0">
                                      <a:latin typeface="Cambria Math" panose="02040503050406030204" pitchFamily="18" charset="0"/>
                                    </a:rPr>
                                  </m:ctrlPr>
                                </m:dPr>
                                <m:e>
                                  <m:f>
                                    <m:fPr>
                                      <m:ctrlPr>
                                        <a:rPr lang="es-ES" sz="1800" b="0" i="1" dirty="0" smtClean="0">
                                          <a:latin typeface="Cambria Math" panose="02040503050406030204" pitchFamily="18" charset="0"/>
                                        </a:rPr>
                                      </m:ctrlPr>
                                    </m:fPr>
                                    <m:num>
                                      <m:r>
                                        <a:rPr lang="es-ES" sz="1800" b="0" i="1" dirty="0" smtClean="0">
                                          <a:latin typeface="Cambria Math" panose="02040503050406030204" pitchFamily="18" charset="0"/>
                                        </a:rPr>
                                        <m:t>1−</m:t>
                                      </m:r>
                                      <m:r>
                                        <a:rPr lang="es-ES" sz="1800" b="0" i="1" dirty="0" smtClean="0">
                                          <a:latin typeface="Cambria Math" panose="02040503050406030204" pitchFamily="18" charset="0"/>
                                        </a:rPr>
                                        <m:t>𝜇</m:t>
                                      </m:r>
                                    </m:num>
                                    <m:den>
                                      <m:sSup>
                                        <m:sSupPr>
                                          <m:ctrlPr>
                                            <a:rPr lang="es-ES" sz="1800" b="0" i="1" dirty="0" smtClean="0">
                                              <a:latin typeface="Cambria Math" panose="02040503050406030204" pitchFamily="18" charset="0"/>
                                            </a:rPr>
                                          </m:ctrlPr>
                                        </m:sSupPr>
                                        <m:e>
                                          <m:r>
                                            <a:rPr lang="es-ES" sz="1800" b="0" i="1" dirty="0" smtClean="0">
                                              <a:latin typeface="Cambria Math" panose="02040503050406030204" pitchFamily="18" charset="0"/>
                                            </a:rPr>
                                            <m:t>𝜎</m:t>
                                          </m:r>
                                        </m:e>
                                        <m:sup>
                                          <m:r>
                                            <a:rPr lang="es-ES" sz="1800" b="0" i="1" dirty="0" smtClean="0">
                                              <a:latin typeface="Cambria Math" panose="02040503050406030204" pitchFamily="18" charset="0"/>
                                            </a:rPr>
                                            <m:t>2</m:t>
                                          </m:r>
                                        </m:sup>
                                      </m:sSup>
                                    </m:den>
                                  </m:f>
                                  <m:r>
                                    <a:rPr lang="es-ES" sz="1800" b="0" i="1" dirty="0" smtClean="0">
                                      <a:latin typeface="Cambria Math" panose="02040503050406030204" pitchFamily="18" charset="0"/>
                                    </a:rPr>
                                    <m:t>−</m:t>
                                  </m:r>
                                  <m:f>
                                    <m:fPr>
                                      <m:ctrlPr>
                                        <a:rPr lang="es-ES" sz="1800" b="0" i="1" dirty="0" smtClean="0">
                                          <a:latin typeface="Cambria Math" panose="02040503050406030204" pitchFamily="18" charset="0"/>
                                        </a:rPr>
                                      </m:ctrlPr>
                                    </m:fPr>
                                    <m:num>
                                      <m:r>
                                        <a:rPr lang="es-ES" sz="1800" b="0" i="1" dirty="0" smtClean="0">
                                          <a:latin typeface="Cambria Math" panose="02040503050406030204" pitchFamily="18" charset="0"/>
                                        </a:rPr>
                                        <m:t>1</m:t>
                                      </m:r>
                                    </m:num>
                                    <m:den>
                                      <m:r>
                                        <a:rPr lang="es-ES" sz="1800" b="0" i="1" dirty="0" smtClean="0">
                                          <a:latin typeface="Cambria Math" panose="02040503050406030204" pitchFamily="18" charset="0"/>
                                        </a:rPr>
                                        <m:t>𝜇</m:t>
                                      </m:r>
                                    </m:den>
                                  </m:f>
                                </m:e>
                              </m:d>
                              <m:sSup>
                                <m:sSupPr>
                                  <m:ctrlPr>
                                    <a:rPr lang="es-ES" sz="1800" b="0" i="1" dirty="0" smtClean="0">
                                      <a:latin typeface="Cambria Math" panose="02040503050406030204" pitchFamily="18" charset="0"/>
                                    </a:rPr>
                                  </m:ctrlPr>
                                </m:sSupPr>
                                <m:e>
                                  <m:r>
                                    <a:rPr lang="es-ES" sz="1800" b="0" i="1" dirty="0" smtClean="0">
                                      <a:latin typeface="Cambria Math" panose="02040503050406030204" pitchFamily="18" charset="0"/>
                                    </a:rPr>
                                    <m:t>𝜇</m:t>
                                  </m:r>
                                </m:e>
                                <m:sup>
                                  <m:r>
                                    <a:rPr lang="es-ES" sz="1800" b="0" i="1" dirty="0" smtClean="0">
                                      <a:latin typeface="Cambria Math" panose="02040503050406030204" pitchFamily="18" charset="0"/>
                                    </a:rPr>
                                    <m:t>2</m:t>
                                  </m:r>
                                </m:sup>
                              </m:sSup>
                            </m:oMath>
                          </a14:m>
                          <a:r>
                            <a:rPr lang="nl-NL" sz="1800" dirty="0"/>
                            <a:t>;</a:t>
                          </a:r>
                          <a:r>
                            <a:rPr lang="es-ES" sz="1800" b="0" dirty="0"/>
                            <a:t> </a:t>
                          </a:r>
                          <a14:m>
                            <m:oMath xmlns:m="http://schemas.openxmlformats.org/officeDocument/2006/math">
                              <m:r>
                                <a:rPr lang="es-ES" sz="1800" b="0" i="1" dirty="0" smtClean="0">
                                  <a:latin typeface="Cambria Math" panose="02040503050406030204" pitchFamily="18" charset="0"/>
                                </a:rPr>
                                <m:t>𝛽</m:t>
                              </m:r>
                              <m:r>
                                <a:rPr lang="es-ES" sz="1800" b="0" i="1" dirty="0" smtClean="0">
                                  <a:latin typeface="Cambria Math" panose="02040503050406030204" pitchFamily="18" charset="0"/>
                                </a:rPr>
                                <m:t>=</m:t>
                              </m:r>
                              <m:r>
                                <a:rPr lang="es-ES" sz="1800" b="0" i="1" dirty="0" smtClean="0">
                                  <a:latin typeface="Cambria Math" panose="02040503050406030204" pitchFamily="18" charset="0"/>
                                </a:rPr>
                                <m:t>𝛼</m:t>
                              </m:r>
                              <m:d>
                                <m:dPr>
                                  <m:ctrlPr>
                                    <a:rPr lang="es-ES" sz="1800" b="0" i="1" dirty="0" smtClean="0">
                                      <a:latin typeface="Cambria Math" panose="02040503050406030204" pitchFamily="18" charset="0"/>
                                    </a:rPr>
                                  </m:ctrlPr>
                                </m:dPr>
                                <m:e>
                                  <m:f>
                                    <m:fPr>
                                      <m:ctrlPr>
                                        <a:rPr lang="es-ES" sz="1800" b="0" i="1" dirty="0" smtClean="0">
                                          <a:latin typeface="Cambria Math" panose="02040503050406030204" pitchFamily="18" charset="0"/>
                                        </a:rPr>
                                      </m:ctrlPr>
                                    </m:fPr>
                                    <m:num>
                                      <m:r>
                                        <a:rPr lang="es-ES" sz="1800" b="0" i="1" dirty="0" smtClean="0">
                                          <a:latin typeface="Cambria Math" panose="02040503050406030204" pitchFamily="18" charset="0"/>
                                        </a:rPr>
                                        <m:t>1</m:t>
                                      </m:r>
                                    </m:num>
                                    <m:den>
                                      <m:r>
                                        <a:rPr lang="es-ES" sz="1800" b="0" i="1" dirty="0" smtClean="0">
                                          <a:latin typeface="Cambria Math" panose="02040503050406030204" pitchFamily="18" charset="0"/>
                                        </a:rPr>
                                        <m:t>𝜇</m:t>
                                      </m:r>
                                    </m:den>
                                  </m:f>
                                  <m:r>
                                    <a:rPr lang="es-ES" sz="1800" b="0" i="1" dirty="0" smtClean="0">
                                      <a:latin typeface="Cambria Math" panose="02040503050406030204" pitchFamily="18" charset="0"/>
                                    </a:rPr>
                                    <m:t>−1</m:t>
                                  </m:r>
                                </m:e>
                              </m:d>
                            </m:oMath>
                          </a14:m>
                          <a:endParaRPr lang="nl-NL" sz="1800" dirty="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nl-NL" sz="1800" dirty="0" err="1"/>
                            <a:t>Bounded</a:t>
                          </a:r>
                          <a:r>
                            <a:rPr lang="nl-NL" sz="1800" dirty="0"/>
                            <a:t> </a:t>
                          </a:r>
                          <a:r>
                            <a:rPr lang="nl-NL" sz="1800" dirty="0" err="1"/>
                            <a:t>between</a:t>
                          </a:r>
                          <a:r>
                            <a:rPr lang="nl-NL" sz="1800" dirty="0"/>
                            <a:t> 0 </a:t>
                          </a:r>
                          <a:r>
                            <a:rPr lang="nl-NL" sz="1800" dirty="0" err="1"/>
                            <a:t>and</a:t>
                          </a:r>
                          <a:r>
                            <a:rPr lang="nl-NL" sz="1800" dirty="0"/>
                            <a:t> 1</a:t>
                          </a:r>
                          <a:endParaRPr sz="1800" dirty="0"/>
                        </a:p>
                        <a:p>
                          <a:pPr marL="0" lvl="0" indent="0">
                            <a:spcBef>
                              <a:spcPts val="0"/>
                            </a:spcBef>
                            <a:spcAft>
                              <a:spcPts val="0"/>
                            </a:spcAft>
                            <a:buNone/>
                          </a:pPr>
                          <a:endParaRPr sz="1800" dirty="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4350">
                    <a:tc>
                      <a:txBody>
                        <a:bodyPr/>
                        <a:lstStyle/>
                        <a:p>
                          <a:pPr marL="0" lvl="0" indent="0">
                            <a:spcBef>
                              <a:spcPts val="0"/>
                            </a:spcBef>
                            <a:spcAft>
                              <a:spcPts val="0"/>
                            </a:spcAft>
                            <a:buNone/>
                          </a:pPr>
                          <a:r>
                            <a:rPr lang="nl-NL" sz="1800" dirty="0"/>
                            <a:t>Dirichlet</a:t>
                          </a:r>
                          <a:endParaRPr sz="18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spcBef>
                              <a:spcPts val="0"/>
                            </a:spcBef>
                            <a:spcAft>
                              <a:spcPts val="0"/>
                            </a:spcAft>
                            <a:buNone/>
                          </a:pPr>
                          <a:r>
                            <a:rPr lang="nl-NL" sz="1800"/>
                            <a:t>Probability in the context of multiple events</a:t>
                          </a:r>
                          <a:endParaRPr sz="18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spcBef>
                              <a:spcPts val="0"/>
                            </a:spcBef>
                            <a:spcAft>
                              <a:spcPts val="0"/>
                            </a:spcAft>
                            <a:buNone/>
                          </a:pPr>
                          <a:r>
                            <a:rPr lang="es-ES" sz="1800" dirty="0"/>
                            <a:t>Dirichlet(</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𝛼</m:t>
                                  </m:r>
                                </m:e>
                                <m:sub>
                                  <m:r>
                                    <a:rPr lang="es-ES" sz="1800" b="0" i="1" smtClean="0">
                                      <a:latin typeface="Cambria Math" panose="02040503050406030204" pitchFamily="18" charset="0"/>
                                    </a:rPr>
                                    <m:t>1</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𝛼</m:t>
                                  </m:r>
                                </m:e>
                                <m:sub>
                                  <m:r>
                                    <a:rPr lang="es-ES" sz="1800" b="0" i="1" smtClean="0">
                                      <a:latin typeface="Cambria Math" panose="02040503050406030204" pitchFamily="18" charset="0"/>
                                    </a:rPr>
                                    <m:t>2</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𝛼</m:t>
                                  </m:r>
                                </m:e>
                                <m:sub>
                                  <m:r>
                                    <a:rPr lang="es-ES" sz="1800" b="0" i="1" smtClean="0">
                                      <a:latin typeface="Cambria Math" panose="02040503050406030204" pitchFamily="18" charset="0"/>
                                    </a:rPr>
                                    <m:t>𝐾</m:t>
                                  </m:r>
                                </m:sub>
                              </m:sSub>
                            </m:oMath>
                          </a14:m>
                          <a:r>
                            <a:rPr lang="es-ES" sz="1800" dirty="0"/>
                            <a:t>);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𝛼</m:t>
                                  </m:r>
                                </m:e>
                                <m:sub>
                                  <m:r>
                                    <a:rPr lang="es-ES" sz="1800" b="0" i="1" smtClean="0">
                                      <a:latin typeface="Cambria Math" panose="02040503050406030204" pitchFamily="18" charset="0"/>
                                    </a:rPr>
                                    <m:t>𝑘</m:t>
                                  </m:r>
                                </m:sub>
                              </m:sSub>
                            </m:oMath>
                          </a14:m>
                          <a:r>
                            <a:rPr lang="es-ES" sz="1800" dirty="0" err="1"/>
                            <a:t>number</a:t>
                          </a:r>
                          <a:r>
                            <a:rPr lang="es-ES" sz="1800" baseline="0" dirty="0"/>
                            <a:t> </a:t>
                          </a:r>
                          <a:r>
                            <a:rPr lang="es-ES" sz="1800" baseline="0" dirty="0" err="1"/>
                            <a:t>of</a:t>
                          </a:r>
                          <a:r>
                            <a:rPr lang="es-ES" sz="1800" baseline="0" dirty="0"/>
                            <a:t> </a:t>
                          </a:r>
                          <a:r>
                            <a:rPr lang="es-ES" sz="1800" baseline="0" dirty="0" err="1"/>
                            <a:t>events</a:t>
                          </a:r>
                          <a:r>
                            <a:rPr lang="es-ES" sz="1800" baseline="0" dirty="0"/>
                            <a:t>/</a:t>
                          </a:r>
                          <a:r>
                            <a:rPr lang="es-ES" sz="1800" baseline="0" dirty="0" err="1"/>
                            <a:t>transitions</a:t>
                          </a:r>
                          <a:r>
                            <a:rPr lang="es-ES" sz="1800" baseline="0" dirty="0"/>
                            <a:t> in/</a:t>
                          </a:r>
                          <a:r>
                            <a:rPr lang="es-ES" sz="1800" baseline="0" dirty="0" err="1"/>
                            <a:t>to</a:t>
                          </a:r>
                          <a:r>
                            <a:rPr lang="es-ES" sz="1800" baseline="0" dirty="0"/>
                            <a:t> </a:t>
                          </a:r>
                          <a:r>
                            <a:rPr lang="es-ES" sz="1800" baseline="0" dirty="0" err="1"/>
                            <a:t>category</a:t>
                          </a:r>
                          <a:r>
                            <a:rPr lang="es-ES" sz="1800" baseline="0" dirty="0"/>
                            <a:t>/</a:t>
                          </a:r>
                          <a:r>
                            <a:rPr lang="es-ES" sz="1800" baseline="0" dirty="0" err="1"/>
                            <a:t>state</a:t>
                          </a:r>
                          <a:r>
                            <a:rPr lang="es-ES" sz="1800" baseline="0" dirty="0"/>
                            <a:t> </a:t>
                          </a:r>
                          <a14:m>
                            <m:oMath xmlns:m="http://schemas.openxmlformats.org/officeDocument/2006/math">
                              <m:r>
                                <a:rPr lang="es-ES" sz="1800" b="0" i="1" smtClean="0">
                                  <a:latin typeface="Cambria Math" panose="02040503050406030204" pitchFamily="18" charset="0"/>
                                </a:rPr>
                                <m:t>𝑘</m:t>
                              </m:r>
                              <m:r>
                                <a:rPr lang="es-ES" sz="1800" b="0" i="1" smtClean="0">
                                  <a:latin typeface="Cambria Math" panose="02040503050406030204" pitchFamily="18" charset="0"/>
                                </a:rPr>
                                <m:t>=1,…,</m:t>
                              </m:r>
                              <m:r>
                                <a:rPr lang="es-ES" sz="1800" b="0" i="1" smtClean="0">
                                  <a:latin typeface="Cambria Math" panose="02040503050406030204" pitchFamily="18" charset="0"/>
                                </a:rPr>
                                <m:t>𝐾</m:t>
                              </m:r>
                            </m:oMath>
                          </a14:m>
                          <a:endParaRPr sz="18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spcBef>
                              <a:spcPts val="0"/>
                            </a:spcBef>
                            <a:spcAft>
                              <a:spcPts val="0"/>
                            </a:spcAft>
                            <a:buNone/>
                          </a:pPr>
                          <a:r>
                            <a:rPr lang="nl-NL" sz="1800" dirty="0"/>
                            <a:t>Extension of </a:t>
                          </a:r>
                          <a:r>
                            <a:rPr lang="nl-NL" sz="1800" dirty="0" err="1"/>
                            <a:t>the</a:t>
                          </a:r>
                          <a:r>
                            <a:rPr lang="nl-NL" sz="1800" dirty="0"/>
                            <a:t> </a:t>
                          </a:r>
                          <a:r>
                            <a:rPr lang="nl-NL" sz="1800" dirty="0" err="1"/>
                            <a:t>beta</a:t>
                          </a:r>
                          <a:r>
                            <a:rPr lang="nl-NL" sz="1800" dirty="0"/>
                            <a:t> </a:t>
                          </a:r>
                          <a:r>
                            <a:rPr lang="nl-NL" sz="1800" dirty="0" err="1"/>
                            <a:t>distribution</a:t>
                          </a:r>
                          <a:r>
                            <a:rPr lang="nl-NL" sz="1800" dirty="0"/>
                            <a:t>, </a:t>
                          </a:r>
                          <a:r>
                            <a:rPr lang="nl-NL" sz="1800" dirty="0" err="1"/>
                            <a:t>for</a:t>
                          </a:r>
                          <a:r>
                            <a:rPr lang="nl-NL" sz="1800" dirty="0"/>
                            <a:t> multiple events</a:t>
                          </a:r>
                          <a:endParaRPr sz="18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mc:Choice>
        <mc:Fallback xmlns="">
          <p:graphicFrame>
            <p:nvGraphicFramePr>
              <p:cNvPr id="1979" name="Shape 1979">
                <a:extLst>
                  <a:ext uri="{FF2B5EF4-FFF2-40B4-BE49-F238E27FC236}">
                    <a16:creationId xmlns:a16="http://schemas.microsoft.com/office/drawing/2014/main" id="{71A7F899-4D93-A41A-B77A-7E0A870177C1}"/>
                  </a:ext>
                </a:extLst>
              </p:cNvPr>
              <p:cNvGraphicFramePr/>
              <p:nvPr>
                <p:extLst>
                  <p:ext uri="{D42A27DB-BD31-4B8C-83A1-F6EECF244321}">
                    <p14:modId xmlns:p14="http://schemas.microsoft.com/office/powerpoint/2010/main" val="3040872707"/>
                  </p:ext>
                </p:extLst>
              </p:nvPr>
            </p:nvGraphicFramePr>
            <p:xfrm>
              <a:off x="911032" y="1053730"/>
              <a:ext cx="10369936" cy="4964822"/>
            </p:xfrm>
            <a:graphic>
              <a:graphicData uri="http://schemas.openxmlformats.org/drawingml/2006/table">
                <a:tbl>
                  <a:tblPr>
                    <a:noFill/>
                  </a:tblPr>
                  <a:tblGrid>
                    <a:gridCol w="1417888">
                      <a:extLst>
                        <a:ext uri="{9D8B030D-6E8A-4147-A177-3AD203B41FA5}">
                          <a16:colId xmlns:a16="http://schemas.microsoft.com/office/drawing/2014/main" val="20000"/>
                        </a:ext>
                      </a:extLst>
                    </a:gridCol>
                    <a:gridCol w="2414530">
                      <a:extLst>
                        <a:ext uri="{9D8B030D-6E8A-4147-A177-3AD203B41FA5}">
                          <a16:colId xmlns:a16="http://schemas.microsoft.com/office/drawing/2014/main" val="20001"/>
                        </a:ext>
                      </a:extLst>
                    </a:gridCol>
                    <a:gridCol w="4543425">
                      <a:extLst>
                        <a:ext uri="{9D8B030D-6E8A-4147-A177-3AD203B41FA5}">
                          <a16:colId xmlns:a16="http://schemas.microsoft.com/office/drawing/2014/main" val="20002"/>
                        </a:ext>
                      </a:extLst>
                    </a:gridCol>
                    <a:gridCol w="1994093">
                      <a:extLst>
                        <a:ext uri="{9D8B030D-6E8A-4147-A177-3AD203B41FA5}">
                          <a16:colId xmlns:a16="http://schemas.microsoft.com/office/drawing/2014/main" val="20003"/>
                        </a:ext>
                      </a:extLst>
                    </a:gridCol>
                  </a:tblGrid>
                  <a:tr h="457170">
                    <a:tc>
                      <a:txBody>
                        <a:bodyPr/>
                        <a:lstStyle/>
                        <a:p>
                          <a:pPr marL="0" lvl="0" indent="0">
                            <a:spcBef>
                              <a:spcPts val="0"/>
                            </a:spcBef>
                            <a:spcAft>
                              <a:spcPts val="0"/>
                            </a:spcAft>
                            <a:buNone/>
                          </a:pPr>
                          <a:r>
                            <a:rPr lang="nl-NL" sz="1800" b="1">
                              <a:solidFill>
                                <a:srgbClr val="FFFFFF"/>
                              </a:solidFill>
                            </a:rPr>
                            <a:t>Distribution</a:t>
                          </a:r>
                          <a:endParaRPr sz="1800" b="1">
                            <a:solidFill>
                              <a:srgbClr val="FFFFFF"/>
                            </a:solidFill>
                          </a:endParaRPr>
                        </a:p>
                      </a:txBody>
                      <a:tcPr marL="91425" marR="91425" marT="91425" marB="91425">
                        <a:solidFill>
                          <a:srgbClr val="004D99"/>
                        </a:solidFill>
                      </a:tcPr>
                    </a:tc>
                    <a:tc>
                      <a:txBody>
                        <a:bodyPr/>
                        <a:lstStyle/>
                        <a:p>
                          <a:pPr marL="0" lvl="0" indent="0">
                            <a:spcBef>
                              <a:spcPts val="0"/>
                            </a:spcBef>
                            <a:spcAft>
                              <a:spcPts val="0"/>
                            </a:spcAft>
                            <a:buNone/>
                          </a:pPr>
                          <a:r>
                            <a:rPr lang="nl-NL" sz="1800" b="1" dirty="0">
                              <a:solidFill>
                                <a:srgbClr val="FFFFFF"/>
                              </a:solidFill>
                            </a:rPr>
                            <a:t>Parameter </a:t>
                          </a:r>
                          <a:r>
                            <a:rPr lang="nl-NL" sz="1800" b="1" dirty="0" err="1">
                              <a:solidFill>
                                <a:srgbClr val="FFFFFF"/>
                              </a:solidFill>
                            </a:rPr>
                            <a:t>modeled</a:t>
                          </a:r>
                          <a:endParaRPr sz="1800" b="1" dirty="0">
                            <a:solidFill>
                              <a:srgbClr val="FFFFFF"/>
                            </a:solidFill>
                          </a:endParaRPr>
                        </a:p>
                      </a:txBody>
                      <a:tcPr marL="91425" marR="91425" marT="91425" marB="91425">
                        <a:solidFill>
                          <a:srgbClr val="004D99"/>
                        </a:solidFill>
                      </a:tcPr>
                    </a:tc>
                    <a:tc>
                      <a:txBody>
                        <a:bodyPr/>
                        <a:lstStyle/>
                        <a:p>
                          <a:pPr marL="0" lvl="0" indent="0">
                            <a:spcBef>
                              <a:spcPts val="0"/>
                            </a:spcBef>
                            <a:spcAft>
                              <a:spcPts val="0"/>
                            </a:spcAft>
                            <a:buNone/>
                          </a:pPr>
                          <a:r>
                            <a:rPr lang="nl-NL" sz="1800" b="1">
                              <a:solidFill>
                                <a:srgbClr val="FFFFFF"/>
                              </a:solidFill>
                            </a:rPr>
                            <a:t>Form</a:t>
                          </a:r>
                          <a:endParaRPr sz="1800" b="1">
                            <a:solidFill>
                              <a:srgbClr val="FFFFFF"/>
                            </a:solidFill>
                          </a:endParaRPr>
                        </a:p>
                      </a:txBody>
                      <a:tcPr marL="91425" marR="91425" marT="91425" marB="91425">
                        <a:solidFill>
                          <a:srgbClr val="004D99"/>
                        </a:solidFill>
                      </a:tcPr>
                    </a:tc>
                    <a:tc>
                      <a:txBody>
                        <a:bodyPr/>
                        <a:lstStyle/>
                        <a:p>
                          <a:pPr marL="0" lvl="0" indent="0">
                            <a:spcBef>
                              <a:spcPts val="0"/>
                            </a:spcBef>
                            <a:spcAft>
                              <a:spcPts val="0"/>
                            </a:spcAft>
                            <a:buNone/>
                          </a:pPr>
                          <a:r>
                            <a:rPr lang="nl-NL" sz="1800" b="1">
                              <a:solidFill>
                                <a:srgbClr val="FFFFFF"/>
                              </a:solidFill>
                            </a:rPr>
                            <a:t>Comment</a:t>
                          </a:r>
                          <a:endParaRPr sz="1800" b="1">
                            <a:solidFill>
                              <a:srgbClr val="FFFFFF"/>
                            </a:solidFill>
                          </a:endParaRPr>
                        </a:p>
                      </a:txBody>
                      <a:tcPr marL="91425" marR="91425" marT="91425" marB="91425">
                        <a:solidFill>
                          <a:srgbClr val="004D99"/>
                        </a:solidFill>
                      </a:tcPr>
                    </a:tc>
                    <a:extLst>
                      <a:ext uri="{0D108BD9-81ED-4DB2-BD59-A6C34878D82A}">
                        <a16:rowId xmlns:a16="http://schemas.microsoft.com/office/drawing/2014/main" val="10000"/>
                      </a:ext>
                    </a:extLst>
                  </a:tr>
                  <a:tr h="731490">
                    <a:tc>
                      <a:txBody>
                        <a:bodyPr/>
                        <a:lstStyle/>
                        <a:p>
                          <a:pPr marL="0" lvl="0" indent="0">
                            <a:spcBef>
                              <a:spcPts val="0"/>
                            </a:spcBef>
                            <a:spcAft>
                              <a:spcPts val="0"/>
                            </a:spcAft>
                            <a:buNone/>
                          </a:pPr>
                          <a:r>
                            <a:rPr lang="nl-NL" sz="1800" dirty="0"/>
                            <a:t>Uniform</a:t>
                          </a:r>
                          <a:endParaRPr sz="1800" dirty="0"/>
                        </a:p>
                      </a:txBody>
                      <a:tcPr marL="91425" marR="91425" marT="91425" marB="91425"/>
                    </a:tc>
                    <a:tc>
                      <a:txBody>
                        <a:bodyPr/>
                        <a:lstStyle/>
                        <a:p>
                          <a:pPr marL="0" lvl="0" indent="0">
                            <a:spcBef>
                              <a:spcPts val="0"/>
                            </a:spcBef>
                            <a:spcAft>
                              <a:spcPts val="0"/>
                            </a:spcAft>
                            <a:buNone/>
                          </a:pPr>
                          <a:r>
                            <a:rPr lang="nl-NL" sz="1800"/>
                            <a:t>Any</a:t>
                          </a:r>
                          <a:endParaRPr sz="1800"/>
                        </a:p>
                      </a:txBody>
                      <a:tcPr marL="91425" marR="91425" marT="91425" marB="91425"/>
                    </a:tc>
                    <a:tc>
                      <a:txBody>
                        <a:bodyPr/>
                        <a:lstStyle/>
                        <a:p>
                          <a:pPr marL="0" lvl="0" indent="0">
                            <a:spcBef>
                              <a:spcPts val="0"/>
                            </a:spcBef>
                            <a:spcAft>
                              <a:spcPts val="0"/>
                            </a:spcAft>
                            <a:buNone/>
                          </a:pPr>
                          <a:r>
                            <a:rPr lang="nl-NL" sz="1800"/>
                            <a:t>Range low-high</a:t>
                          </a:r>
                          <a:endParaRPr sz="1800"/>
                        </a:p>
                      </a:txBody>
                      <a:tcPr marL="91425" marR="91425" marT="91425" marB="91425"/>
                    </a:tc>
                    <a:tc>
                      <a:txBody>
                        <a:bodyPr/>
                        <a:lstStyle/>
                        <a:p>
                          <a:pPr marL="0" lvl="0" indent="0">
                            <a:spcBef>
                              <a:spcPts val="0"/>
                            </a:spcBef>
                            <a:spcAft>
                              <a:spcPts val="0"/>
                            </a:spcAft>
                            <a:buNone/>
                          </a:pPr>
                          <a:r>
                            <a:rPr lang="nl-NL" sz="1800" dirty="0" err="1"/>
                            <a:t>All</a:t>
                          </a:r>
                          <a:r>
                            <a:rPr lang="nl-NL" sz="1800" dirty="0"/>
                            <a:t> </a:t>
                          </a:r>
                          <a:r>
                            <a:rPr lang="nl-NL" sz="1800" dirty="0" err="1"/>
                            <a:t>values</a:t>
                          </a:r>
                          <a:r>
                            <a:rPr lang="nl-NL" sz="1800" dirty="0"/>
                            <a:t> are </a:t>
                          </a:r>
                          <a:r>
                            <a:rPr lang="nl-NL" sz="1800" dirty="0" err="1"/>
                            <a:t>equally</a:t>
                          </a:r>
                          <a:r>
                            <a:rPr lang="nl-NL" sz="1800" dirty="0"/>
                            <a:t> </a:t>
                          </a:r>
                          <a:r>
                            <a:rPr lang="nl-NL" sz="1800" dirty="0" err="1"/>
                            <a:t>likely</a:t>
                          </a:r>
                          <a:r>
                            <a:rPr lang="nl-NL" sz="1800" dirty="0"/>
                            <a:t>. </a:t>
                          </a:r>
                          <a:endParaRPr sz="1800" dirty="0"/>
                        </a:p>
                      </a:txBody>
                      <a:tcPr marL="91425" marR="91425" marT="91425" marB="91425"/>
                    </a:tc>
                    <a:extLst>
                      <a:ext uri="{0D108BD9-81ED-4DB2-BD59-A6C34878D82A}">
                        <a16:rowId xmlns:a16="http://schemas.microsoft.com/office/drawing/2014/main" val="10001"/>
                      </a:ext>
                    </a:extLst>
                  </a:tr>
                  <a:tr h="457170">
                    <a:tc>
                      <a:txBody>
                        <a:bodyPr/>
                        <a:lstStyle/>
                        <a:p>
                          <a:pPr marL="0" lvl="0" indent="0">
                            <a:spcBef>
                              <a:spcPts val="0"/>
                            </a:spcBef>
                            <a:spcAft>
                              <a:spcPts val="0"/>
                            </a:spcAft>
                            <a:buNone/>
                          </a:pPr>
                          <a:r>
                            <a:rPr lang="es-ES" sz="1800" dirty="0"/>
                            <a:t>Normal</a:t>
                          </a:r>
                          <a:endParaRPr sz="1800" dirty="0"/>
                        </a:p>
                      </a:txBody>
                      <a:tcPr marL="91425" marR="91425" marT="91425" marB="91425"/>
                    </a:tc>
                    <a:tc>
                      <a:txBody>
                        <a:bodyPr/>
                        <a:lstStyle/>
                        <a:p>
                          <a:pPr marL="0" lvl="0" indent="0">
                            <a:spcBef>
                              <a:spcPts val="0"/>
                            </a:spcBef>
                            <a:spcAft>
                              <a:spcPts val="0"/>
                            </a:spcAft>
                            <a:buNone/>
                          </a:pPr>
                          <a:r>
                            <a:rPr lang="es-ES" sz="1800" dirty="0"/>
                            <a:t>A continuos </a:t>
                          </a:r>
                          <a:r>
                            <a:rPr lang="es-ES" sz="1800" dirty="0" err="1"/>
                            <a:t>parameter</a:t>
                          </a:r>
                          <a:endParaRPr sz="1800" dirty="0"/>
                        </a:p>
                      </a:txBody>
                      <a:tcPr marL="91425" marR="91425" marT="91425" marB="91425"/>
                    </a:tc>
                    <a:tc>
                      <a:txBody>
                        <a:bodyPr/>
                        <a:lstStyle/>
                        <a:p>
                          <a:endParaRPr lang="en-US"/>
                        </a:p>
                      </a:txBody>
                      <a:tcPr marL="91425" marR="91425" marT="91425" marB="91425">
                        <a:blipFill>
                          <a:blip r:embed="rId3"/>
                          <a:stretch>
                            <a:fillRect l="-84123" t="-261111" r="-44011" b="-741667"/>
                          </a:stretch>
                        </a:blipFill>
                      </a:tcPr>
                    </a:tc>
                    <a:tc>
                      <a:txBody>
                        <a:bodyPr/>
                        <a:lstStyle/>
                        <a:p>
                          <a:pPr marL="0" lvl="0" indent="0">
                            <a:spcBef>
                              <a:spcPts val="0"/>
                            </a:spcBef>
                            <a:spcAft>
                              <a:spcPts val="0"/>
                            </a:spcAft>
                            <a:buNone/>
                          </a:pPr>
                          <a:endParaRPr sz="1800" dirty="0"/>
                        </a:p>
                      </a:txBody>
                      <a:tcPr marL="91425" marR="91425" marT="91425" marB="91425"/>
                    </a:tc>
                    <a:extLst>
                      <a:ext uri="{0D108BD9-81ED-4DB2-BD59-A6C34878D82A}">
                        <a16:rowId xmlns:a16="http://schemas.microsoft.com/office/drawing/2014/main" val="2690611480"/>
                      </a:ext>
                    </a:extLst>
                  </a:tr>
                  <a:tr h="457170">
                    <a:tc>
                      <a:txBody>
                        <a:bodyPr/>
                        <a:lstStyle/>
                        <a:p>
                          <a:pPr marL="0" lvl="0" indent="0">
                            <a:spcBef>
                              <a:spcPts val="0"/>
                            </a:spcBef>
                            <a:spcAft>
                              <a:spcPts val="0"/>
                            </a:spcAft>
                            <a:buNone/>
                          </a:pPr>
                          <a:r>
                            <a:rPr lang="nl-NL" sz="1800" dirty="0" err="1"/>
                            <a:t>Triangular</a:t>
                          </a:r>
                          <a:endParaRPr sz="1800" dirty="0"/>
                        </a:p>
                      </a:txBody>
                      <a:tcPr marL="91425" marR="91425" marT="91425" marB="91425"/>
                    </a:tc>
                    <a:tc>
                      <a:txBody>
                        <a:bodyPr/>
                        <a:lstStyle/>
                        <a:p>
                          <a:pPr marL="0" lvl="0" indent="0">
                            <a:spcBef>
                              <a:spcPts val="0"/>
                            </a:spcBef>
                            <a:spcAft>
                              <a:spcPts val="0"/>
                            </a:spcAft>
                            <a:buNone/>
                          </a:pPr>
                          <a:r>
                            <a:rPr lang="nl-NL" sz="1800"/>
                            <a:t>Any</a:t>
                          </a:r>
                          <a:endParaRPr sz="1800"/>
                        </a:p>
                      </a:txBody>
                      <a:tcPr marL="91425" marR="91425" marT="91425" marB="91425"/>
                    </a:tc>
                    <a:tc>
                      <a:txBody>
                        <a:bodyPr/>
                        <a:lstStyle/>
                        <a:p>
                          <a:pPr marL="0" lvl="0" indent="0">
                            <a:spcBef>
                              <a:spcPts val="0"/>
                            </a:spcBef>
                            <a:spcAft>
                              <a:spcPts val="0"/>
                            </a:spcAft>
                            <a:buNone/>
                          </a:pPr>
                          <a:r>
                            <a:rPr lang="nl-NL" sz="1800"/>
                            <a:t>Minimum, maximum, likeliest</a:t>
                          </a:r>
                          <a:endParaRPr sz="1800"/>
                        </a:p>
                      </a:txBody>
                      <a:tcPr marL="91425" marR="91425" marT="91425" marB="91425"/>
                    </a:tc>
                    <a:tc>
                      <a:txBody>
                        <a:bodyPr/>
                        <a:lstStyle/>
                        <a:p>
                          <a:pPr marL="0" lvl="0" indent="0">
                            <a:spcBef>
                              <a:spcPts val="0"/>
                            </a:spcBef>
                            <a:spcAft>
                              <a:spcPts val="0"/>
                            </a:spcAft>
                            <a:buNone/>
                          </a:pPr>
                          <a:endParaRPr sz="1800" dirty="0"/>
                        </a:p>
                      </a:txBody>
                      <a:tcPr marL="91425" marR="91425" marT="91425" marB="91425"/>
                    </a:tc>
                    <a:extLst>
                      <a:ext uri="{0D108BD9-81ED-4DB2-BD59-A6C34878D82A}">
                        <a16:rowId xmlns:a16="http://schemas.microsoft.com/office/drawing/2014/main" val="10002"/>
                      </a:ext>
                    </a:extLst>
                  </a:tr>
                  <a:tr h="1856012">
                    <a:tc>
                      <a:txBody>
                        <a:bodyPr/>
                        <a:lstStyle/>
                        <a:p>
                          <a:pPr marL="0" lvl="0" indent="0">
                            <a:spcBef>
                              <a:spcPts val="0"/>
                            </a:spcBef>
                            <a:spcAft>
                              <a:spcPts val="0"/>
                            </a:spcAft>
                            <a:buNone/>
                          </a:pPr>
                          <a:r>
                            <a:rPr lang="nl-NL" sz="1800" dirty="0" err="1"/>
                            <a:t>Beta</a:t>
                          </a:r>
                          <a:endParaRPr sz="1800" dirty="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nl-NL" sz="1800"/>
                            <a:t>Probability</a:t>
                          </a:r>
                          <a:endParaRPr sz="1800"/>
                        </a:p>
                        <a:p>
                          <a:pPr marL="0" lvl="0" indent="0">
                            <a:spcBef>
                              <a:spcPts val="0"/>
                            </a:spcBef>
                            <a:spcAft>
                              <a:spcPts val="0"/>
                            </a:spcAft>
                            <a:buNone/>
                          </a:pPr>
                          <a:r>
                            <a:rPr lang="nl-NL" sz="1800"/>
                            <a:t>Quality of life weights (utility)</a:t>
                          </a:r>
                          <a:endParaRPr sz="1800"/>
                        </a:p>
                      </a:txBody>
                      <a:tcPr marL="91425" marR="91425" marT="91425" marB="91425">
                        <a:lnB w="9525" cap="flat" cmpd="sng">
                          <a:solidFill>
                            <a:srgbClr val="9E9E9E"/>
                          </a:solidFill>
                          <a:prstDash val="solid"/>
                          <a:round/>
                          <a:headEnd type="none" w="sm" len="sm"/>
                          <a:tailEnd type="none" w="sm" len="sm"/>
                        </a:lnB>
                      </a:tcPr>
                    </a:tc>
                    <a:tc>
                      <a:txBody>
                        <a:bodyPr/>
                        <a:lstStyle/>
                        <a:p>
                          <a:endParaRPr lang="en-US"/>
                        </a:p>
                      </a:txBody>
                      <a:tcPr marL="91425" marR="91425" marT="91425" marB="91425">
                        <a:lnB w="9525" cap="flat" cmpd="sng">
                          <a:solidFill>
                            <a:srgbClr val="9E9E9E"/>
                          </a:solidFill>
                          <a:prstDash val="solid"/>
                          <a:round/>
                          <a:headEnd type="none" w="sm" len="sm"/>
                          <a:tailEnd type="none" w="sm" len="sm"/>
                        </a:lnB>
                        <a:blipFill>
                          <a:blip r:embed="rId3"/>
                          <a:stretch>
                            <a:fillRect l="-84123" t="-112925" r="-44011" b="-57143"/>
                          </a:stretch>
                        </a:blipFill>
                      </a:tcPr>
                    </a:tc>
                    <a:tc>
                      <a:txBody>
                        <a:bodyPr/>
                        <a:lstStyle/>
                        <a:p>
                          <a:pPr marL="0" lvl="0" indent="0">
                            <a:spcBef>
                              <a:spcPts val="0"/>
                            </a:spcBef>
                            <a:spcAft>
                              <a:spcPts val="0"/>
                            </a:spcAft>
                            <a:buNone/>
                          </a:pPr>
                          <a:r>
                            <a:rPr lang="nl-NL" sz="1800" dirty="0" err="1"/>
                            <a:t>Bounded</a:t>
                          </a:r>
                          <a:r>
                            <a:rPr lang="nl-NL" sz="1800" dirty="0"/>
                            <a:t> </a:t>
                          </a:r>
                          <a:r>
                            <a:rPr lang="nl-NL" sz="1800" dirty="0" err="1"/>
                            <a:t>between</a:t>
                          </a:r>
                          <a:r>
                            <a:rPr lang="nl-NL" sz="1800" dirty="0"/>
                            <a:t> 0 </a:t>
                          </a:r>
                          <a:r>
                            <a:rPr lang="nl-NL" sz="1800" dirty="0" err="1"/>
                            <a:t>and</a:t>
                          </a:r>
                          <a:r>
                            <a:rPr lang="nl-NL" sz="1800" dirty="0"/>
                            <a:t> 1</a:t>
                          </a:r>
                          <a:endParaRPr sz="1800" dirty="0"/>
                        </a:p>
                        <a:p>
                          <a:pPr marL="0" lvl="0" indent="0">
                            <a:spcBef>
                              <a:spcPts val="0"/>
                            </a:spcBef>
                            <a:spcAft>
                              <a:spcPts val="0"/>
                            </a:spcAft>
                            <a:buNone/>
                          </a:pPr>
                          <a:endParaRPr sz="1800" dirty="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005810">
                    <a:tc>
                      <a:txBody>
                        <a:bodyPr/>
                        <a:lstStyle/>
                        <a:p>
                          <a:pPr marL="0" lvl="0" indent="0">
                            <a:spcBef>
                              <a:spcPts val="0"/>
                            </a:spcBef>
                            <a:spcAft>
                              <a:spcPts val="0"/>
                            </a:spcAft>
                            <a:buNone/>
                          </a:pPr>
                          <a:r>
                            <a:rPr lang="nl-NL" sz="1800" dirty="0"/>
                            <a:t>Dirichlet</a:t>
                          </a:r>
                          <a:endParaRPr sz="18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spcBef>
                              <a:spcPts val="0"/>
                            </a:spcBef>
                            <a:spcAft>
                              <a:spcPts val="0"/>
                            </a:spcAft>
                            <a:buNone/>
                          </a:pPr>
                          <a:r>
                            <a:rPr lang="nl-NL" sz="1800"/>
                            <a:t>Probability in the context of multiple events</a:t>
                          </a:r>
                          <a:endParaRPr sz="1800"/>
                        </a:p>
                      </a:txBody>
                      <a:tcPr marL="91425" marR="91425" marT="91425" marB="91425">
                        <a:lnT w="9525" cap="flat" cmpd="sng">
                          <a:solidFill>
                            <a:srgbClr val="9E9E9E"/>
                          </a:solidFill>
                          <a:prstDash val="solid"/>
                          <a:round/>
                          <a:headEnd type="none" w="sm" len="sm"/>
                          <a:tailEnd type="none" w="sm" len="sm"/>
                        </a:lnT>
                      </a:tcPr>
                    </a:tc>
                    <a:tc>
                      <a:txBody>
                        <a:bodyPr/>
                        <a:lstStyle/>
                        <a:p>
                          <a:endParaRPr lang="en-US"/>
                        </a:p>
                      </a:txBody>
                      <a:tcPr marL="91425" marR="91425" marT="91425" marB="91425">
                        <a:lnT w="9525" cap="flat" cmpd="sng">
                          <a:solidFill>
                            <a:srgbClr val="9E9E9E"/>
                          </a:solidFill>
                          <a:prstDash val="solid"/>
                          <a:round/>
                          <a:headEnd type="none" w="sm" len="sm"/>
                          <a:tailEnd type="none" w="sm" len="sm"/>
                        </a:lnT>
                        <a:blipFill>
                          <a:blip r:embed="rId3"/>
                          <a:stretch>
                            <a:fillRect l="-84123" t="-396203" r="-44011" b="-6329"/>
                          </a:stretch>
                        </a:blipFill>
                      </a:tcPr>
                    </a:tc>
                    <a:tc>
                      <a:txBody>
                        <a:bodyPr/>
                        <a:lstStyle/>
                        <a:p>
                          <a:pPr marL="0" lvl="0" indent="0">
                            <a:spcBef>
                              <a:spcPts val="0"/>
                            </a:spcBef>
                            <a:spcAft>
                              <a:spcPts val="0"/>
                            </a:spcAft>
                            <a:buNone/>
                          </a:pPr>
                          <a:r>
                            <a:rPr lang="nl-NL" sz="1800" dirty="0"/>
                            <a:t>Extension of </a:t>
                          </a:r>
                          <a:r>
                            <a:rPr lang="nl-NL" sz="1800" dirty="0" err="1"/>
                            <a:t>the</a:t>
                          </a:r>
                          <a:r>
                            <a:rPr lang="nl-NL" sz="1800" dirty="0"/>
                            <a:t> </a:t>
                          </a:r>
                          <a:r>
                            <a:rPr lang="nl-NL" sz="1800" dirty="0" err="1"/>
                            <a:t>beta</a:t>
                          </a:r>
                          <a:r>
                            <a:rPr lang="nl-NL" sz="1800" dirty="0"/>
                            <a:t> </a:t>
                          </a:r>
                          <a:r>
                            <a:rPr lang="nl-NL" sz="1800" dirty="0" err="1"/>
                            <a:t>distribution</a:t>
                          </a:r>
                          <a:r>
                            <a:rPr lang="nl-NL" sz="1800" dirty="0"/>
                            <a:t>, </a:t>
                          </a:r>
                          <a:r>
                            <a:rPr lang="nl-NL" sz="1800" dirty="0" err="1"/>
                            <a:t>for</a:t>
                          </a:r>
                          <a:r>
                            <a:rPr lang="nl-NL" sz="1800" dirty="0"/>
                            <a:t> multiple events</a:t>
                          </a:r>
                          <a:endParaRPr sz="18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870600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85">
          <a:extLst>
            <a:ext uri="{FF2B5EF4-FFF2-40B4-BE49-F238E27FC236}">
              <a16:creationId xmlns:a16="http://schemas.microsoft.com/office/drawing/2014/main" id="{26F5030A-C436-E24E-536E-A196275A8F67}"/>
            </a:ext>
          </a:extLst>
        </p:cNvPr>
        <p:cNvGrpSpPr/>
        <p:nvPr/>
      </p:nvGrpSpPr>
      <p:grpSpPr>
        <a:xfrm>
          <a:off x="0" y="0"/>
          <a:ext cx="0" cy="0"/>
          <a:chOff x="0" y="0"/>
          <a:chExt cx="0" cy="0"/>
        </a:xfrm>
      </p:grpSpPr>
      <p:sp>
        <p:nvSpPr>
          <p:cNvPr id="1986" name="Shape 1986">
            <a:extLst>
              <a:ext uri="{FF2B5EF4-FFF2-40B4-BE49-F238E27FC236}">
                <a16:creationId xmlns:a16="http://schemas.microsoft.com/office/drawing/2014/main" id="{6E8AD89F-04AA-5D9B-36D2-5A717FC1CC3B}"/>
              </a:ext>
            </a:extLst>
          </p:cNvPr>
          <p:cNvSpPr txBox="1">
            <a:spLocks noGrp="1"/>
          </p:cNvSpPr>
          <p:nvPr>
            <p:ph type="title"/>
          </p:nvPr>
        </p:nvSpPr>
        <p:spPr>
          <a:xfrm>
            <a:off x="706056" y="46035"/>
            <a:ext cx="9278376" cy="1143000"/>
          </a:xfrm>
          <a:prstGeom prst="rect">
            <a:avLst/>
          </a:prstGeom>
        </p:spPr>
        <p:txBody>
          <a:bodyPr spcFirstLastPara="1" vert="horz" wrap="square" lIns="91425" tIns="91425" rIns="91425" bIns="91425" rtlCol="0" anchor="ctr" anchorCtr="0">
            <a:noAutofit/>
          </a:bodyPr>
          <a:lstStyle/>
          <a:p>
            <a:pPr>
              <a:spcBef>
                <a:spcPts val="0"/>
              </a:spcBef>
              <a:spcAft>
                <a:spcPts val="0"/>
              </a:spcAft>
            </a:pPr>
            <a:r>
              <a:rPr lang="nl-NL" dirty="0" err="1"/>
              <a:t>Distributions</a:t>
            </a:r>
            <a:r>
              <a:rPr lang="nl-NL" dirty="0"/>
              <a:t> II</a:t>
            </a:r>
            <a:endParaRPr dirty="0"/>
          </a:p>
        </p:txBody>
      </p:sp>
      <p:sp>
        <p:nvSpPr>
          <p:cNvPr id="1987" name="Shape 1987">
            <a:extLst>
              <a:ext uri="{FF2B5EF4-FFF2-40B4-BE49-F238E27FC236}">
                <a16:creationId xmlns:a16="http://schemas.microsoft.com/office/drawing/2014/main" id="{A7635A8D-87E2-237B-845E-F939B1A3FFCC}"/>
              </a:ext>
            </a:extLst>
          </p:cNvPr>
          <p:cNvSpPr>
            <a:spLocks noGrp="1"/>
          </p:cNvSpPr>
          <p:nvPr>
            <p:ph type="sldNum" idx="12"/>
          </p:nvPr>
        </p:nvSpPr>
        <p:spPr>
          <a:xfrm>
            <a:off x="10083864" y="6453336"/>
            <a:ext cx="548700" cy="396300"/>
          </a:xfrm>
          <a:prstGeom prst="bracketPair">
            <a:avLst/>
          </a:prstGeom>
        </p:spPr>
        <p:txBody>
          <a:bodyPr spcFirstLastPara="1" vert="horz" wrap="square" lIns="0" tIns="0" rIns="0" bIns="0" rtlCol="0" anchor="ctr" anchorCtr="0">
            <a:noAutofit/>
          </a:bodyPr>
          <a:lstStyle/>
          <a:p>
            <a:pPr>
              <a:buClr>
                <a:srgbClr val="000000"/>
              </a:buClr>
            </a:pPr>
            <a:fld id="{00000000-1234-1234-1234-123412341234}" type="slidenum">
              <a:rPr lang="nl-NL"/>
              <a:pPr>
                <a:buClr>
                  <a:srgbClr val="000000"/>
                </a:buClr>
              </a:pPr>
              <a:t>65</a:t>
            </a:fld>
            <a:endParaRPr/>
          </a:p>
        </p:txBody>
      </p:sp>
      <mc:AlternateContent xmlns:mc="http://schemas.openxmlformats.org/markup-compatibility/2006" xmlns:a14="http://schemas.microsoft.com/office/drawing/2010/main">
        <mc:Choice Requires="a14">
          <p:graphicFrame>
            <p:nvGraphicFramePr>
              <p:cNvPr id="1988" name="Shape 1988">
                <a:extLst>
                  <a:ext uri="{FF2B5EF4-FFF2-40B4-BE49-F238E27FC236}">
                    <a16:creationId xmlns:a16="http://schemas.microsoft.com/office/drawing/2014/main" id="{FE7AD24D-4518-9BE1-6A52-DF33A9398314}"/>
                  </a:ext>
                </a:extLst>
              </p:cNvPr>
              <p:cNvGraphicFramePr/>
              <p:nvPr>
                <p:extLst>
                  <p:ext uri="{D42A27DB-BD31-4B8C-83A1-F6EECF244321}">
                    <p14:modId xmlns:p14="http://schemas.microsoft.com/office/powerpoint/2010/main" val="3496188084"/>
                  </p:ext>
                </p:extLst>
              </p:nvPr>
            </p:nvGraphicFramePr>
            <p:xfrm>
              <a:off x="271463" y="864636"/>
              <a:ext cx="11758611" cy="5901384"/>
            </p:xfrm>
            <a:graphic>
              <a:graphicData uri="http://schemas.openxmlformats.org/drawingml/2006/table">
                <a:tbl>
                  <a:tblPr>
                    <a:noFill/>
                  </a:tblPr>
                  <a:tblGrid>
                    <a:gridCol w="1745461">
                      <a:extLst>
                        <a:ext uri="{9D8B030D-6E8A-4147-A177-3AD203B41FA5}">
                          <a16:colId xmlns:a16="http://schemas.microsoft.com/office/drawing/2014/main" val="20000"/>
                        </a:ext>
                      </a:extLst>
                    </a:gridCol>
                    <a:gridCol w="2329574">
                      <a:extLst>
                        <a:ext uri="{9D8B030D-6E8A-4147-A177-3AD203B41FA5}">
                          <a16:colId xmlns:a16="http://schemas.microsoft.com/office/drawing/2014/main" val="20001"/>
                        </a:ext>
                      </a:extLst>
                    </a:gridCol>
                    <a:gridCol w="4151438">
                      <a:extLst>
                        <a:ext uri="{9D8B030D-6E8A-4147-A177-3AD203B41FA5}">
                          <a16:colId xmlns:a16="http://schemas.microsoft.com/office/drawing/2014/main" val="20002"/>
                        </a:ext>
                      </a:extLst>
                    </a:gridCol>
                    <a:gridCol w="3532138">
                      <a:extLst>
                        <a:ext uri="{9D8B030D-6E8A-4147-A177-3AD203B41FA5}">
                          <a16:colId xmlns:a16="http://schemas.microsoft.com/office/drawing/2014/main" val="20003"/>
                        </a:ext>
                      </a:extLst>
                    </a:gridCol>
                  </a:tblGrid>
                  <a:tr h="394350">
                    <a:tc>
                      <a:txBody>
                        <a:bodyPr/>
                        <a:lstStyle/>
                        <a:p>
                          <a:pPr marL="0" lvl="0" indent="0" rtl="0">
                            <a:spcBef>
                              <a:spcPts val="0"/>
                            </a:spcBef>
                            <a:spcAft>
                              <a:spcPts val="0"/>
                            </a:spcAft>
                            <a:buNone/>
                          </a:pPr>
                          <a:r>
                            <a:rPr lang="nl-NL" sz="1800" b="1">
                              <a:solidFill>
                                <a:srgbClr val="FFFFFF"/>
                              </a:solidFill>
                            </a:rPr>
                            <a:t>Distribution</a:t>
                          </a:r>
                          <a:endParaRPr sz="18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4D99"/>
                        </a:solidFill>
                      </a:tcPr>
                    </a:tc>
                    <a:tc>
                      <a:txBody>
                        <a:bodyPr/>
                        <a:lstStyle/>
                        <a:p>
                          <a:pPr marL="0" lvl="0" indent="0" rtl="0">
                            <a:spcBef>
                              <a:spcPts val="0"/>
                            </a:spcBef>
                            <a:spcAft>
                              <a:spcPts val="0"/>
                            </a:spcAft>
                            <a:buNone/>
                          </a:pPr>
                          <a:r>
                            <a:rPr lang="nl-NL" sz="1800" b="1">
                              <a:solidFill>
                                <a:srgbClr val="FFFFFF"/>
                              </a:solidFill>
                            </a:rPr>
                            <a:t>Parameter modeled</a:t>
                          </a:r>
                          <a:endParaRPr sz="18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4D99"/>
                        </a:solidFill>
                      </a:tcPr>
                    </a:tc>
                    <a:tc>
                      <a:txBody>
                        <a:bodyPr/>
                        <a:lstStyle/>
                        <a:p>
                          <a:pPr marL="0" lvl="0" indent="0" rtl="0">
                            <a:spcBef>
                              <a:spcPts val="0"/>
                            </a:spcBef>
                            <a:spcAft>
                              <a:spcPts val="0"/>
                            </a:spcAft>
                            <a:buNone/>
                          </a:pPr>
                          <a:r>
                            <a:rPr lang="nl-NL" sz="1800" b="1">
                              <a:solidFill>
                                <a:srgbClr val="FFFFFF"/>
                              </a:solidFill>
                            </a:rPr>
                            <a:t>Form</a:t>
                          </a:r>
                          <a:endParaRPr sz="18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4D99"/>
                        </a:solidFill>
                      </a:tcPr>
                    </a:tc>
                    <a:tc>
                      <a:txBody>
                        <a:bodyPr/>
                        <a:lstStyle/>
                        <a:p>
                          <a:pPr marL="0" lvl="0" indent="0" rtl="0">
                            <a:spcBef>
                              <a:spcPts val="0"/>
                            </a:spcBef>
                            <a:spcAft>
                              <a:spcPts val="0"/>
                            </a:spcAft>
                            <a:buNone/>
                          </a:pPr>
                          <a:r>
                            <a:rPr lang="nl-NL" sz="1800" b="1" dirty="0" err="1">
                              <a:solidFill>
                                <a:srgbClr val="FFFFFF"/>
                              </a:solidFill>
                            </a:rPr>
                            <a:t>Comment</a:t>
                          </a:r>
                          <a:endParaRPr sz="18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4D99"/>
                        </a:solidFill>
                      </a:tcPr>
                    </a:tc>
                    <a:extLst>
                      <a:ext uri="{0D108BD9-81ED-4DB2-BD59-A6C34878D82A}">
                        <a16:rowId xmlns:a16="http://schemas.microsoft.com/office/drawing/2014/main" val="10000"/>
                      </a:ext>
                    </a:extLst>
                  </a:tr>
                  <a:tr h="394350">
                    <a:tc>
                      <a:txBody>
                        <a:bodyPr/>
                        <a:lstStyle/>
                        <a:p>
                          <a:pPr marL="0" lvl="0" indent="0" rtl="0">
                            <a:spcBef>
                              <a:spcPts val="0"/>
                            </a:spcBef>
                            <a:spcAft>
                              <a:spcPts val="0"/>
                            </a:spcAft>
                            <a:buNone/>
                          </a:pPr>
                          <a:r>
                            <a:rPr lang="nl-NL" sz="1800" dirty="0" err="1"/>
                            <a:t>Lognormal</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err="1"/>
                            <a:t>Rates</a:t>
                          </a:r>
                          <a:r>
                            <a:rPr lang="nl-NL" sz="1800" dirty="0"/>
                            <a:t>; </a:t>
                          </a:r>
                          <a:r>
                            <a:rPr lang="nl-NL" sz="1800" dirty="0" err="1"/>
                            <a:t>Relative</a:t>
                          </a:r>
                          <a:r>
                            <a:rPr lang="nl-NL" sz="1800" dirty="0"/>
                            <a:t> risk; Hazard ratio; </a:t>
                          </a:r>
                          <a:r>
                            <a:rPr lang="nl-NL" sz="1800" dirty="0" err="1"/>
                            <a:t>Odds</a:t>
                          </a:r>
                          <a:r>
                            <a:rPr lang="nl-NL" sz="1800" dirty="0"/>
                            <a:t> ratio; </a:t>
                          </a:r>
                          <a:r>
                            <a:rPr lang="nl-NL" sz="1800" dirty="0" err="1"/>
                            <a:t>Costs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dirty="0"/>
                            <a:t>ln(parameter) has a </a:t>
                          </a:r>
                          <a:r>
                            <a:rPr lang="nl-NL" sz="1800" dirty="0" err="1"/>
                            <a:t>normal</a:t>
                          </a:r>
                          <a:r>
                            <a:rPr lang="nl-NL" sz="1800" dirty="0"/>
                            <a:t> </a:t>
                          </a:r>
                          <a:r>
                            <a:rPr lang="nl-NL" sz="1800" dirty="0" err="1"/>
                            <a:t>distribution</a:t>
                          </a:r>
                          <a:r>
                            <a:rPr lang="nl-NL" sz="1800" dirty="0"/>
                            <a:t> </a:t>
                          </a:r>
                          <a:r>
                            <a:rPr lang="nl-NL" sz="1800" dirty="0" err="1"/>
                            <a:t>with</a:t>
                          </a:r>
                          <a:r>
                            <a:rPr lang="nl-NL" sz="1800" dirty="0"/>
                            <a:t> </a:t>
                          </a:r>
                          <a:r>
                            <a:rPr lang="nl-NL" sz="1800" dirty="0" err="1"/>
                            <a:t>mean</a:t>
                          </a:r>
                          <a:r>
                            <a:rPr lang="nl-NL" sz="1800" dirty="0"/>
                            <a:t> </a:t>
                          </a:r>
                          <a:r>
                            <a:rPr lang="nl-NL" sz="1800" dirty="0" err="1"/>
                            <a:t>and</a:t>
                          </a:r>
                          <a:r>
                            <a:rPr lang="nl-NL" sz="1800" dirty="0"/>
                            <a:t> standard error. For </a:t>
                          </a:r>
                          <a:r>
                            <a:rPr lang="nl-NL" sz="1800" dirty="0" err="1"/>
                            <a:t>observed</a:t>
                          </a:r>
                          <a:r>
                            <a:rPr lang="nl-NL" sz="1800" dirty="0"/>
                            <a:t> </a:t>
                          </a:r>
                          <a:r>
                            <a:rPr lang="nl-NL" sz="1800" dirty="0" err="1"/>
                            <a:t>mean</a:t>
                          </a:r>
                          <a:r>
                            <a:rPr lang="nl-NL" sz="1800" dirty="0"/>
                            <a:t> </a:t>
                          </a:r>
                          <a14:m>
                            <m:oMath xmlns:m="http://schemas.openxmlformats.org/officeDocument/2006/math">
                              <m:r>
                                <a:rPr lang="es-ES" sz="1800" b="0" i="1" dirty="0" smtClean="0">
                                  <a:latin typeface="Cambria Math" panose="02040503050406030204" pitchFamily="18" charset="0"/>
                                </a:rPr>
                                <m:t>𝜇</m:t>
                              </m:r>
                            </m:oMath>
                          </a14:m>
                          <a:r>
                            <a:rPr lang="nl-NL" sz="1800" dirty="0"/>
                            <a:t> </a:t>
                          </a:r>
                          <a:r>
                            <a:rPr lang="nl-NL" sz="1800" dirty="0" err="1"/>
                            <a:t>and</a:t>
                          </a:r>
                          <a:r>
                            <a:rPr lang="nl-NL" sz="1800" dirty="0"/>
                            <a:t> </a:t>
                          </a:r>
                          <a:r>
                            <a:rPr lang="nl-NL" sz="1800" dirty="0" err="1"/>
                            <a:t>variance</a:t>
                          </a:r>
                          <a:r>
                            <a:rPr lang="nl-NL" sz="1800" dirty="0"/>
                            <a:t> </a:t>
                          </a:r>
                          <a14:m>
                            <m:oMath xmlns:m="http://schemas.openxmlformats.org/officeDocument/2006/math">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𝜎</m:t>
                                  </m:r>
                                </m:e>
                                <m:sup>
                                  <m:r>
                                    <a:rPr lang="es-ES" sz="1800" b="0" i="1" smtClean="0">
                                      <a:latin typeface="Cambria Math" panose="02040503050406030204" pitchFamily="18" charset="0"/>
                                    </a:rPr>
                                    <m:t>2</m:t>
                                  </m:r>
                                </m:sup>
                              </m:sSup>
                            </m:oMath>
                          </a14:m>
                          <a:r>
                            <a:rPr lang="nl-NL" sz="1800" dirty="0"/>
                            <a:t>, </a:t>
                          </a:r>
                          <a:r>
                            <a:rPr lang="nl-NL" sz="1800" dirty="0" err="1"/>
                            <a:t>the</a:t>
                          </a:r>
                          <a:r>
                            <a:rPr lang="nl-NL" sz="1800" dirty="0"/>
                            <a:t> </a:t>
                          </a:r>
                          <a:r>
                            <a:rPr lang="nl-NL" sz="1800" dirty="0" err="1"/>
                            <a:t>location</a:t>
                          </a:r>
                          <a:r>
                            <a:rPr lang="nl-NL" sz="1800" dirty="0"/>
                            <a:t>,</a:t>
                          </a:r>
                          <a:r>
                            <a:rPr lang="es-ES" sz="1800" b="0" dirty="0"/>
                            <a:t> </a:t>
                          </a:r>
                          <a14:m>
                            <m:oMath xmlns:m="http://schemas.openxmlformats.org/officeDocument/2006/math">
                              <m:r>
                                <a:rPr lang="es-ES" sz="1800" b="0" i="1" dirty="0" smtClean="0">
                                  <a:latin typeface="Cambria Math" panose="02040503050406030204" pitchFamily="18" charset="0"/>
                                </a:rPr>
                                <m:t>𝑚</m:t>
                              </m:r>
                            </m:oMath>
                          </a14:m>
                          <a:r>
                            <a:rPr lang="nl-NL" sz="1800" dirty="0"/>
                            <a:t>, </a:t>
                          </a:r>
                          <a:r>
                            <a:rPr lang="nl-NL" sz="1800" dirty="0" err="1"/>
                            <a:t>and</a:t>
                          </a:r>
                          <a:r>
                            <a:rPr lang="nl-NL" sz="1800" baseline="0" dirty="0"/>
                            <a:t> </a:t>
                          </a:r>
                          <a:r>
                            <a:rPr lang="nl-NL" sz="1800" baseline="0" dirty="0" err="1"/>
                            <a:t>scale</a:t>
                          </a:r>
                          <a:r>
                            <a:rPr lang="nl-NL" sz="1800" baseline="0" dirty="0"/>
                            <a:t>, </a:t>
                          </a:r>
                          <a14:m>
                            <m:oMath xmlns:m="http://schemas.openxmlformats.org/officeDocument/2006/math">
                              <m:r>
                                <a:rPr lang="es-ES" sz="1800" b="0" i="1" dirty="0" smtClean="0">
                                  <a:latin typeface="Cambria Math" panose="02040503050406030204" pitchFamily="18" charset="0"/>
                                </a:rPr>
                                <m:t>𝑠</m:t>
                              </m:r>
                            </m:oMath>
                          </a14:m>
                          <a:r>
                            <a:rPr lang="nl-NL" sz="1800" baseline="0" dirty="0"/>
                            <a:t>, parameters are</a:t>
                          </a:r>
                          <a:r>
                            <a:rPr lang="nl-NL" sz="1800" dirty="0"/>
                            <a:t>:</a:t>
                          </a:r>
                        </a:p>
                        <a:p>
                          <a:pPr marL="0" lvl="0" indent="0">
                            <a:spcBef>
                              <a:spcPts val="0"/>
                            </a:spcBef>
                            <a:spcAft>
                              <a:spcPts val="0"/>
                            </a:spcAft>
                            <a:buNone/>
                          </a:pPr>
                          <a14:m>
                            <m:oMath xmlns:m="http://schemas.openxmlformats.org/officeDocument/2006/math">
                              <m:r>
                                <a:rPr lang="es-ES" sz="1800" b="0" i="1" dirty="0" smtClean="0">
                                  <a:latin typeface="Cambria Math" panose="02040503050406030204" pitchFamily="18" charset="0"/>
                                </a:rPr>
                                <m:t>𝑚</m:t>
                              </m:r>
                              <m:r>
                                <a:rPr lang="es-ES" sz="1800" b="0" i="1" dirty="0" smtClean="0">
                                  <a:latin typeface="Cambria Math" panose="02040503050406030204" pitchFamily="18" charset="0"/>
                                </a:rPr>
                                <m:t>=</m:t>
                              </m:r>
                              <m:func>
                                <m:funcPr>
                                  <m:ctrlPr>
                                    <a:rPr lang="es-ES" sz="1800" b="0" i="1" dirty="0" smtClean="0">
                                      <a:latin typeface="Cambria Math" panose="02040503050406030204" pitchFamily="18" charset="0"/>
                                    </a:rPr>
                                  </m:ctrlPr>
                                </m:funcPr>
                                <m:fName>
                                  <m:r>
                                    <m:rPr>
                                      <m:sty m:val="p"/>
                                    </m:rPr>
                                    <a:rPr lang="es-ES" sz="1800" b="0" i="0" dirty="0" smtClean="0">
                                      <a:latin typeface="Cambria Math" panose="02040503050406030204" pitchFamily="18" charset="0"/>
                                    </a:rPr>
                                    <m:t>ln</m:t>
                                  </m:r>
                                </m:fName>
                                <m:e>
                                  <m:d>
                                    <m:dPr>
                                      <m:ctrlPr>
                                        <a:rPr lang="es-ES" sz="1800" b="0" i="1" dirty="0" smtClean="0">
                                          <a:latin typeface="Cambria Math" panose="02040503050406030204" pitchFamily="18" charset="0"/>
                                        </a:rPr>
                                      </m:ctrlPr>
                                    </m:dPr>
                                    <m:e>
                                      <m:f>
                                        <m:fPr>
                                          <m:ctrlPr>
                                            <a:rPr lang="es-ES" sz="1800" b="0" i="1" dirty="0" smtClean="0">
                                              <a:latin typeface="Cambria Math" panose="02040503050406030204" pitchFamily="18" charset="0"/>
                                            </a:rPr>
                                          </m:ctrlPr>
                                        </m:fPr>
                                        <m:num>
                                          <m:r>
                                            <a:rPr lang="es-ES" sz="1800" b="0" i="1" dirty="0" smtClean="0">
                                              <a:latin typeface="Cambria Math" panose="02040503050406030204" pitchFamily="18" charset="0"/>
                                            </a:rPr>
                                            <m:t>𝜇</m:t>
                                          </m:r>
                                        </m:num>
                                        <m:den>
                                          <m:rad>
                                            <m:radPr>
                                              <m:degHide m:val="on"/>
                                              <m:ctrlPr>
                                                <a:rPr lang="es-ES" sz="1800" b="0" i="1" dirty="0" smtClean="0">
                                                  <a:latin typeface="Cambria Math" panose="02040503050406030204" pitchFamily="18" charset="0"/>
                                                </a:rPr>
                                              </m:ctrlPr>
                                            </m:radPr>
                                            <m:deg/>
                                            <m:e>
                                              <m:r>
                                                <a:rPr lang="es-ES" sz="1800" b="0" i="1" dirty="0" smtClean="0">
                                                  <a:latin typeface="Cambria Math" panose="02040503050406030204" pitchFamily="18" charset="0"/>
                                                </a:rPr>
                                                <m:t>1+</m:t>
                                              </m:r>
                                              <m:f>
                                                <m:fPr>
                                                  <m:ctrlPr>
                                                    <a:rPr lang="es-ES" sz="1800" b="0" i="1" dirty="0" smtClean="0">
                                                      <a:latin typeface="Cambria Math" panose="02040503050406030204" pitchFamily="18" charset="0"/>
                                                    </a:rPr>
                                                  </m:ctrlPr>
                                                </m:fPr>
                                                <m:num>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𝜎</m:t>
                                                      </m:r>
                                                    </m:e>
                                                    <m:sup>
                                                      <m:r>
                                                        <a:rPr lang="es-ES" sz="1800" b="0" i="1" smtClean="0">
                                                          <a:latin typeface="Cambria Math" panose="02040503050406030204" pitchFamily="18" charset="0"/>
                                                        </a:rPr>
                                                        <m:t>2</m:t>
                                                      </m:r>
                                                    </m:sup>
                                                  </m:sSup>
                                                </m:num>
                                                <m:den>
                                                  <m:sSup>
                                                    <m:sSupPr>
                                                      <m:ctrlPr>
                                                        <a:rPr lang="es-ES" sz="1800" b="0" i="1" dirty="0" smtClean="0">
                                                          <a:latin typeface="Cambria Math" panose="02040503050406030204" pitchFamily="18" charset="0"/>
                                                        </a:rPr>
                                                      </m:ctrlPr>
                                                    </m:sSupPr>
                                                    <m:e>
                                                      <m:r>
                                                        <a:rPr lang="es-ES" sz="1800" b="0" i="1" dirty="0" smtClean="0">
                                                          <a:latin typeface="Cambria Math" panose="02040503050406030204" pitchFamily="18" charset="0"/>
                                                        </a:rPr>
                                                        <m:t>𝜇</m:t>
                                                      </m:r>
                                                    </m:e>
                                                    <m:sup>
                                                      <m:r>
                                                        <a:rPr lang="es-ES" sz="1800" b="0" i="1" dirty="0" smtClean="0">
                                                          <a:latin typeface="Cambria Math" panose="02040503050406030204" pitchFamily="18" charset="0"/>
                                                        </a:rPr>
                                                        <m:t>2</m:t>
                                                      </m:r>
                                                    </m:sup>
                                                  </m:sSup>
                                                </m:den>
                                              </m:f>
                                            </m:e>
                                          </m:rad>
                                        </m:den>
                                      </m:f>
                                    </m:e>
                                  </m:d>
                                </m:e>
                              </m:func>
                            </m:oMath>
                          </a14:m>
                          <a:r>
                            <a:rPr lang="es-ES" sz="1800" dirty="0"/>
                            <a:t>; </a:t>
                          </a:r>
                          <a14:m>
                            <m:oMath xmlns:m="http://schemas.openxmlformats.org/officeDocument/2006/math">
                              <m:r>
                                <a:rPr lang="es-ES" sz="1800" b="0" i="1" smtClean="0">
                                  <a:latin typeface="Cambria Math" panose="02040503050406030204" pitchFamily="18" charset="0"/>
                                </a:rPr>
                                <m:t>𝑠</m:t>
                              </m:r>
                              <m:r>
                                <a:rPr lang="es-ES" sz="1800" b="0" i="1" smtClean="0">
                                  <a:latin typeface="Cambria Math" panose="02040503050406030204" pitchFamily="18" charset="0"/>
                                </a:rPr>
                                <m:t>=</m:t>
                              </m:r>
                              <m:rad>
                                <m:radPr>
                                  <m:degHide m:val="on"/>
                                  <m:ctrlPr>
                                    <a:rPr lang="es-ES" sz="1800" b="0" i="1" smtClean="0">
                                      <a:latin typeface="Cambria Math" panose="02040503050406030204" pitchFamily="18" charset="0"/>
                                    </a:rPr>
                                  </m:ctrlPr>
                                </m:radPr>
                                <m:deg/>
                                <m:e>
                                  <m:func>
                                    <m:funcPr>
                                      <m:ctrlPr>
                                        <a:rPr lang="es-ES" sz="1800" b="0" i="1" smtClean="0">
                                          <a:latin typeface="Cambria Math" panose="02040503050406030204" pitchFamily="18" charset="0"/>
                                        </a:rPr>
                                      </m:ctrlPr>
                                    </m:funcPr>
                                    <m:fName>
                                      <m:r>
                                        <m:rPr>
                                          <m:sty m:val="p"/>
                                        </m:rPr>
                                        <a:rPr lang="es-ES" sz="1800" b="0" i="0" smtClean="0">
                                          <a:latin typeface="Cambria Math" panose="02040503050406030204" pitchFamily="18" charset="0"/>
                                        </a:rPr>
                                        <m:t>ln</m:t>
                                      </m:r>
                                    </m:fName>
                                    <m:e>
                                      <m:d>
                                        <m:dPr>
                                          <m:ctrlPr>
                                            <a:rPr lang="es-ES" sz="1800" b="0" i="1" smtClean="0">
                                              <a:latin typeface="Cambria Math" panose="02040503050406030204" pitchFamily="18" charset="0"/>
                                            </a:rPr>
                                          </m:ctrlPr>
                                        </m:dPr>
                                        <m:e>
                                          <m:rad>
                                            <m:radPr>
                                              <m:degHide m:val="on"/>
                                              <m:ctrlPr>
                                                <a:rPr lang="es-ES" sz="1800" b="0" i="1" dirty="0" smtClean="0">
                                                  <a:latin typeface="Cambria Math" panose="02040503050406030204" pitchFamily="18" charset="0"/>
                                                </a:rPr>
                                              </m:ctrlPr>
                                            </m:radPr>
                                            <m:deg/>
                                            <m:e>
                                              <m:r>
                                                <a:rPr lang="es-ES" sz="1800" b="0" i="1" dirty="0" smtClean="0">
                                                  <a:latin typeface="Cambria Math" panose="02040503050406030204" pitchFamily="18" charset="0"/>
                                                </a:rPr>
                                                <m:t>1+</m:t>
                                              </m:r>
                                              <m:f>
                                                <m:fPr>
                                                  <m:ctrlPr>
                                                    <a:rPr lang="es-ES" sz="1800" b="0" i="1" dirty="0" smtClean="0">
                                                      <a:latin typeface="Cambria Math" panose="02040503050406030204" pitchFamily="18" charset="0"/>
                                                    </a:rPr>
                                                  </m:ctrlPr>
                                                </m:fPr>
                                                <m:num>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𝜎</m:t>
                                                      </m:r>
                                                    </m:e>
                                                    <m:sup>
                                                      <m:r>
                                                        <a:rPr lang="es-ES" sz="1800" b="0" i="1" smtClean="0">
                                                          <a:latin typeface="Cambria Math" panose="02040503050406030204" pitchFamily="18" charset="0"/>
                                                        </a:rPr>
                                                        <m:t>2</m:t>
                                                      </m:r>
                                                    </m:sup>
                                                  </m:sSup>
                                                </m:num>
                                                <m:den>
                                                  <m:sSup>
                                                    <m:sSupPr>
                                                      <m:ctrlPr>
                                                        <a:rPr lang="es-ES" sz="1800" b="0" i="1" dirty="0" smtClean="0">
                                                          <a:latin typeface="Cambria Math" panose="02040503050406030204" pitchFamily="18" charset="0"/>
                                                        </a:rPr>
                                                      </m:ctrlPr>
                                                    </m:sSupPr>
                                                    <m:e>
                                                      <m:r>
                                                        <a:rPr lang="es-ES" sz="1800" b="0" i="1" dirty="0" smtClean="0">
                                                          <a:latin typeface="Cambria Math" panose="02040503050406030204" pitchFamily="18" charset="0"/>
                                                        </a:rPr>
                                                        <m:t>𝜇</m:t>
                                                      </m:r>
                                                    </m:e>
                                                    <m:sup>
                                                      <m:r>
                                                        <a:rPr lang="es-ES" sz="1800" b="0" i="1" dirty="0" smtClean="0">
                                                          <a:latin typeface="Cambria Math" panose="02040503050406030204" pitchFamily="18" charset="0"/>
                                                        </a:rPr>
                                                        <m:t>2</m:t>
                                                      </m:r>
                                                    </m:sup>
                                                  </m:sSup>
                                                </m:den>
                                              </m:f>
                                            </m:e>
                                          </m:rad>
                                        </m:e>
                                      </m:d>
                                    </m:e>
                                  </m:func>
                                </m:e>
                              </m:rad>
                            </m:oMath>
                          </a14:m>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lvl="0" indent="0" rtl="0">
                            <a:spcBef>
                              <a:spcPts val="0"/>
                            </a:spcBef>
                            <a:spcAft>
                              <a:spcPts val="0"/>
                            </a:spcAft>
                            <a:buNone/>
                          </a:pPr>
                          <a:r>
                            <a:rPr lang="nl-NL" sz="1800" dirty="0" err="1"/>
                            <a:t>Values</a:t>
                          </a:r>
                          <a:r>
                            <a:rPr lang="nl-NL" sz="1800" dirty="0"/>
                            <a:t> &gt; 0, </a:t>
                          </a:r>
                          <a:r>
                            <a:rPr lang="nl-NL" sz="1800" dirty="0" err="1"/>
                            <a:t>positively</a:t>
                          </a:r>
                          <a:r>
                            <a:rPr lang="nl-NL" sz="1800" dirty="0"/>
                            <a:t> </a:t>
                          </a:r>
                          <a:r>
                            <a:rPr lang="nl-NL" sz="1800" dirty="0" err="1"/>
                            <a:t>skewed</a:t>
                          </a:r>
                          <a:endParaRPr lang="nl-NL" sz="18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4350">
                    <a:tc>
                      <a:txBody>
                        <a:bodyPr/>
                        <a:lstStyle/>
                        <a:p>
                          <a:pPr marL="0" lvl="0" indent="0" rtl="0">
                            <a:spcBef>
                              <a:spcPts val="0"/>
                            </a:spcBef>
                            <a:spcAft>
                              <a:spcPts val="0"/>
                            </a:spcAft>
                            <a:buNone/>
                          </a:pPr>
                          <a:r>
                            <a:rPr lang="nl-NL" sz="1800" dirty="0"/>
                            <a:t>Gamma</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a:t>Resource </a:t>
                          </a:r>
                          <a:r>
                            <a:rPr lang="nl-NL" sz="1800" dirty="0" err="1"/>
                            <a:t>use</a:t>
                          </a:r>
                          <a:r>
                            <a:rPr lang="nl-NL" sz="1800" dirty="0"/>
                            <a:t>; </a:t>
                          </a:r>
                          <a:r>
                            <a:rPr lang="nl-NL" sz="1800" dirty="0" err="1"/>
                            <a:t>Costs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spcBef>
                              <a:spcPts val="0"/>
                            </a:spcBef>
                            <a:spcAft>
                              <a:spcPts val="0"/>
                            </a:spcAft>
                            <a:buClr>
                              <a:schemeClr val="dk1"/>
                            </a:buClr>
                            <a:buSzPts val="1100"/>
                            <a:buFont typeface="Arial"/>
                            <a:buNone/>
                          </a:pPr>
                          <a:r>
                            <a:rPr lang="nl-NL" sz="1800" dirty="0">
                              <a:solidFill>
                                <a:schemeClr val="dk1"/>
                              </a:solidFill>
                            </a:rPr>
                            <a:t>Gamma (𝛼,𝛽) </a:t>
                          </a:r>
                        </a:p>
                        <a:p>
                          <a:pPr marL="0" lvl="0" indent="0">
                            <a:spcBef>
                              <a:spcPts val="0"/>
                            </a:spcBef>
                            <a:spcAft>
                              <a:spcPts val="0"/>
                            </a:spcAft>
                            <a:buClr>
                              <a:schemeClr val="dk1"/>
                            </a:buClr>
                            <a:buSzPts val="1100"/>
                            <a:buFont typeface="Arial"/>
                            <a:buNone/>
                          </a:pPr>
                          <a:r>
                            <a:rPr lang="nl-NL" sz="1800" dirty="0">
                              <a:solidFill>
                                <a:schemeClr val="dk1"/>
                              </a:solidFill>
                            </a:rPr>
                            <a:t>For </a:t>
                          </a:r>
                          <a:r>
                            <a:rPr lang="nl-NL" sz="1800" dirty="0" err="1">
                              <a:solidFill>
                                <a:schemeClr val="dk1"/>
                              </a:solidFill>
                            </a:rPr>
                            <a:t>observed</a:t>
                          </a:r>
                          <a:r>
                            <a:rPr lang="nl-NL" sz="1800" dirty="0">
                              <a:solidFill>
                                <a:schemeClr val="dk1"/>
                              </a:solidFill>
                            </a:rPr>
                            <a:t> </a:t>
                          </a:r>
                          <a:r>
                            <a:rPr lang="nl-NL" sz="1800" dirty="0" err="1">
                              <a:solidFill>
                                <a:schemeClr val="dk1"/>
                              </a:solidFill>
                            </a:rPr>
                            <a:t>mean</a:t>
                          </a:r>
                          <a:r>
                            <a:rPr lang="nl-NL" sz="1800" dirty="0">
                              <a:solidFill>
                                <a:schemeClr val="dk1"/>
                              </a:solidFill>
                            </a:rPr>
                            <a:t> 𝜇 </a:t>
                          </a:r>
                          <a:r>
                            <a:rPr lang="nl-NL" sz="1800" dirty="0" err="1">
                              <a:solidFill>
                                <a:schemeClr val="dk1"/>
                              </a:solidFill>
                            </a:rPr>
                            <a:t>and</a:t>
                          </a:r>
                          <a:r>
                            <a:rPr lang="nl-NL" sz="1800" dirty="0">
                              <a:solidFill>
                                <a:schemeClr val="dk1"/>
                              </a:solidFill>
                            </a:rPr>
                            <a:t> standard error s:</a:t>
                          </a:r>
                          <a14:m>
                            <m:oMath xmlns:m="http://schemas.openxmlformats.org/officeDocument/2006/math">
                              <m:r>
                                <a:rPr lang="es-ES" sz="1800" b="0" i="0" dirty="0" smtClean="0">
                                  <a:latin typeface="Cambria Math" panose="02040503050406030204" pitchFamily="18" charset="0"/>
                                </a:rPr>
                                <m:t> </m:t>
                              </m:r>
                              <m:r>
                                <a:rPr lang="nl-NL" sz="1800" b="0" i="1" dirty="0" smtClean="0">
                                  <a:latin typeface="Cambria Math" panose="02040503050406030204" pitchFamily="18" charset="0"/>
                                </a:rPr>
                                <m:t>𝛼</m:t>
                              </m:r>
                              <m:r>
                                <a:rPr lang="es-ES" sz="1800" b="0" i="1" dirty="0" smtClean="0">
                                  <a:latin typeface="Cambria Math" panose="02040503050406030204" pitchFamily="18" charset="0"/>
                                </a:rPr>
                                <m:t>=</m:t>
                              </m:r>
                              <m:f>
                                <m:fPr>
                                  <m:ctrlPr>
                                    <a:rPr lang="es-ES" sz="1800" b="0" i="1" dirty="0" smtClean="0">
                                      <a:latin typeface="Cambria Math" panose="02040503050406030204" pitchFamily="18" charset="0"/>
                                    </a:rPr>
                                  </m:ctrlPr>
                                </m:fPr>
                                <m:num>
                                  <m:sSup>
                                    <m:sSupPr>
                                      <m:ctrlPr>
                                        <a:rPr lang="es-ES" sz="1800" b="0" i="1" dirty="0" smtClean="0">
                                          <a:latin typeface="Cambria Math" panose="02040503050406030204" pitchFamily="18" charset="0"/>
                                        </a:rPr>
                                      </m:ctrlPr>
                                    </m:sSupPr>
                                    <m:e>
                                      <m:r>
                                        <a:rPr lang="es-ES" sz="1800" b="0" i="1" dirty="0" smtClean="0">
                                          <a:latin typeface="Cambria Math" panose="02040503050406030204" pitchFamily="18" charset="0"/>
                                        </a:rPr>
                                        <m:t>𝜇</m:t>
                                      </m:r>
                                    </m:e>
                                    <m:sup>
                                      <m:r>
                                        <a:rPr lang="es-ES" sz="1800" b="0" i="1" dirty="0" smtClean="0">
                                          <a:latin typeface="Cambria Math" panose="02040503050406030204" pitchFamily="18" charset="0"/>
                                        </a:rPr>
                                        <m:t>2</m:t>
                                      </m:r>
                                    </m:sup>
                                  </m:sSup>
                                </m:num>
                                <m:den>
                                  <m:sSup>
                                    <m:sSupPr>
                                      <m:ctrlPr>
                                        <a:rPr lang="es-ES" sz="1800" b="0" i="1" dirty="0" smtClean="0">
                                          <a:latin typeface="Cambria Math" panose="02040503050406030204" pitchFamily="18" charset="0"/>
                                        </a:rPr>
                                      </m:ctrlPr>
                                    </m:sSupPr>
                                    <m:e>
                                      <m:r>
                                        <a:rPr lang="es-ES" sz="1800" b="0" i="1" dirty="0" smtClean="0">
                                          <a:latin typeface="Cambria Math" panose="02040503050406030204" pitchFamily="18" charset="0"/>
                                        </a:rPr>
                                        <m:t>𝑠</m:t>
                                      </m:r>
                                    </m:e>
                                    <m:sup>
                                      <m:r>
                                        <a:rPr lang="es-ES" sz="1800" b="0" i="1" dirty="0" smtClean="0">
                                          <a:latin typeface="Cambria Math" panose="02040503050406030204" pitchFamily="18" charset="0"/>
                                        </a:rPr>
                                        <m:t>2</m:t>
                                      </m:r>
                                    </m:sup>
                                  </m:sSup>
                                </m:den>
                              </m:f>
                            </m:oMath>
                          </a14:m>
                          <a:r>
                            <a:rPr lang="es-ES" sz="1800" dirty="0"/>
                            <a:t>;</a:t>
                          </a:r>
                          <a14:m>
                            <m:oMath xmlns:m="http://schemas.openxmlformats.org/officeDocument/2006/math">
                              <m:r>
                                <a:rPr lang="es-ES" sz="1800" b="0" i="0" dirty="0" smtClean="0">
                                  <a:latin typeface="Cambria Math" panose="02040503050406030204" pitchFamily="18" charset="0"/>
                                </a:rPr>
                                <m:t> </m:t>
                              </m:r>
                              <m:r>
                                <a:rPr lang="es-ES" sz="1800" b="0" i="1" dirty="0" smtClean="0">
                                  <a:latin typeface="Cambria Math" panose="02040503050406030204" pitchFamily="18" charset="0"/>
                                </a:rPr>
                                <m:t>𝛽</m:t>
                              </m:r>
                              <m:r>
                                <a:rPr lang="es-ES" sz="1800" b="0" i="1" dirty="0" smtClean="0">
                                  <a:latin typeface="Cambria Math" panose="02040503050406030204" pitchFamily="18" charset="0"/>
                                </a:rPr>
                                <m:t>=</m:t>
                              </m:r>
                              <m:f>
                                <m:fPr>
                                  <m:ctrlPr>
                                    <a:rPr lang="es-ES" sz="1800" b="0" i="1" dirty="0" smtClean="0">
                                      <a:latin typeface="Cambria Math" panose="02040503050406030204" pitchFamily="18" charset="0"/>
                                    </a:rPr>
                                  </m:ctrlPr>
                                </m:fPr>
                                <m:num>
                                  <m:r>
                                    <a:rPr lang="es-ES" sz="1800" b="0" i="1" dirty="0" smtClean="0">
                                      <a:latin typeface="Cambria Math" panose="02040503050406030204" pitchFamily="18" charset="0"/>
                                    </a:rPr>
                                    <m:t>𝜇</m:t>
                                  </m:r>
                                </m:num>
                                <m:den>
                                  <m:sSup>
                                    <m:sSupPr>
                                      <m:ctrlPr>
                                        <a:rPr lang="es-ES" sz="1800" b="0" i="1" dirty="0" smtClean="0">
                                          <a:latin typeface="Cambria Math" panose="02040503050406030204" pitchFamily="18" charset="0"/>
                                        </a:rPr>
                                      </m:ctrlPr>
                                    </m:sSupPr>
                                    <m:e>
                                      <m:r>
                                        <a:rPr lang="es-ES" sz="1800" b="0" i="1" dirty="0" smtClean="0">
                                          <a:latin typeface="Cambria Math" panose="02040503050406030204" pitchFamily="18" charset="0"/>
                                        </a:rPr>
                                        <m:t>𝑠</m:t>
                                      </m:r>
                                    </m:e>
                                    <m:sup>
                                      <m:r>
                                        <a:rPr lang="es-ES" sz="1800" b="0" i="1" dirty="0" smtClean="0">
                                          <a:latin typeface="Cambria Math" panose="02040503050406030204" pitchFamily="18" charset="0"/>
                                        </a:rPr>
                                        <m:t>2</m:t>
                                      </m:r>
                                    </m:sup>
                                  </m:sSup>
                                </m:den>
                              </m:f>
                            </m:oMath>
                          </a14:m>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lvl="0" indent="0" rtl="0">
                            <a:spcBef>
                              <a:spcPts val="0"/>
                            </a:spcBef>
                            <a:spcAft>
                              <a:spcPts val="0"/>
                            </a:spcAft>
                            <a:buNone/>
                          </a:pPr>
                          <a:r>
                            <a:rPr lang="nl-NL" sz="1800" dirty="0" err="1">
                              <a:solidFill>
                                <a:schemeClr val="dk1"/>
                              </a:solidFill>
                            </a:rPr>
                            <a:t>Values</a:t>
                          </a:r>
                          <a:r>
                            <a:rPr lang="nl-NL" sz="1800" dirty="0">
                              <a:solidFill>
                                <a:schemeClr val="dk1"/>
                              </a:solidFill>
                            </a:rPr>
                            <a:t> &gt;0, </a:t>
                          </a:r>
                          <a:r>
                            <a:rPr lang="nl-NL" sz="1800" dirty="0" err="1">
                              <a:solidFill>
                                <a:schemeClr val="dk1"/>
                              </a:solidFill>
                            </a:rPr>
                            <a:t>positively</a:t>
                          </a:r>
                          <a:r>
                            <a:rPr lang="nl-NL" sz="1800" dirty="0">
                              <a:solidFill>
                                <a:schemeClr val="dk1"/>
                              </a:solidFill>
                            </a:rPr>
                            <a:t> </a:t>
                          </a:r>
                          <a:r>
                            <a:rPr lang="nl-NL" sz="1800" dirty="0" err="1">
                              <a:solidFill>
                                <a:schemeClr val="dk1"/>
                              </a:solidFill>
                            </a:rPr>
                            <a:t>skewed</a:t>
                          </a:r>
                          <a:endParaRPr sz="18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4350">
                    <a:tc>
                      <a:txBody>
                        <a:bodyPr/>
                        <a:lstStyle/>
                        <a:p>
                          <a:pPr marL="0" lvl="0" indent="0" algn="l" defTabSz="914400" rtl="0" eaLnBrk="1" latinLnBrk="0" hangingPunct="1">
                            <a:spcBef>
                              <a:spcPts val="0"/>
                            </a:spcBef>
                            <a:spcAft>
                              <a:spcPts val="0"/>
                            </a:spcAft>
                            <a:buNone/>
                          </a:pPr>
                          <a:r>
                            <a:rPr lang="nl-NL" sz="1800" kern="1200" dirty="0" err="1">
                              <a:solidFill>
                                <a:schemeClr val="tx1"/>
                              </a:solidFill>
                              <a:latin typeface="+mn-lt"/>
                              <a:ea typeface="+mn-ea"/>
                              <a:cs typeface="+mn-cs"/>
                            </a:rPr>
                            <a:t>Truncated</a:t>
                          </a:r>
                          <a:r>
                            <a:rPr lang="nl-NL" sz="1800" kern="1200" dirty="0">
                              <a:solidFill>
                                <a:schemeClr val="tx1"/>
                              </a:solidFill>
                              <a:latin typeface="+mn-lt"/>
                              <a:ea typeface="+mn-ea"/>
                              <a:cs typeface="+mn-cs"/>
                            </a:rPr>
                            <a:t> </a:t>
                          </a:r>
                          <a:endParaRPr sz="1800" kern="1200" dirty="0">
                            <a:solidFill>
                              <a:schemeClr val="tx1"/>
                            </a:solidFill>
                            <a:latin typeface="+mn-lt"/>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rtl="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rtl="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rtl="0">
                            <a:spcBef>
                              <a:spcPts val="0"/>
                            </a:spcBef>
                            <a:spcAft>
                              <a:spcPts val="0"/>
                            </a:spcAft>
                            <a:buNone/>
                          </a:pPr>
                          <a:r>
                            <a:rPr lang="nl-NL" sz="1800" dirty="0" err="1"/>
                            <a:t>Restricting</a:t>
                          </a:r>
                          <a:r>
                            <a:rPr lang="nl-NL" sz="1800" dirty="0"/>
                            <a:t> </a:t>
                          </a:r>
                          <a:r>
                            <a:rPr lang="nl-NL" sz="1800" dirty="0" err="1"/>
                            <a:t>the</a:t>
                          </a:r>
                          <a:r>
                            <a:rPr lang="nl-NL" sz="1800" dirty="0"/>
                            <a:t> domain of </a:t>
                          </a:r>
                          <a:r>
                            <a:rPr lang="nl-NL" sz="1800" dirty="0" err="1"/>
                            <a:t>some</a:t>
                          </a:r>
                          <a:r>
                            <a:rPr lang="nl-NL" sz="1800" dirty="0"/>
                            <a:t> </a:t>
                          </a:r>
                          <a:r>
                            <a:rPr lang="nl-NL" sz="1800" dirty="0" err="1"/>
                            <a:t>other</a:t>
                          </a:r>
                          <a:r>
                            <a:rPr lang="nl-NL" sz="1800" dirty="0"/>
                            <a:t> </a:t>
                          </a:r>
                          <a:r>
                            <a:rPr lang="nl-NL" sz="1800" dirty="0" err="1"/>
                            <a:t>probability</a:t>
                          </a:r>
                          <a:r>
                            <a:rPr lang="nl-NL" sz="1800" dirty="0"/>
                            <a:t> </a:t>
                          </a:r>
                          <a:r>
                            <a:rPr lang="nl-NL" sz="1800" dirty="0" err="1"/>
                            <a:t>distribution</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4350">
                    <a:tc>
                      <a:txBody>
                        <a:bodyPr/>
                        <a:lstStyle/>
                        <a:p>
                          <a:pPr marL="0" lvl="0" indent="0" algn="l" defTabSz="914400" rtl="0" eaLnBrk="1" latinLnBrk="0" hangingPunct="1">
                            <a:spcBef>
                              <a:spcPts val="0"/>
                            </a:spcBef>
                            <a:spcAft>
                              <a:spcPts val="0"/>
                            </a:spcAft>
                            <a:buNone/>
                          </a:pPr>
                          <a:r>
                            <a:rPr lang="nl-NL" sz="1800" kern="1200">
                              <a:solidFill>
                                <a:schemeClr val="tx1"/>
                              </a:solidFill>
                              <a:latin typeface="+mn-lt"/>
                              <a:ea typeface="+mn-ea"/>
                              <a:cs typeface="+mn-cs"/>
                            </a:rPr>
                            <a:t>Histogram</a:t>
                          </a:r>
                          <a:endParaRPr sz="1800" kern="1200">
                            <a:solidFill>
                              <a:schemeClr val="tx1"/>
                            </a:solidFill>
                            <a:latin typeface="+mn-lt"/>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err="1"/>
                            <a:t>Any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a:t>non-</a:t>
                          </a:r>
                          <a:r>
                            <a:rPr lang="nl-NL" sz="1800" dirty="0" err="1"/>
                            <a:t>parametric</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err="1"/>
                            <a:t>Observed</a:t>
                          </a:r>
                          <a:r>
                            <a:rPr lang="nl-NL" sz="1800" dirty="0"/>
                            <a:t> </a:t>
                          </a:r>
                          <a:r>
                            <a:rPr lang="nl-NL" sz="1800" dirty="0" err="1"/>
                            <a:t>relative</a:t>
                          </a:r>
                          <a:r>
                            <a:rPr lang="nl-NL" sz="1800" dirty="0"/>
                            <a:t> </a:t>
                          </a:r>
                          <a:r>
                            <a:rPr lang="nl-NL" sz="1800" dirty="0" err="1"/>
                            <a:t>frequency</a:t>
                          </a:r>
                          <a:r>
                            <a:rPr lang="nl-NL" sz="1800" dirty="0"/>
                            <a:t> per </a:t>
                          </a:r>
                          <a:r>
                            <a:rPr lang="nl-NL" sz="1800" dirty="0" err="1"/>
                            <a:t>value</a:t>
                          </a:r>
                          <a:r>
                            <a:rPr lang="nl-NL" sz="1800" dirty="0"/>
                            <a:t> or per interval</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4350">
                    <a:tc>
                      <a:txBody>
                        <a:bodyPr/>
                        <a:lstStyle/>
                        <a:p>
                          <a:pPr marL="0" lvl="0" indent="0" algn="l" defTabSz="914400" rtl="0" eaLnBrk="1" latinLnBrk="0" hangingPunct="1">
                            <a:spcBef>
                              <a:spcPts val="0"/>
                            </a:spcBef>
                            <a:spcAft>
                              <a:spcPts val="0"/>
                            </a:spcAft>
                            <a:buNone/>
                          </a:pPr>
                          <a:r>
                            <a:rPr lang="nl-NL" sz="1800" kern="1200" dirty="0">
                              <a:solidFill>
                                <a:schemeClr val="tx1"/>
                              </a:solidFill>
                              <a:latin typeface="+mn-lt"/>
                              <a:ea typeface="+mn-ea"/>
                              <a:cs typeface="+mn-cs"/>
                            </a:rPr>
                            <a:t>Bootstrap</a:t>
                          </a:r>
                          <a:endParaRPr sz="1800" kern="1200" dirty="0">
                            <a:solidFill>
                              <a:schemeClr val="tx1"/>
                            </a:solidFill>
                            <a:latin typeface="+mn-lt"/>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a:t>Any</a:t>
                          </a:r>
                          <a:endParaRPr sz="180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a:t>non-parametric</a:t>
                          </a:r>
                          <a:endParaRPr sz="180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err="1"/>
                            <a:t>Simulated</a:t>
                          </a:r>
                          <a:r>
                            <a:rPr lang="nl-NL" sz="1800" dirty="0"/>
                            <a:t> </a:t>
                          </a:r>
                          <a:r>
                            <a:rPr lang="nl-NL" sz="1800" dirty="0" err="1"/>
                            <a:t>relative</a:t>
                          </a:r>
                          <a:r>
                            <a:rPr lang="nl-NL" sz="1800" dirty="0"/>
                            <a:t> </a:t>
                          </a:r>
                          <a:r>
                            <a:rPr lang="nl-NL" sz="1800" dirty="0" err="1"/>
                            <a:t>frequency</a:t>
                          </a:r>
                          <a:r>
                            <a:rPr lang="nl-NL" sz="1800" dirty="0"/>
                            <a:t> per </a:t>
                          </a:r>
                          <a:r>
                            <a:rPr lang="nl-NL" sz="1800" dirty="0" err="1"/>
                            <a:t>value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mc:Choice>
        <mc:Fallback xmlns="">
          <p:graphicFrame>
            <p:nvGraphicFramePr>
              <p:cNvPr id="1988" name="Shape 1988">
                <a:extLst>
                  <a:ext uri="{FF2B5EF4-FFF2-40B4-BE49-F238E27FC236}">
                    <a16:creationId xmlns:a16="http://schemas.microsoft.com/office/drawing/2014/main" id="{FE7AD24D-4518-9BE1-6A52-DF33A9398314}"/>
                  </a:ext>
                </a:extLst>
              </p:cNvPr>
              <p:cNvGraphicFramePr/>
              <p:nvPr>
                <p:extLst>
                  <p:ext uri="{D42A27DB-BD31-4B8C-83A1-F6EECF244321}">
                    <p14:modId xmlns:p14="http://schemas.microsoft.com/office/powerpoint/2010/main" val="3496188084"/>
                  </p:ext>
                </p:extLst>
              </p:nvPr>
            </p:nvGraphicFramePr>
            <p:xfrm>
              <a:off x="271463" y="864636"/>
              <a:ext cx="11758611" cy="5901384"/>
            </p:xfrm>
            <a:graphic>
              <a:graphicData uri="http://schemas.openxmlformats.org/drawingml/2006/table">
                <a:tbl>
                  <a:tblPr>
                    <a:noFill/>
                  </a:tblPr>
                  <a:tblGrid>
                    <a:gridCol w="1745461">
                      <a:extLst>
                        <a:ext uri="{9D8B030D-6E8A-4147-A177-3AD203B41FA5}">
                          <a16:colId xmlns:a16="http://schemas.microsoft.com/office/drawing/2014/main" val="20000"/>
                        </a:ext>
                      </a:extLst>
                    </a:gridCol>
                    <a:gridCol w="2329574">
                      <a:extLst>
                        <a:ext uri="{9D8B030D-6E8A-4147-A177-3AD203B41FA5}">
                          <a16:colId xmlns:a16="http://schemas.microsoft.com/office/drawing/2014/main" val="20001"/>
                        </a:ext>
                      </a:extLst>
                    </a:gridCol>
                    <a:gridCol w="4151438">
                      <a:extLst>
                        <a:ext uri="{9D8B030D-6E8A-4147-A177-3AD203B41FA5}">
                          <a16:colId xmlns:a16="http://schemas.microsoft.com/office/drawing/2014/main" val="20002"/>
                        </a:ext>
                      </a:extLst>
                    </a:gridCol>
                    <a:gridCol w="3532138">
                      <a:extLst>
                        <a:ext uri="{9D8B030D-6E8A-4147-A177-3AD203B41FA5}">
                          <a16:colId xmlns:a16="http://schemas.microsoft.com/office/drawing/2014/main" val="20003"/>
                        </a:ext>
                      </a:extLst>
                    </a:gridCol>
                  </a:tblGrid>
                  <a:tr h="457170">
                    <a:tc>
                      <a:txBody>
                        <a:bodyPr/>
                        <a:lstStyle/>
                        <a:p>
                          <a:pPr marL="0" lvl="0" indent="0" rtl="0">
                            <a:spcBef>
                              <a:spcPts val="0"/>
                            </a:spcBef>
                            <a:spcAft>
                              <a:spcPts val="0"/>
                            </a:spcAft>
                            <a:buNone/>
                          </a:pPr>
                          <a:r>
                            <a:rPr lang="nl-NL" sz="1800" b="1">
                              <a:solidFill>
                                <a:srgbClr val="FFFFFF"/>
                              </a:solidFill>
                            </a:rPr>
                            <a:t>Distribution</a:t>
                          </a:r>
                          <a:endParaRPr sz="18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4D99"/>
                        </a:solidFill>
                      </a:tcPr>
                    </a:tc>
                    <a:tc>
                      <a:txBody>
                        <a:bodyPr/>
                        <a:lstStyle/>
                        <a:p>
                          <a:pPr marL="0" lvl="0" indent="0" rtl="0">
                            <a:spcBef>
                              <a:spcPts val="0"/>
                            </a:spcBef>
                            <a:spcAft>
                              <a:spcPts val="0"/>
                            </a:spcAft>
                            <a:buNone/>
                          </a:pPr>
                          <a:r>
                            <a:rPr lang="nl-NL" sz="1800" b="1">
                              <a:solidFill>
                                <a:srgbClr val="FFFFFF"/>
                              </a:solidFill>
                            </a:rPr>
                            <a:t>Parameter modeled</a:t>
                          </a:r>
                          <a:endParaRPr sz="18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4D99"/>
                        </a:solidFill>
                      </a:tcPr>
                    </a:tc>
                    <a:tc>
                      <a:txBody>
                        <a:bodyPr/>
                        <a:lstStyle/>
                        <a:p>
                          <a:pPr marL="0" lvl="0" indent="0" rtl="0">
                            <a:spcBef>
                              <a:spcPts val="0"/>
                            </a:spcBef>
                            <a:spcAft>
                              <a:spcPts val="0"/>
                            </a:spcAft>
                            <a:buNone/>
                          </a:pPr>
                          <a:r>
                            <a:rPr lang="nl-NL" sz="1800" b="1">
                              <a:solidFill>
                                <a:srgbClr val="FFFFFF"/>
                              </a:solidFill>
                            </a:rPr>
                            <a:t>Form</a:t>
                          </a:r>
                          <a:endParaRPr sz="18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4D99"/>
                        </a:solidFill>
                      </a:tcPr>
                    </a:tc>
                    <a:tc>
                      <a:txBody>
                        <a:bodyPr/>
                        <a:lstStyle/>
                        <a:p>
                          <a:pPr marL="0" lvl="0" indent="0" rtl="0">
                            <a:spcBef>
                              <a:spcPts val="0"/>
                            </a:spcBef>
                            <a:spcAft>
                              <a:spcPts val="0"/>
                            </a:spcAft>
                            <a:buNone/>
                          </a:pPr>
                          <a:r>
                            <a:rPr lang="nl-NL" sz="1800" b="1" dirty="0" err="1">
                              <a:solidFill>
                                <a:srgbClr val="FFFFFF"/>
                              </a:solidFill>
                            </a:rPr>
                            <a:t>Comment</a:t>
                          </a:r>
                          <a:endParaRPr sz="18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4D99"/>
                        </a:solidFill>
                      </a:tcPr>
                    </a:tc>
                    <a:extLst>
                      <a:ext uri="{0D108BD9-81ED-4DB2-BD59-A6C34878D82A}">
                        <a16:rowId xmlns:a16="http://schemas.microsoft.com/office/drawing/2014/main" val="10000"/>
                      </a:ext>
                    </a:extLst>
                  </a:tr>
                  <a:tr h="2090581">
                    <a:tc>
                      <a:txBody>
                        <a:bodyPr/>
                        <a:lstStyle/>
                        <a:p>
                          <a:pPr marL="0" lvl="0" indent="0" rtl="0">
                            <a:spcBef>
                              <a:spcPts val="0"/>
                            </a:spcBef>
                            <a:spcAft>
                              <a:spcPts val="0"/>
                            </a:spcAft>
                            <a:buNone/>
                          </a:pPr>
                          <a:r>
                            <a:rPr lang="nl-NL" sz="1800" dirty="0" err="1"/>
                            <a:t>Lognormal</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err="1"/>
                            <a:t>Rates</a:t>
                          </a:r>
                          <a:r>
                            <a:rPr lang="nl-NL" sz="1800" dirty="0"/>
                            <a:t>; </a:t>
                          </a:r>
                          <a:r>
                            <a:rPr lang="nl-NL" sz="1800" dirty="0" err="1"/>
                            <a:t>Relative</a:t>
                          </a:r>
                          <a:r>
                            <a:rPr lang="nl-NL" sz="1800" dirty="0"/>
                            <a:t> risk; Hazard ratio; </a:t>
                          </a:r>
                          <a:r>
                            <a:rPr lang="nl-NL" sz="1800" dirty="0" err="1"/>
                            <a:t>Odds</a:t>
                          </a:r>
                          <a:r>
                            <a:rPr lang="nl-NL" sz="1800" dirty="0"/>
                            <a:t> ratio; </a:t>
                          </a:r>
                          <a:r>
                            <a:rPr lang="nl-NL" sz="1800" dirty="0" err="1"/>
                            <a:t>Costs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171" t="-22424" r="-85061" b="-162424"/>
                          </a:stretch>
                        </a:blipFill>
                      </a:tcPr>
                    </a:tc>
                    <a:tc rowSpan="2">
                      <a:txBody>
                        <a:bodyPr/>
                        <a:lstStyle/>
                        <a:p>
                          <a:pPr marL="0" lvl="0" indent="0" rtl="0">
                            <a:spcBef>
                              <a:spcPts val="0"/>
                            </a:spcBef>
                            <a:spcAft>
                              <a:spcPts val="0"/>
                            </a:spcAft>
                            <a:buNone/>
                          </a:pPr>
                          <a:r>
                            <a:rPr lang="nl-NL" sz="1800" dirty="0" err="1"/>
                            <a:t>Values</a:t>
                          </a:r>
                          <a:r>
                            <a:rPr lang="nl-NL" sz="1800" dirty="0"/>
                            <a:t> &gt; 0, </a:t>
                          </a:r>
                          <a:r>
                            <a:rPr lang="nl-NL" sz="1800" dirty="0" err="1"/>
                            <a:t>positively</a:t>
                          </a:r>
                          <a:r>
                            <a:rPr lang="nl-NL" sz="1800" dirty="0"/>
                            <a:t> </a:t>
                          </a:r>
                          <a:r>
                            <a:rPr lang="nl-NL" sz="1800" dirty="0" err="1"/>
                            <a:t>skewed</a:t>
                          </a:r>
                          <a:endParaRPr lang="nl-NL" sz="18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159163">
                    <a:tc>
                      <a:txBody>
                        <a:bodyPr/>
                        <a:lstStyle/>
                        <a:p>
                          <a:pPr marL="0" lvl="0" indent="0" rtl="0">
                            <a:spcBef>
                              <a:spcPts val="0"/>
                            </a:spcBef>
                            <a:spcAft>
                              <a:spcPts val="0"/>
                            </a:spcAft>
                            <a:buNone/>
                          </a:pPr>
                          <a:r>
                            <a:rPr lang="nl-NL" sz="1800" dirty="0"/>
                            <a:t>Gamma</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a:t>Resource </a:t>
                          </a:r>
                          <a:r>
                            <a:rPr lang="nl-NL" sz="1800" dirty="0" err="1"/>
                            <a:t>use</a:t>
                          </a:r>
                          <a:r>
                            <a:rPr lang="nl-NL" sz="1800" dirty="0"/>
                            <a:t>; </a:t>
                          </a:r>
                          <a:r>
                            <a:rPr lang="nl-NL" sz="1800" dirty="0" err="1"/>
                            <a:t>Costs</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171" t="-221978" r="-85061" b="-194505"/>
                          </a:stretch>
                        </a:blipFill>
                      </a:tcPr>
                    </a:tc>
                    <a:tc vMerge="1">
                      <a:txBody>
                        <a:bodyPr/>
                        <a:lstStyle/>
                        <a:p>
                          <a:pPr marL="0" lvl="0" indent="0" rtl="0">
                            <a:spcBef>
                              <a:spcPts val="0"/>
                            </a:spcBef>
                            <a:spcAft>
                              <a:spcPts val="0"/>
                            </a:spcAft>
                            <a:buNone/>
                          </a:pPr>
                          <a:r>
                            <a:rPr lang="nl-NL" sz="1800" dirty="0" err="1">
                              <a:solidFill>
                                <a:schemeClr val="dk1"/>
                              </a:solidFill>
                            </a:rPr>
                            <a:t>Values</a:t>
                          </a:r>
                          <a:r>
                            <a:rPr lang="nl-NL" sz="1800" dirty="0">
                              <a:solidFill>
                                <a:schemeClr val="dk1"/>
                              </a:solidFill>
                            </a:rPr>
                            <a:t> &gt;0, </a:t>
                          </a:r>
                          <a:r>
                            <a:rPr lang="nl-NL" sz="1800" dirty="0" err="1">
                              <a:solidFill>
                                <a:schemeClr val="dk1"/>
                              </a:solidFill>
                            </a:rPr>
                            <a:t>positively</a:t>
                          </a:r>
                          <a:r>
                            <a:rPr lang="nl-NL" sz="1800" dirty="0">
                              <a:solidFill>
                                <a:schemeClr val="dk1"/>
                              </a:solidFill>
                            </a:rPr>
                            <a:t> </a:t>
                          </a:r>
                          <a:r>
                            <a:rPr lang="nl-NL" sz="1800" dirty="0" err="1">
                              <a:solidFill>
                                <a:schemeClr val="dk1"/>
                              </a:solidFill>
                            </a:rPr>
                            <a:t>skewed</a:t>
                          </a:r>
                          <a:endParaRPr sz="18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31490">
                    <a:tc>
                      <a:txBody>
                        <a:bodyPr/>
                        <a:lstStyle/>
                        <a:p>
                          <a:pPr marL="0" lvl="0" indent="0" algn="l" defTabSz="914400" rtl="0" eaLnBrk="1" latinLnBrk="0" hangingPunct="1">
                            <a:spcBef>
                              <a:spcPts val="0"/>
                            </a:spcBef>
                            <a:spcAft>
                              <a:spcPts val="0"/>
                            </a:spcAft>
                            <a:buNone/>
                          </a:pPr>
                          <a:r>
                            <a:rPr lang="nl-NL" sz="1800" kern="1200" dirty="0" err="1">
                              <a:solidFill>
                                <a:schemeClr val="tx1"/>
                              </a:solidFill>
                              <a:latin typeface="+mn-lt"/>
                              <a:ea typeface="+mn-ea"/>
                              <a:cs typeface="+mn-cs"/>
                            </a:rPr>
                            <a:t>Truncated</a:t>
                          </a:r>
                          <a:r>
                            <a:rPr lang="nl-NL" sz="1800" kern="1200" dirty="0">
                              <a:solidFill>
                                <a:schemeClr val="tx1"/>
                              </a:solidFill>
                              <a:latin typeface="+mn-lt"/>
                              <a:ea typeface="+mn-ea"/>
                              <a:cs typeface="+mn-cs"/>
                            </a:rPr>
                            <a:t> </a:t>
                          </a:r>
                          <a:endParaRPr sz="1800" kern="1200" dirty="0">
                            <a:solidFill>
                              <a:schemeClr val="tx1"/>
                            </a:solidFill>
                            <a:latin typeface="+mn-lt"/>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rtl="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rtl="0">
                            <a:spcBef>
                              <a:spcPts val="0"/>
                            </a:spcBef>
                            <a:spcAft>
                              <a:spcPts val="0"/>
                            </a:spcAft>
                            <a:buNone/>
                          </a:pP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rtl="0">
                            <a:spcBef>
                              <a:spcPts val="0"/>
                            </a:spcBef>
                            <a:spcAft>
                              <a:spcPts val="0"/>
                            </a:spcAft>
                            <a:buNone/>
                          </a:pPr>
                          <a:r>
                            <a:rPr lang="nl-NL" sz="1800" dirty="0" err="1"/>
                            <a:t>Restricting</a:t>
                          </a:r>
                          <a:r>
                            <a:rPr lang="nl-NL" sz="1800" dirty="0"/>
                            <a:t> </a:t>
                          </a:r>
                          <a:r>
                            <a:rPr lang="nl-NL" sz="1800" dirty="0" err="1"/>
                            <a:t>the</a:t>
                          </a:r>
                          <a:r>
                            <a:rPr lang="nl-NL" sz="1800" dirty="0"/>
                            <a:t> domain of </a:t>
                          </a:r>
                          <a:r>
                            <a:rPr lang="nl-NL" sz="1800" dirty="0" err="1"/>
                            <a:t>some</a:t>
                          </a:r>
                          <a:r>
                            <a:rPr lang="nl-NL" sz="1800" dirty="0"/>
                            <a:t> </a:t>
                          </a:r>
                          <a:r>
                            <a:rPr lang="nl-NL" sz="1800" dirty="0" err="1"/>
                            <a:t>other</a:t>
                          </a:r>
                          <a:r>
                            <a:rPr lang="nl-NL" sz="1800" dirty="0"/>
                            <a:t> </a:t>
                          </a:r>
                          <a:r>
                            <a:rPr lang="nl-NL" sz="1800" dirty="0" err="1"/>
                            <a:t>probability</a:t>
                          </a:r>
                          <a:r>
                            <a:rPr lang="nl-NL" sz="1800" dirty="0"/>
                            <a:t> </a:t>
                          </a:r>
                          <a:r>
                            <a:rPr lang="nl-NL" sz="1800" dirty="0" err="1"/>
                            <a:t>distribution</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31490">
                    <a:tc>
                      <a:txBody>
                        <a:bodyPr/>
                        <a:lstStyle/>
                        <a:p>
                          <a:pPr marL="0" lvl="0" indent="0" algn="l" defTabSz="914400" rtl="0" eaLnBrk="1" latinLnBrk="0" hangingPunct="1">
                            <a:spcBef>
                              <a:spcPts val="0"/>
                            </a:spcBef>
                            <a:spcAft>
                              <a:spcPts val="0"/>
                            </a:spcAft>
                            <a:buNone/>
                          </a:pPr>
                          <a:r>
                            <a:rPr lang="nl-NL" sz="1800" kern="1200">
                              <a:solidFill>
                                <a:schemeClr val="tx1"/>
                              </a:solidFill>
                              <a:latin typeface="+mn-lt"/>
                              <a:ea typeface="+mn-ea"/>
                              <a:cs typeface="+mn-cs"/>
                            </a:rPr>
                            <a:t>Histogram</a:t>
                          </a:r>
                          <a:endParaRPr sz="1800" kern="1200">
                            <a:solidFill>
                              <a:schemeClr val="tx1"/>
                            </a:solidFill>
                            <a:latin typeface="+mn-lt"/>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err="1"/>
                            <a:t>Any</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a:t>non-</a:t>
                          </a:r>
                          <a:r>
                            <a:rPr lang="nl-NL" sz="1800" dirty="0" err="1"/>
                            <a:t>parametric</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err="1"/>
                            <a:t>Observed</a:t>
                          </a:r>
                          <a:r>
                            <a:rPr lang="nl-NL" sz="1800" dirty="0"/>
                            <a:t> </a:t>
                          </a:r>
                          <a:r>
                            <a:rPr lang="nl-NL" sz="1800" dirty="0" err="1"/>
                            <a:t>relative</a:t>
                          </a:r>
                          <a:r>
                            <a:rPr lang="nl-NL" sz="1800" dirty="0"/>
                            <a:t> </a:t>
                          </a:r>
                          <a:r>
                            <a:rPr lang="nl-NL" sz="1800" dirty="0" err="1"/>
                            <a:t>frequency</a:t>
                          </a:r>
                          <a:r>
                            <a:rPr lang="nl-NL" sz="1800" dirty="0"/>
                            <a:t> per </a:t>
                          </a:r>
                          <a:r>
                            <a:rPr lang="nl-NL" sz="1800" dirty="0" err="1"/>
                            <a:t>value</a:t>
                          </a:r>
                          <a:r>
                            <a:rPr lang="nl-NL" sz="1800" dirty="0"/>
                            <a:t> or per interval</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31490">
                    <a:tc>
                      <a:txBody>
                        <a:bodyPr/>
                        <a:lstStyle/>
                        <a:p>
                          <a:pPr marL="0" lvl="0" indent="0" algn="l" defTabSz="914400" rtl="0" eaLnBrk="1" latinLnBrk="0" hangingPunct="1">
                            <a:spcBef>
                              <a:spcPts val="0"/>
                            </a:spcBef>
                            <a:spcAft>
                              <a:spcPts val="0"/>
                            </a:spcAft>
                            <a:buNone/>
                          </a:pPr>
                          <a:r>
                            <a:rPr lang="nl-NL" sz="1800" kern="1200" dirty="0">
                              <a:solidFill>
                                <a:schemeClr val="tx1"/>
                              </a:solidFill>
                              <a:latin typeface="+mn-lt"/>
                              <a:ea typeface="+mn-ea"/>
                              <a:cs typeface="+mn-cs"/>
                            </a:rPr>
                            <a:t>Bootstrap</a:t>
                          </a:r>
                          <a:endParaRPr sz="1800" kern="1200" dirty="0">
                            <a:solidFill>
                              <a:schemeClr val="tx1"/>
                            </a:solidFill>
                            <a:latin typeface="+mn-lt"/>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a:t>Any</a:t>
                          </a:r>
                          <a:endParaRPr sz="180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a:t>non-parametric</a:t>
                          </a:r>
                          <a:endParaRPr sz="180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nl-NL" sz="1800" dirty="0" err="1"/>
                            <a:t>Simulated</a:t>
                          </a:r>
                          <a:r>
                            <a:rPr lang="nl-NL" sz="1800" dirty="0"/>
                            <a:t> </a:t>
                          </a:r>
                          <a:r>
                            <a:rPr lang="nl-NL" sz="1800" dirty="0" err="1"/>
                            <a:t>relative</a:t>
                          </a:r>
                          <a:r>
                            <a:rPr lang="nl-NL" sz="1800" dirty="0"/>
                            <a:t> </a:t>
                          </a:r>
                          <a:r>
                            <a:rPr lang="nl-NL" sz="1800" dirty="0" err="1"/>
                            <a:t>frequency</a:t>
                          </a:r>
                          <a:r>
                            <a:rPr lang="nl-NL" sz="1800" dirty="0"/>
                            <a:t> per </a:t>
                          </a:r>
                          <a:r>
                            <a:rPr lang="nl-NL" sz="1800" dirty="0" err="1"/>
                            <a:t>value</a:t>
                          </a:r>
                          <a:endParaRPr sz="180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mc:Fallback>
      </mc:AlternateContent>
    </p:spTree>
    <p:extLst>
      <p:ext uri="{BB962C8B-B14F-4D97-AF65-F5344CB8AC3E}">
        <p14:creationId xmlns:p14="http://schemas.microsoft.com/office/powerpoint/2010/main" val="9679553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3CB77-A9D0-5347-84A1-6235F2B23C24}"/>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8E19CA49-058B-24D3-B35C-06F2FEED0890}"/>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F0ABF057-46BB-E891-BA6C-767D6FF301BB}"/>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13BCB007-1030-3B3D-2A89-71C7812A2ABA}"/>
              </a:ext>
            </a:extLst>
          </p:cNvPr>
          <p:cNvSpPr>
            <a:spLocks noGrp="1" noChangeArrowheads="1"/>
          </p:cNvSpPr>
          <p:nvPr>
            <p:ph type="title"/>
          </p:nvPr>
        </p:nvSpPr>
        <p:spPr>
          <a:xfrm>
            <a:off x="767751" y="381000"/>
            <a:ext cx="10791645" cy="1371600"/>
          </a:xfrm>
        </p:spPr>
        <p:txBody>
          <a:bodyPr>
            <a:normAutofit/>
          </a:bodyPr>
          <a:lstStyle/>
          <a:p>
            <a:pPr>
              <a:defRPr/>
            </a:pPr>
            <a:r>
              <a:rPr lang="nl-NL" dirty="0"/>
              <a:t>PSA in R</a:t>
            </a:r>
            <a:endParaRPr lang="en-US" dirty="0"/>
          </a:p>
        </p:txBody>
      </p:sp>
      <p:sp>
        <p:nvSpPr>
          <p:cNvPr id="3077" name="Rectangle 5">
            <a:extLst>
              <a:ext uri="{FF2B5EF4-FFF2-40B4-BE49-F238E27FC236}">
                <a16:creationId xmlns:a16="http://schemas.microsoft.com/office/drawing/2014/main" id="{8211DF74-4931-DC52-643C-4DEA8525546F}"/>
              </a:ext>
            </a:extLst>
          </p:cNvPr>
          <p:cNvSpPr>
            <a:spLocks noGrp="1" noChangeArrowheads="1"/>
          </p:cNvSpPr>
          <p:nvPr>
            <p:ph type="body" idx="1"/>
          </p:nvPr>
        </p:nvSpPr>
        <p:spPr>
          <a:xfrm>
            <a:off x="767751" y="1516284"/>
            <a:ext cx="10791645" cy="4960716"/>
          </a:xfrm>
        </p:spPr>
        <p:txBody>
          <a:bodyPr>
            <a:normAutofit lnSpcReduction="10000"/>
          </a:bodyPr>
          <a:lstStyle/>
          <a:p>
            <a:pPr marL="0" indent="0">
              <a:spcBef>
                <a:spcPts val="440"/>
              </a:spcBef>
              <a:buNone/>
            </a:pPr>
            <a:r>
              <a:rPr lang="nl-NL" dirty="0"/>
              <a:t>Common </a:t>
            </a:r>
            <a:r>
              <a:rPr lang="nl-NL" dirty="0" err="1"/>
              <a:t>naming</a:t>
            </a:r>
            <a:r>
              <a:rPr lang="nl-NL" dirty="0"/>
              <a:t> </a:t>
            </a:r>
            <a:r>
              <a:rPr lang="nl-NL" dirty="0" err="1"/>
              <a:t>structure</a:t>
            </a:r>
            <a:r>
              <a:rPr lang="nl-NL" dirty="0"/>
              <a:t> </a:t>
            </a:r>
            <a:r>
              <a:rPr lang="nl-NL" dirty="0" err="1"/>
              <a:t>among</a:t>
            </a:r>
            <a:r>
              <a:rPr lang="nl-NL" dirty="0"/>
              <a:t> (most) </a:t>
            </a:r>
            <a:r>
              <a:rPr lang="nl-NL" dirty="0" err="1"/>
              <a:t>distributions</a:t>
            </a:r>
            <a:r>
              <a:rPr lang="nl-NL" dirty="0"/>
              <a:t> in R</a:t>
            </a:r>
          </a:p>
          <a:p>
            <a:pPr marL="342900" indent="-88900">
              <a:spcBef>
                <a:spcPts val="440"/>
              </a:spcBef>
              <a:buNone/>
            </a:pPr>
            <a:endParaRPr lang="nl-NL" dirty="0"/>
          </a:p>
          <a:p>
            <a:pPr marL="457200" indent="-368300">
              <a:spcBef>
                <a:spcPts val="440"/>
              </a:spcBef>
              <a:buClr>
                <a:schemeClr val="accent3"/>
              </a:buClr>
              <a:buSzPts val="2200"/>
            </a:pPr>
            <a:r>
              <a:rPr lang="nl-NL" dirty="0"/>
              <a:t>“q”+ </a:t>
            </a:r>
            <a:r>
              <a:rPr lang="nl-NL" i="1" dirty="0"/>
              <a:t>dist.</a:t>
            </a:r>
            <a:r>
              <a:rPr lang="nl-NL" dirty="0"/>
              <a:t> (e.g. </a:t>
            </a:r>
            <a:r>
              <a:rPr lang="nl-NL" dirty="0" err="1">
                <a:latin typeface="Courier New"/>
                <a:ea typeface="Courier New"/>
                <a:cs typeface="Courier New"/>
                <a:sym typeface="Courier New"/>
              </a:rPr>
              <a:t>qnorm</a:t>
            </a:r>
            <a:r>
              <a:rPr lang="nl-NL" dirty="0">
                <a:latin typeface="Courier New"/>
                <a:ea typeface="Courier New"/>
                <a:cs typeface="Courier New"/>
                <a:sym typeface="Courier New"/>
              </a:rPr>
              <a:t>()</a:t>
            </a:r>
            <a:r>
              <a:rPr lang="nl-NL" dirty="0"/>
              <a:t>): </a:t>
            </a:r>
            <a:r>
              <a:rPr lang="nl-NL" dirty="0" err="1"/>
              <a:t>quantile</a:t>
            </a:r>
            <a:r>
              <a:rPr lang="nl-NL" dirty="0"/>
              <a:t> </a:t>
            </a:r>
            <a:r>
              <a:rPr lang="nl-NL" dirty="0" err="1"/>
              <a:t>function</a:t>
            </a:r>
            <a:endParaRPr lang="nl-NL" dirty="0"/>
          </a:p>
          <a:p>
            <a:pPr marL="0" indent="0">
              <a:spcBef>
                <a:spcPts val="440"/>
              </a:spcBef>
              <a:buNone/>
            </a:pPr>
            <a:endParaRPr lang="nl-NL" sz="600" dirty="0"/>
          </a:p>
          <a:p>
            <a:pPr marL="457200" indent="-368300">
              <a:spcBef>
                <a:spcPts val="440"/>
              </a:spcBef>
              <a:buClr>
                <a:schemeClr val="accent3"/>
              </a:buClr>
              <a:buSzPts val="2200"/>
            </a:pPr>
            <a:r>
              <a:rPr lang="nl-NL" dirty="0"/>
              <a:t>“d”+ </a:t>
            </a:r>
            <a:r>
              <a:rPr lang="nl-NL" i="1" dirty="0"/>
              <a:t>dist.</a:t>
            </a:r>
            <a:r>
              <a:rPr lang="nl-NL" dirty="0"/>
              <a:t>(e.g. </a:t>
            </a:r>
            <a:r>
              <a:rPr lang="nl-NL" dirty="0" err="1">
                <a:latin typeface="Courier New"/>
                <a:ea typeface="Courier New"/>
                <a:cs typeface="Courier New"/>
                <a:sym typeface="Courier New"/>
              </a:rPr>
              <a:t>dnorm</a:t>
            </a:r>
            <a:r>
              <a:rPr lang="nl-NL" dirty="0">
                <a:latin typeface="Courier New"/>
                <a:ea typeface="Courier New"/>
                <a:cs typeface="Courier New"/>
                <a:sym typeface="Courier New"/>
              </a:rPr>
              <a:t>()</a:t>
            </a:r>
            <a:r>
              <a:rPr lang="nl-NL" dirty="0"/>
              <a:t>): </a:t>
            </a:r>
            <a:r>
              <a:rPr lang="nl-NL" dirty="0" err="1"/>
              <a:t>density</a:t>
            </a:r>
            <a:r>
              <a:rPr lang="nl-NL" dirty="0"/>
              <a:t> </a:t>
            </a:r>
            <a:r>
              <a:rPr lang="nl-NL" dirty="0" err="1"/>
              <a:t>function</a:t>
            </a:r>
            <a:endParaRPr lang="nl-NL" dirty="0"/>
          </a:p>
          <a:p>
            <a:pPr marL="0" indent="0">
              <a:spcBef>
                <a:spcPts val="440"/>
              </a:spcBef>
              <a:buNone/>
            </a:pPr>
            <a:endParaRPr lang="nl-NL" sz="600" dirty="0"/>
          </a:p>
          <a:p>
            <a:pPr marL="457200" indent="-368300">
              <a:spcBef>
                <a:spcPts val="440"/>
              </a:spcBef>
              <a:buClr>
                <a:schemeClr val="accent3"/>
              </a:buClr>
              <a:buSzPts val="2200"/>
            </a:pPr>
            <a:r>
              <a:rPr lang="nl-NL" b="1" dirty="0"/>
              <a:t>“p”+ </a:t>
            </a:r>
            <a:r>
              <a:rPr lang="nl-NL" b="1" i="1" dirty="0"/>
              <a:t>dist.</a:t>
            </a:r>
            <a:r>
              <a:rPr lang="nl-NL" dirty="0"/>
              <a:t>(e.g. </a:t>
            </a:r>
            <a:r>
              <a:rPr lang="nl-NL" dirty="0" err="1">
                <a:latin typeface="Courier New"/>
                <a:ea typeface="Courier New"/>
                <a:cs typeface="Courier New"/>
                <a:sym typeface="Courier New"/>
              </a:rPr>
              <a:t>pnorm</a:t>
            </a:r>
            <a:r>
              <a:rPr lang="nl-NL" dirty="0">
                <a:latin typeface="Courier New"/>
                <a:ea typeface="Courier New"/>
                <a:cs typeface="Courier New"/>
                <a:sym typeface="Courier New"/>
              </a:rPr>
              <a:t>()</a:t>
            </a:r>
            <a:r>
              <a:rPr lang="nl-NL" dirty="0"/>
              <a:t>)</a:t>
            </a:r>
            <a:r>
              <a:rPr lang="nl-NL" b="1" dirty="0"/>
              <a:t>: </a:t>
            </a:r>
            <a:r>
              <a:rPr lang="nl-NL" b="1" dirty="0" err="1"/>
              <a:t>c.d.f</a:t>
            </a:r>
            <a:r>
              <a:rPr lang="nl-NL" b="1" dirty="0"/>
              <a:t> </a:t>
            </a:r>
            <a:r>
              <a:rPr lang="nl-NL" b="1" dirty="0" err="1"/>
              <a:t>function</a:t>
            </a:r>
            <a:endParaRPr lang="nl-NL" b="1" dirty="0"/>
          </a:p>
          <a:p>
            <a:pPr marL="0" indent="0">
              <a:spcBef>
                <a:spcPts val="440"/>
              </a:spcBef>
              <a:buNone/>
            </a:pPr>
            <a:endParaRPr lang="nl-NL" sz="600" b="1" dirty="0"/>
          </a:p>
          <a:p>
            <a:pPr marL="457200" indent="-368300">
              <a:spcBef>
                <a:spcPts val="440"/>
              </a:spcBef>
              <a:buClr>
                <a:schemeClr val="accent3"/>
              </a:buClr>
              <a:buSzPts val="2200"/>
            </a:pPr>
            <a:r>
              <a:rPr lang="nl-NL" b="1" dirty="0"/>
              <a:t>“r” + </a:t>
            </a:r>
            <a:r>
              <a:rPr lang="nl-NL" b="1" i="1" dirty="0"/>
              <a:t>dist.</a:t>
            </a:r>
            <a:r>
              <a:rPr lang="nl-NL" dirty="0"/>
              <a:t>(e.g.</a:t>
            </a:r>
            <a:r>
              <a:rPr lang="nl-NL" b="1" dirty="0"/>
              <a:t> </a:t>
            </a:r>
            <a:r>
              <a:rPr lang="nl-NL" dirty="0" err="1">
                <a:latin typeface="Courier New"/>
                <a:ea typeface="Courier New"/>
                <a:cs typeface="Courier New"/>
                <a:sym typeface="Courier New"/>
              </a:rPr>
              <a:t>rnorm</a:t>
            </a:r>
            <a:r>
              <a:rPr lang="nl-NL" dirty="0">
                <a:latin typeface="Courier New"/>
                <a:ea typeface="Courier New"/>
                <a:cs typeface="Courier New"/>
                <a:sym typeface="Courier New"/>
              </a:rPr>
              <a:t>()</a:t>
            </a:r>
            <a:r>
              <a:rPr lang="nl-NL" dirty="0"/>
              <a:t>)</a:t>
            </a:r>
            <a:r>
              <a:rPr lang="nl-NL" b="1" dirty="0"/>
              <a:t>: random </a:t>
            </a:r>
            <a:r>
              <a:rPr lang="nl-NL" b="1" dirty="0" err="1"/>
              <a:t>number</a:t>
            </a:r>
            <a:r>
              <a:rPr lang="nl-NL" b="1" dirty="0"/>
              <a:t> </a:t>
            </a:r>
            <a:r>
              <a:rPr lang="nl-NL" b="1" dirty="0" err="1"/>
              <a:t>generating</a:t>
            </a:r>
            <a:r>
              <a:rPr lang="nl-NL" b="1" dirty="0"/>
              <a:t> </a:t>
            </a:r>
            <a:r>
              <a:rPr lang="nl-NL" b="1" dirty="0" err="1"/>
              <a:t>function</a:t>
            </a:r>
            <a:endParaRPr lang="nl-NL" b="1" dirty="0"/>
          </a:p>
          <a:p>
            <a:pPr marL="0" indent="0">
              <a:spcBef>
                <a:spcPts val="440"/>
              </a:spcBef>
              <a:buNone/>
            </a:pPr>
            <a:endParaRPr lang="nl-NL" b="1" dirty="0"/>
          </a:p>
          <a:p>
            <a:pPr marL="0" indent="0">
              <a:spcBef>
                <a:spcPts val="440"/>
              </a:spcBef>
              <a:buNone/>
            </a:pPr>
            <a:r>
              <a:rPr lang="nl-NL" dirty="0">
                <a:latin typeface="Courier New"/>
                <a:ea typeface="Courier New"/>
                <a:cs typeface="Courier New"/>
                <a:sym typeface="Courier New"/>
              </a:rPr>
              <a:t>sample()</a:t>
            </a:r>
            <a:r>
              <a:rPr lang="nl-NL" dirty="0"/>
              <a:t>:Random </a:t>
            </a:r>
            <a:r>
              <a:rPr lang="nl-NL" dirty="0" err="1"/>
              <a:t>number</a:t>
            </a:r>
            <a:r>
              <a:rPr lang="nl-NL" dirty="0"/>
              <a:t> sampling </a:t>
            </a:r>
            <a:r>
              <a:rPr lang="nl-NL" dirty="0" err="1"/>
              <a:t>with</a:t>
            </a:r>
            <a:r>
              <a:rPr lang="nl-NL" dirty="0"/>
              <a:t>(out) </a:t>
            </a:r>
            <a:r>
              <a:rPr lang="nl-NL" dirty="0" err="1"/>
              <a:t>replacement</a:t>
            </a:r>
            <a:r>
              <a:rPr lang="nl-NL" dirty="0"/>
              <a:t> </a:t>
            </a:r>
            <a:r>
              <a:rPr lang="nl-NL" dirty="0" err="1"/>
              <a:t>and</a:t>
            </a:r>
            <a:r>
              <a:rPr lang="nl-NL" dirty="0"/>
              <a:t> </a:t>
            </a:r>
            <a:r>
              <a:rPr lang="nl-NL" dirty="0" err="1"/>
              <a:t>weights</a:t>
            </a:r>
            <a:r>
              <a:rPr lang="nl-NL" dirty="0"/>
              <a:t> (e.g. </a:t>
            </a:r>
            <a:r>
              <a:rPr lang="nl-NL" dirty="0" err="1"/>
              <a:t>for</a:t>
            </a:r>
            <a:r>
              <a:rPr lang="nl-NL" dirty="0"/>
              <a:t> bootstrapping)</a:t>
            </a:r>
          </a:p>
        </p:txBody>
      </p:sp>
    </p:spTree>
    <p:extLst>
      <p:ext uri="{BB962C8B-B14F-4D97-AF65-F5344CB8AC3E}">
        <p14:creationId xmlns:p14="http://schemas.microsoft.com/office/powerpoint/2010/main" val="347224838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4BA21-E8D3-8501-181A-721ADFF88997}"/>
            </a:ext>
          </a:extLst>
        </p:cNvPr>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43F126A8-2A8D-263F-2276-38133736F07D}"/>
              </a:ext>
            </a:extLst>
          </p:cNvPr>
          <p:cNvPicPr>
            <a:picLocks noChangeAspect="1"/>
          </p:cNvPicPr>
          <p:nvPr/>
        </p:nvPicPr>
        <p:blipFill>
          <a:blip r:embed="rId3"/>
          <a:srcRect b="20028"/>
          <a:stretch/>
        </p:blipFill>
        <p:spPr>
          <a:xfrm>
            <a:off x="154915" y="1327866"/>
            <a:ext cx="11882169" cy="3439206"/>
          </a:xfrm>
          <a:prstGeom prst="rect">
            <a:avLst/>
          </a:prstGeom>
        </p:spPr>
      </p:pic>
      <p:sp>
        <p:nvSpPr>
          <p:cNvPr id="3074" name="Rectangle 2">
            <a:extLst>
              <a:ext uri="{FF2B5EF4-FFF2-40B4-BE49-F238E27FC236}">
                <a16:creationId xmlns:a16="http://schemas.microsoft.com/office/drawing/2014/main" id="{EA47ABEE-F75D-746B-E1BD-44CA8B6B089E}"/>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402818F5-92BD-4F68-7D2E-A759D2391A4A}"/>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B610A258-1899-447D-4680-C7FBC662321D}"/>
              </a:ext>
            </a:extLst>
          </p:cNvPr>
          <p:cNvSpPr>
            <a:spLocks noGrp="1" noChangeArrowheads="1"/>
          </p:cNvSpPr>
          <p:nvPr>
            <p:ph type="title"/>
          </p:nvPr>
        </p:nvSpPr>
        <p:spPr>
          <a:xfrm>
            <a:off x="767751" y="381000"/>
            <a:ext cx="10791645" cy="1371600"/>
          </a:xfrm>
        </p:spPr>
        <p:txBody>
          <a:bodyPr>
            <a:normAutofit/>
          </a:bodyPr>
          <a:lstStyle/>
          <a:p>
            <a:pPr>
              <a:defRPr/>
            </a:pPr>
            <a:r>
              <a:rPr lang="nl-NL"/>
              <a:t>Resources </a:t>
            </a:r>
            <a:r>
              <a:rPr lang="nl-NL" err="1"/>
              <a:t>for</a:t>
            </a:r>
            <a:r>
              <a:rPr lang="nl-NL"/>
              <a:t> PSA in R: </a:t>
            </a:r>
            <a:r>
              <a:rPr lang="nl-NL" err="1"/>
              <a:t>dampack</a:t>
            </a:r>
            <a:r>
              <a:rPr lang="nl-NL"/>
              <a:t> package</a:t>
            </a:r>
            <a:endParaRPr lang="en-US"/>
          </a:p>
        </p:txBody>
      </p:sp>
      <p:sp>
        <p:nvSpPr>
          <p:cNvPr id="8" name="TextBox 7">
            <a:extLst>
              <a:ext uri="{FF2B5EF4-FFF2-40B4-BE49-F238E27FC236}">
                <a16:creationId xmlns:a16="http://schemas.microsoft.com/office/drawing/2014/main" id="{0CB37255-BB03-D21B-9FAC-2E17AAA434E7}"/>
              </a:ext>
            </a:extLst>
          </p:cNvPr>
          <p:cNvSpPr txBox="1"/>
          <p:nvPr/>
        </p:nvSpPr>
        <p:spPr>
          <a:xfrm>
            <a:off x="280416" y="4682886"/>
            <a:ext cx="11756668" cy="2062103"/>
          </a:xfrm>
          <a:prstGeom prst="rect">
            <a:avLst/>
          </a:prstGeom>
          <a:noFill/>
        </p:spPr>
        <p:txBody>
          <a:bodyPr wrap="square">
            <a:spAutoFit/>
          </a:bodyPr>
          <a:lstStyle/>
          <a:p>
            <a:r>
              <a:rPr lang="en-US" sz="3200"/>
              <a:t># Install the release version from CRAN</a:t>
            </a:r>
          </a:p>
          <a:p>
            <a:r>
              <a:rPr lang="en-US" sz="3200" err="1">
                <a:latin typeface="Courier New" panose="02070309020205020404" pitchFamily="49" charset="0"/>
                <a:cs typeface="Courier New" panose="02070309020205020404" pitchFamily="49" charset="0"/>
              </a:rPr>
              <a:t>install.packages</a:t>
            </a:r>
            <a:r>
              <a:rPr lang="en-US" sz="3200">
                <a:latin typeface="Courier New" panose="02070309020205020404" pitchFamily="49" charset="0"/>
                <a:cs typeface="Courier New" panose="02070309020205020404" pitchFamily="49" charset="0"/>
              </a:rPr>
              <a:t>("</a:t>
            </a:r>
            <a:r>
              <a:rPr lang="en-US" sz="3200" err="1">
                <a:latin typeface="Courier New" panose="02070309020205020404" pitchFamily="49" charset="0"/>
                <a:cs typeface="Courier New" panose="02070309020205020404" pitchFamily="49" charset="0"/>
              </a:rPr>
              <a:t>dampack</a:t>
            </a:r>
            <a:r>
              <a:rPr lang="en-US" sz="3200">
                <a:latin typeface="Courier New" panose="02070309020205020404" pitchFamily="49" charset="0"/>
                <a:cs typeface="Courier New" panose="02070309020205020404" pitchFamily="49" charset="0"/>
              </a:rPr>
              <a:t>")</a:t>
            </a:r>
          </a:p>
          <a:p>
            <a:r>
              <a:rPr lang="en-US" sz="3200"/>
              <a:t># Install the development version from GitHub</a:t>
            </a:r>
          </a:p>
          <a:p>
            <a:r>
              <a:rPr lang="en-US" sz="3200" err="1">
                <a:latin typeface="Courier New" panose="02070309020205020404" pitchFamily="49" charset="0"/>
                <a:cs typeface="Courier New" panose="02070309020205020404" pitchFamily="49" charset="0"/>
              </a:rPr>
              <a:t>devtools</a:t>
            </a:r>
            <a:r>
              <a:rPr lang="en-US" sz="3200">
                <a:latin typeface="Courier New" panose="02070309020205020404" pitchFamily="49" charset="0"/>
                <a:cs typeface="Courier New" panose="02070309020205020404" pitchFamily="49" charset="0"/>
              </a:rPr>
              <a:t>::</a:t>
            </a:r>
            <a:r>
              <a:rPr lang="en-US" sz="3200" err="1">
                <a:latin typeface="Courier New" panose="02070309020205020404" pitchFamily="49" charset="0"/>
                <a:cs typeface="Courier New" panose="02070309020205020404" pitchFamily="49" charset="0"/>
              </a:rPr>
              <a:t>install_github</a:t>
            </a:r>
            <a:r>
              <a:rPr lang="en-US" sz="3200">
                <a:latin typeface="Courier New" panose="02070309020205020404" pitchFamily="49" charset="0"/>
                <a:cs typeface="Courier New" panose="02070309020205020404" pitchFamily="49" charset="0"/>
              </a:rPr>
              <a:t>("DARTH-git/</a:t>
            </a:r>
            <a:r>
              <a:rPr lang="en-US" sz="3200" err="1">
                <a:latin typeface="Courier New" panose="02070309020205020404" pitchFamily="49" charset="0"/>
                <a:cs typeface="Courier New" panose="02070309020205020404" pitchFamily="49" charset="0"/>
              </a:rPr>
              <a:t>dampack</a:t>
            </a:r>
            <a:r>
              <a:rPr lang="en-US" sz="32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4206920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Mean of Ratios or Ratio of Means?</a:t>
            </a:r>
            <a:endParaRPr lang="en-US" b="0" dirty="0"/>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981200"/>
            <a:ext cx="10791645" cy="3864015"/>
          </a:xfrm>
        </p:spPr>
        <p:txBody>
          <a:bodyPr>
            <a:normAutofit/>
          </a:bodyPr>
          <a:lstStyle/>
          <a:p>
            <a:r>
              <a:rPr lang="en-US" altLang="en-MX" dirty="0">
                <a:latin typeface="Arial" panose="020B0604020202020204" pitchFamily="34" charset="0"/>
                <a:ea typeface="ＭＳ Ｐゴシック" panose="020B0600070205080204" pitchFamily="34" charset="-128"/>
              </a:rPr>
              <a:t>For each simulation calculate </a:t>
            </a:r>
            <a:r>
              <a:rPr lang="en-US" altLang="en-MX" dirty="0">
                <a:latin typeface="Symbol" pitchFamily="2" charset="2"/>
                <a:ea typeface="ＭＳ Ｐゴシック" panose="020B0600070205080204" pitchFamily="34" charset="-128"/>
              </a:rPr>
              <a:t>D</a:t>
            </a:r>
            <a:r>
              <a:rPr lang="en-US" altLang="en-MX" dirty="0">
                <a:latin typeface="Arial" panose="020B0604020202020204" pitchFamily="34" charset="0"/>
                <a:ea typeface="ＭＳ Ｐゴシック" panose="020B0600070205080204" pitchFamily="34" charset="-128"/>
              </a:rPr>
              <a:t>C/</a:t>
            </a:r>
            <a:r>
              <a:rPr lang="en-US" altLang="en-MX" dirty="0">
                <a:latin typeface="Symbol" pitchFamily="2" charset="2"/>
                <a:ea typeface="ＭＳ Ｐゴシック" panose="020B0600070205080204" pitchFamily="34" charset="-128"/>
              </a:rPr>
              <a:t>D</a:t>
            </a:r>
            <a:r>
              <a:rPr lang="en-US" altLang="en-MX" dirty="0">
                <a:latin typeface="Arial" panose="020B0604020202020204" pitchFamily="34" charset="0"/>
                <a:ea typeface="ＭＳ Ｐゴシック" panose="020B0600070205080204" pitchFamily="34" charset="-128"/>
              </a:rPr>
              <a:t>E and then average over all simulations (mean of ratios)</a:t>
            </a:r>
          </a:p>
          <a:p>
            <a:r>
              <a:rPr lang="en-US" altLang="en-MX" dirty="0">
                <a:latin typeface="Arial" panose="020B0604020202020204" pitchFamily="34" charset="0"/>
                <a:ea typeface="ＭＳ Ｐゴシック" panose="020B0600070205080204" pitchFamily="34" charset="-128"/>
              </a:rPr>
              <a:t>Average </a:t>
            </a:r>
            <a:r>
              <a:rPr lang="en-US" altLang="en-MX" dirty="0">
                <a:latin typeface="Symbol" pitchFamily="2" charset="2"/>
                <a:ea typeface="ＭＳ Ｐゴシック" panose="020B0600070205080204" pitchFamily="34" charset="-128"/>
              </a:rPr>
              <a:t>D</a:t>
            </a:r>
            <a:r>
              <a:rPr lang="en-US" altLang="en-MX" dirty="0">
                <a:latin typeface="Arial" panose="020B0604020202020204" pitchFamily="34" charset="0"/>
                <a:ea typeface="ＭＳ Ｐゴシック" panose="020B0600070205080204" pitchFamily="34" charset="-128"/>
              </a:rPr>
              <a:t>C and </a:t>
            </a:r>
            <a:r>
              <a:rPr lang="en-US" altLang="en-MX" dirty="0">
                <a:latin typeface="Symbol" pitchFamily="2" charset="2"/>
                <a:ea typeface="ＭＳ Ｐゴシック" panose="020B0600070205080204" pitchFamily="34" charset="-128"/>
              </a:rPr>
              <a:t>D</a:t>
            </a:r>
            <a:r>
              <a:rPr lang="en-US" altLang="en-MX" dirty="0">
                <a:latin typeface="Arial" panose="020B0604020202020204" pitchFamily="34" charset="0"/>
                <a:ea typeface="ＭＳ Ｐゴシック" panose="020B0600070205080204" pitchFamily="34" charset="-128"/>
              </a:rPr>
              <a:t>E separately over all simulations and then create the </a:t>
            </a:r>
            <a:r>
              <a:rPr lang="en-US" altLang="en-MX" dirty="0">
                <a:latin typeface="Symbol" pitchFamily="2" charset="2"/>
                <a:ea typeface="ＭＳ Ｐゴシック" panose="020B0600070205080204" pitchFamily="34" charset="-128"/>
              </a:rPr>
              <a:t>D</a:t>
            </a:r>
            <a:r>
              <a:rPr lang="en-US" altLang="en-MX" dirty="0">
                <a:latin typeface="Arial" panose="020B0604020202020204" pitchFamily="34" charset="0"/>
                <a:ea typeface="ＭＳ Ｐゴシック" panose="020B0600070205080204" pitchFamily="34" charset="-128"/>
              </a:rPr>
              <a:t>C/</a:t>
            </a:r>
            <a:r>
              <a:rPr lang="en-US" altLang="en-MX" dirty="0">
                <a:latin typeface="Symbol" pitchFamily="2" charset="2"/>
                <a:ea typeface="ＭＳ Ｐゴシック" panose="020B0600070205080204" pitchFamily="34" charset="-128"/>
              </a:rPr>
              <a:t>D</a:t>
            </a:r>
            <a:r>
              <a:rPr lang="en-US" altLang="en-MX" dirty="0">
                <a:latin typeface="Arial" panose="020B0604020202020204" pitchFamily="34" charset="0"/>
                <a:ea typeface="ＭＳ Ｐゴシック" panose="020B0600070205080204" pitchFamily="34" charset="-128"/>
              </a:rPr>
              <a:t>E ratio (ratio of means)</a:t>
            </a:r>
          </a:p>
        </p:txBody>
      </p:sp>
      <p:sp>
        <p:nvSpPr>
          <p:cNvPr id="6" name="TextBox 4">
            <a:extLst>
              <a:ext uri="{FF2B5EF4-FFF2-40B4-BE49-F238E27FC236}">
                <a16:creationId xmlns:a16="http://schemas.microsoft.com/office/drawing/2014/main" id="{F02E83C4-554E-2148-BAC8-8B26B83CDF55}"/>
              </a:ext>
            </a:extLst>
          </p:cNvPr>
          <p:cNvSpPr txBox="1">
            <a:spLocks noChangeArrowheads="1"/>
          </p:cNvSpPr>
          <p:nvPr/>
        </p:nvSpPr>
        <p:spPr bwMode="auto">
          <a:xfrm>
            <a:off x="767751" y="5815826"/>
            <a:ext cx="3214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MX" dirty="0">
                <a:latin typeface="Arial" panose="020B0604020202020204" pitchFamily="34" charset="0"/>
                <a:cs typeface="Arial" panose="020B0604020202020204" pitchFamily="34" charset="0"/>
              </a:rPr>
              <a:t>Stinnett &amp; </a:t>
            </a:r>
            <a:r>
              <a:rPr lang="en-US" altLang="en-MX" dirty="0" err="1">
                <a:latin typeface="Arial" panose="020B0604020202020204" pitchFamily="34" charset="0"/>
                <a:cs typeface="Arial" panose="020B0604020202020204" pitchFamily="34" charset="0"/>
              </a:rPr>
              <a:t>Paltiel</a:t>
            </a:r>
            <a:r>
              <a:rPr lang="en-US" altLang="en-MX" dirty="0">
                <a:latin typeface="Arial" panose="020B0604020202020204" pitchFamily="34" charset="0"/>
                <a:cs typeface="Arial" panose="020B0604020202020204" pitchFamily="34" charset="0"/>
              </a:rPr>
              <a:t> 1997</a:t>
            </a:r>
          </a:p>
        </p:txBody>
      </p:sp>
    </p:spTree>
    <p:extLst>
      <p:ext uri="{BB962C8B-B14F-4D97-AF65-F5344CB8AC3E}">
        <p14:creationId xmlns:p14="http://schemas.microsoft.com/office/powerpoint/2010/main" val="248684709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altLang="en-MX" dirty="0">
                <a:ea typeface="ＭＳ Ｐゴシック" panose="020B0600070205080204" pitchFamily="34" charset="-128"/>
              </a:rPr>
              <a:t>Net Monetary Benefit (NMB)</a:t>
            </a:r>
            <a:endParaRPr lang="en-US" dirty="0"/>
          </a:p>
        </p:txBody>
      </p:sp>
      <mc:AlternateContent xmlns:mc="http://schemas.openxmlformats.org/markup-compatibility/2006" xmlns:a14="http://schemas.microsoft.com/office/drawing/2010/main">
        <mc:Choice Requires="a14">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585733"/>
                <a:ext cx="10791645" cy="5119868"/>
              </a:xfrm>
            </p:spPr>
            <p:txBody>
              <a:bodyPr>
                <a:normAutofit/>
              </a:bodyPr>
              <a:lstStyle/>
              <a:p>
                <a14:m>
                  <m:oMath xmlns:m="http://schemas.openxmlformats.org/officeDocument/2006/math">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𝐸</m:t>
                        </m:r>
                      </m:e>
                      <m:sub>
                        <m:r>
                          <a:rPr lang="es-ES" sz="3200" b="0" i="1" smtClean="0">
                            <a:latin typeface="Cambria Math" panose="02040503050406030204" pitchFamily="18" charset="0"/>
                            <a:ea typeface="Times New Roman"/>
                            <a:cs typeface="Times New Roman"/>
                            <a:sym typeface="Times New Roman"/>
                          </a:rPr>
                          <m:t>𝑑</m:t>
                        </m:r>
                      </m:sub>
                    </m:sSub>
                  </m:oMath>
                </a14:m>
                <a:r>
                  <a:rPr lang="es-ES" sz="3200" b="0" dirty="0">
                    <a:latin typeface="Cambria Math" panose="02040503050406030204" pitchFamily="18" charset="0"/>
                    <a:ea typeface="Times New Roman"/>
                    <a:cs typeface="Times New Roman"/>
                    <a:sym typeface="Times New Roman"/>
                  </a:rPr>
                  <a:t>: </a:t>
                </a:r>
                <a:r>
                  <a:rPr lang="en-US" altLang="en-MX" dirty="0">
                    <a:ea typeface="ＭＳ Ｐゴシック" panose="020B0600070205080204" pitchFamily="34" charset="-128"/>
                  </a:rPr>
                  <a:t>Health effect of strategy </a:t>
                </a:r>
                <a14:m>
                  <m:oMath xmlns:m="http://schemas.openxmlformats.org/officeDocument/2006/math">
                    <m:r>
                      <a:rPr lang="es-ES" i="1">
                        <a:latin typeface="Cambria Math" panose="02040503050406030204" pitchFamily="18" charset="0"/>
                        <a:ea typeface="Times New Roman"/>
                        <a:cs typeface="Times New Roman"/>
                        <a:sym typeface="Times New Roman"/>
                      </a:rPr>
                      <m:t>𝑑</m:t>
                    </m:r>
                  </m:oMath>
                </a14:m>
                <a:endParaRPr lang="es-ES" sz="3200" b="0" i="1" dirty="0">
                  <a:latin typeface="Cambria Math" panose="02040503050406030204" pitchFamily="18" charset="0"/>
                  <a:ea typeface="Times New Roman"/>
                  <a:cs typeface="Times New Roman"/>
                  <a:sym typeface="Times New Roman"/>
                </a:endParaRPr>
              </a:p>
              <a:p>
                <a14:m>
                  <m:oMath xmlns:m="http://schemas.openxmlformats.org/officeDocument/2006/math">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𝐶</m:t>
                        </m:r>
                      </m:e>
                      <m:sub>
                        <m:r>
                          <a:rPr lang="es-ES" sz="3200" b="0" i="1" smtClean="0">
                            <a:latin typeface="Cambria Math" panose="02040503050406030204" pitchFamily="18" charset="0"/>
                            <a:ea typeface="Times New Roman"/>
                            <a:cs typeface="Times New Roman"/>
                            <a:sym typeface="Times New Roman"/>
                          </a:rPr>
                          <m:t>𝑑</m:t>
                        </m:r>
                      </m:sub>
                    </m:sSub>
                  </m:oMath>
                </a14:m>
                <a:r>
                  <a:rPr lang="es-ES" dirty="0">
                    <a:latin typeface="Cambria Math" panose="02040503050406030204" pitchFamily="18" charset="0"/>
                    <a:ea typeface="Times New Roman"/>
                    <a:cs typeface="Times New Roman"/>
                    <a:sym typeface="Times New Roman"/>
                  </a:rPr>
                  <a:t> </a:t>
                </a:r>
                <a:r>
                  <a:rPr lang="es-ES" dirty="0">
                    <a:ea typeface="ＭＳ Ｐゴシック" panose="020B0600070205080204" pitchFamily="34" charset="-128"/>
                    <a:sym typeface="Times New Roman"/>
                  </a:rPr>
                  <a:t>:</a:t>
                </a:r>
                <a:r>
                  <a:rPr lang="es-ES" dirty="0">
                    <a:latin typeface="Cambria Math" panose="02040503050406030204" pitchFamily="18" charset="0"/>
                    <a:ea typeface="Times New Roman"/>
                    <a:cs typeface="Times New Roman"/>
                    <a:sym typeface="Times New Roman"/>
                  </a:rPr>
                  <a:t> </a:t>
                </a:r>
                <a:r>
                  <a:rPr lang="en-US" altLang="en-MX" dirty="0">
                    <a:ea typeface="ＭＳ Ｐゴシック" panose="020B0600070205080204" pitchFamily="34" charset="-128"/>
                  </a:rPr>
                  <a:t>Cost of strategy </a:t>
                </a:r>
                <a14:m>
                  <m:oMath xmlns:m="http://schemas.openxmlformats.org/officeDocument/2006/math">
                    <m:r>
                      <a:rPr lang="es-ES" i="1">
                        <a:latin typeface="Cambria Math" panose="02040503050406030204" pitchFamily="18" charset="0"/>
                        <a:ea typeface="Times New Roman"/>
                        <a:cs typeface="Times New Roman"/>
                        <a:sym typeface="Times New Roman"/>
                      </a:rPr>
                      <m:t>𝑑</m:t>
                    </m:r>
                  </m:oMath>
                </a14:m>
                <a:endParaRPr lang="en-US" altLang="en-MX" dirty="0">
                  <a:ea typeface="ＭＳ Ｐゴシック" panose="020B0600070205080204" pitchFamily="34" charset="-128"/>
                </a:endParaRPr>
              </a:p>
              <a:p>
                <a14:m>
                  <m:oMath xmlns:m="http://schemas.openxmlformats.org/officeDocument/2006/math">
                    <m:r>
                      <a:rPr lang="es-ES" sz="3200" i="1" smtClean="0">
                        <a:latin typeface="Cambria Math" panose="02040503050406030204" pitchFamily="18" charset="0"/>
                        <a:ea typeface="Times New Roman"/>
                        <a:cs typeface="Times New Roman"/>
                        <a:sym typeface="Times New Roman"/>
                      </a:rPr>
                      <m:t>𝜆</m:t>
                    </m:r>
                  </m:oMath>
                </a14:m>
                <a:r>
                  <a:rPr lang="es-ES" dirty="0">
                    <a:ea typeface="ＭＳ Ｐゴシック" panose="020B0600070205080204" pitchFamily="34" charset="-128"/>
                    <a:sym typeface="Times New Roman"/>
                  </a:rPr>
                  <a:t>:</a:t>
                </a:r>
                <a:r>
                  <a:rPr lang="es-ES" dirty="0">
                    <a:latin typeface="Cambria Math" panose="02040503050406030204" pitchFamily="18" charset="0"/>
                    <a:ea typeface="Times New Roman"/>
                    <a:cs typeface="Times New Roman"/>
                    <a:sym typeface="Times New Roman"/>
                  </a:rPr>
                  <a:t> </a:t>
                </a:r>
                <a:r>
                  <a:rPr lang="es-ES" altLang="en-MX" dirty="0" err="1">
                    <a:ea typeface="ＭＳ Ｐゴシック" panose="020B0600070205080204" pitchFamily="34" charset="-128"/>
                  </a:rPr>
                  <a:t>willingness-to-pay</a:t>
                </a:r>
                <a:r>
                  <a:rPr lang="es-ES" altLang="en-MX" dirty="0">
                    <a:ea typeface="ＭＳ Ｐゴシック" panose="020B0600070205080204" pitchFamily="34" charset="-128"/>
                  </a:rPr>
                  <a:t> (WTP) </a:t>
                </a:r>
                <a:r>
                  <a:rPr lang="es-ES" altLang="en-MX" dirty="0" err="1">
                    <a:ea typeface="ＭＳ Ｐゴシック" panose="020B0600070205080204" pitchFamily="34" charset="-128"/>
                  </a:rPr>
                  <a:t>or</a:t>
                </a:r>
                <a:r>
                  <a:rPr lang="es-ES" altLang="en-MX" dirty="0">
                    <a:ea typeface="ＭＳ Ｐゴシック" panose="020B0600070205080204" pitchFamily="34" charset="-128"/>
                  </a:rPr>
                  <a:t> </a:t>
                </a:r>
                <a:r>
                  <a:rPr lang="es-ES" altLang="en-MX" dirty="0" err="1">
                    <a:ea typeface="ＭＳ Ｐゴシック" panose="020B0600070205080204" pitchFamily="34" charset="-128"/>
                  </a:rPr>
                  <a:t>cost-effectiveness</a:t>
                </a:r>
                <a:r>
                  <a:rPr lang="es-ES" altLang="en-MX" dirty="0">
                    <a:ea typeface="ＭＳ Ｐゴシック" panose="020B0600070205080204" pitchFamily="34" charset="-128"/>
                  </a:rPr>
                  <a:t> </a:t>
                </a:r>
                <a:r>
                  <a:rPr lang="es-ES" altLang="en-MX" dirty="0" err="1">
                    <a:ea typeface="ＭＳ Ｐゴシック" panose="020B0600070205080204" pitchFamily="34" charset="-128"/>
                  </a:rPr>
                  <a:t>threshold</a:t>
                </a:r>
                <a:endParaRPr lang="es-ES" altLang="en-MX" dirty="0">
                  <a:ea typeface="ＭＳ Ｐゴシック" panose="020B0600070205080204" pitchFamily="34" charset="-128"/>
                </a:endParaRPr>
              </a:p>
              <a:p>
                <a:pPr marL="0" indent="0">
                  <a:buNone/>
                </a:pPr>
                <a:endParaRPr lang="es-ES" sz="3200" b="0" i="1" dirty="0">
                  <a:latin typeface="Cambria Math" panose="02040503050406030204" pitchFamily="18" charset="0"/>
                  <a:ea typeface="Times New Roman"/>
                  <a:cs typeface="Times New Roman"/>
                  <a:sym typeface="Times New Roman"/>
                </a:endParaRPr>
              </a:p>
              <a:p>
                <a:pPr marL="0" indent="0">
                  <a:buNone/>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𝑁𝑀𝐵</m:t>
                          </m:r>
                        </m:e>
                        <m:sub>
                          <m:r>
                            <a:rPr lang="es-ES" sz="3200" b="0" i="1" smtClean="0">
                              <a:latin typeface="Cambria Math" panose="02040503050406030204" pitchFamily="18" charset="0"/>
                              <a:ea typeface="Times New Roman"/>
                              <a:cs typeface="Times New Roman"/>
                              <a:sym typeface="Times New Roman"/>
                            </a:rPr>
                            <m:t>𝑑</m:t>
                          </m:r>
                        </m:sub>
                      </m:sSub>
                      <m:r>
                        <a:rPr lang="es-ES" sz="3200" i="1">
                          <a:latin typeface="Cambria Math" panose="02040503050406030204" pitchFamily="18" charset="0"/>
                          <a:ea typeface="Times New Roman"/>
                          <a:cs typeface="Times New Roman"/>
                          <a:sym typeface="Times New Roman"/>
                        </a:rPr>
                        <m:t>=</m:t>
                      </m:r>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𝐸</m:t>
                          </m:r>
                        </m:e>
                        <m:sub>
                          <m:r>
                            <a:rPr lang="es-ES" sz="3200" b="0" i="1" smtClean="0">
                              <a:latin typeface="Cambria Math" panose="02040503050406030204" pitchFamily="18" charset="0"/>
                              <a:ea typeface="Times New Roman"/>
                              <a:cs typeface="Times New Roman"/>
                              <a:sym typeface="Times New Roman"/>
                            </a:rPr>
                            <m:t>𝑑</m:t>
                          </m:r>
                        </m:sub>
                      </m:sSub>
                      <m:r>
                        <a:rPr lang="es-ES" sz="3200" i="1">
                          <a:latin typeface="Cambria Math" panose="02040503050406030204" pitchFamily="18" charset="0"/>
                          <a:ea typeface="Times New Roman"/>
                          <a:cs typeface="Times New Roman"/>
                          <a:sym typeface="Times New Roman"/>
                        </a:rPr>
                        <m:t>𝜆</m:t>
                      </m:r>
                      <m:r>
                        <a:rPr lang="es-ES" sz="3200" i="1">
                          <a:latin typeface="Cambria Math" panose="02040503050406030204" pitchFamily="18" charset="0"/>
                          <a:ea typeface="Times New Roman"/>
                          <a:cs typeface="Times New Roman"/>
                          <a:sym typeface="Times New Roman"/>
                        </a:rPr>
                        <m:t>−</m:t>
                      </m:r>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𝐶</m:t>
                          </m:r>
                        </m:e>
                        <m:sub>
                          <m:r>
                            <a:rPr lang="es-ES" sz="3200" b="0" i="1" smtClean="0">
                              <a:latin typeface="Cambria Math" panose="02040503050406030204" pitchFamily="18" charset="0"/>
                              <a:ea typeface="Times New Roman"/>
                              <a:cs typeface="Times New Roman"/>
                              <a:sym typeface="Times New Roman"/>
                            </a:rPr>
                            <m:t>𝑑</m:t>
                          </m:r>
                        </m:sub>
                      </m:sSub>
                    </m:oMath>
                  </m:oMathPara>
                </a14:m>
                <a:endParaRPr lang="es-ES" sz="3200" b="0" dirty="0">
                  <a:ea typeface="Times New Roman"/>
                  <a:cs typeface="Times New Roman"/>
                  <a:sym typeface="Times New Roman"/>
                </a:endParaRPr>
              </a:p>
              <a:p>
                <a:r>
                  <a:rPr lang="en-US" altLang="en-MX" dirty="0">
                    <a:ea typeface="ＭＳ Ｐゴシック" panose="020B0600070205080204" pitchFamily="34" charset="-128"/>
                  </a:rPr>
                  <a:t>Incremental NMB of </a:t>
                </a:r>
                <a14:m>
                  <m:oMath xmlns:m="http://schemas.openxmlformats.org/officeDocument/2006/math">
                    <m:r>
                      <a:rPr lang="es-ES" i="1" smtClean="0">
                        <a:latin typeface="Cambria Math" panose="02040503050406030204" pitchFamily="18" charset="0"/>
                        <a:ea typeface="Times New Roman"/>
                        <a:cs typeface="Times New Roman"/>
                        <a:sym typeface="Times New Roman"/>
                      </a:rPr>
                      <m:t>𝑑</m:t>
                    </m:r>
                  </m:oMath>
                </a14:m>
                <a:r>
                  <a:rPr lang="en-US" altLang="en-MX" dirty="0">
                    <a:ea typeface="ＭＳ Ｐゴシック" panose="020B0600070205080204" pitchFamily="34" charset="-128"/>
                  </a:rPr>
                  <a:t> vs </a:t>
                </a:r>
                <a:r>
                  <a:rPr lang="en-US" altLang="en-MX" dirty="0" err="1">
                    <a:ea typeface="ＭＳ Ｐゴシック" panose="020B0600070205080204" pitchFamily="34" charset="-128"/>
                  </a:rPr>
                  <a:t>i</a:t>
                </a:r>
                <a:endParaRPr lang="en-US" altLang="en-MX" dirty="0">
                  <a:ea typeface="ＭＳ Ｐゴシック" panose="020B0600070205080204" pitchFamily="34" charset="-128"/>
                </a:endParaRPr>
              </a:p>
              <a:p>
                <a:pPr marL="0" indent="0">
                  <a:buNone/>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𝐼𝑁𝑀𝐵</m:t>
                          </m:r>
                        </m:e>
                        <m:sub>
                          <m:r>
                            <a:rPr lang="es-ES" sz="3200" b="0" i="1" smtClean="0">
                              <a:latin typeface="Cambria Math" panose="02040503050406030204" pitchFamily="18" charset="0"/>
                              <a:ea typeface="Times New Roman"/>
                              <a:cs typeface="Times New Roman"/>
                              <a:sym typeface="Times New Roman"/>
                            </a:rPr>
                            <m:t>𝑑</m:t>
                          </m:r>
                          <m:r>
                            <a:rPr lang="es-ES" sz="3200" b="0" i="1" smtClean="0">
                              <a:latin typeface="Cambria Math" panose="02040503050406030204" pitchFamily="18" charset="0"/>
                              <a:ea typeface="Times New Roman"/>
                              <a:cs typeface="Times New Roman"/>
                              <a:sym typeface="Times New Roman"/>
                            </a:rPr>
                            <m:t>|</m:t>
                          </m:r>
                          <m:r>
                            <a:rPr lang="es-ES" sz="3200" b="0" i="1" smtClean="0">
                              <a:latin typeface="Cambria Math" panose="02040503050406030204" pitchFamily="18" charset="0"/>
                              <a:ea typeface="Times New Roman"/>
                              <a:cs typeface="Times New Roman"/>
                              <a:sym typeface="Times New Roman"/>
                            </a:rPr>
                            <m:t>𝑖</m:t>
                          </m:r>
                        </m:sub>
                      </m:sSub>
                      <m:r>
                        <a:rPr lang="es-ES" sz="3200" i="1">
                          <a:latin typeface="Cambria Math" panose="02040503050406030204" pitchFamily="18" charset="0"/>
                          <a:ea typeface="Times New Roman"/>
                          <a:cs typeface="Times New Roman"/>
                          <a:sym typeface="Times New Roman"/>
                        </a:rPr>
                        <m:t>=</m:t>
                      </m:r>
                      <m:d>
                        <m:dPr>
                          <m:ctrlPr>
                            <a:rPr lang="es-ES" sz="3200" b="0" i="1" smtClean="0">
                              <a:latin typeface="Cambria Math" panose="02040503050406030204" pitchFamily="18" charset="0"/>
                              <a:cs typeface="Times New Roman"/>
                              <a:sym typeface="Times New Roman"/>
                            </a:rPr>
                          </m:ctrlPr>
                        </m:dPr>
                        <m:e>
                          <m:sSub>
                            <m:sSubPr>
                              <m:ctrlPr>
                                <a:rPr lang="es-ES" i="1">
                                  <a:latin typeface="Cambria Math" panose="02040503050406030204" pitchFamily="18" charset="0"/>
                                  <a:ea typeface="Times New Roman"/>
                                  <a:cs typeface="Times New Roman"/>
                                  <a:sym typeface="Times New Roman"/>
                                </a:rPr>
                              </m:ctrlPr>
                            </m:sSubPr>
                            <m:e>
                              <m:r>
                                <a:rPr lang="es-ES" i="1">
                                  <a:latin typeface="Cambria Math" panose="02040503050406030204" pitchFamily="18" charset="0"/>
                                  <a:ea typeface="Times New Roman"/>
                                  <a:cs typeface="Times New Roman"/>
                                  <a:sym typeface="Times New Roman"/>
                                </a:rPr>
                                <m:t>𝐸</m:t>
                              </m:r>
                            </m:e>
                            <m:sub>
                              <m:r>
                                <a:rPr lang="es-ES" i="1">
                                  <a:latin typeface="Cambria Math" panose="02040503050406030204" pitchFamily="18" charset="0"/>
                                  <a:ea typeface="Times New Roman"/>
                                  <a:cs typeface="Times New Roman"/>
                                  <a:sym typeface="Times New Roman"/>
                                </a:rPr>
                                <m:t>𝑑</m:t>
                              </m:r>
                            </m:sub>
                          </m:sSub>
                          <m:r>
                            <a:rPr lang="es-ES" b="0" i="1" smtClean="0">
                              <a:latin typeface="Cambria Math" panose="02040503050406030204" pitchFamily="18" charset="0"/>
                              <a:ea typeface="Times New Roman"/>
                              <a:cs typeface="Times New Roman"/>
                              <a:sym typeface="Times New Roman"/>
                            </a:rPr>
                            <m:t>−</m:t>
                          </m:r>
                          <m:sSub>
                            <m:sSubPr>
                              <m:ctrlPr>
                                <a:rPr lang="es-ES" i="1">
                                  <a:latin typeface="Cambria Math" panose="02040503050406030204" pitchFamily="18" charset="0"/>
                                  <a:ea typeface="Times New Roman"/>
                                  <a:cs typeface="Times New Roman"/>
                                  <a:sym typeface="Times New Roman"/>
                                </a:rPr>
                              </m:ctrlPr>
                            </m:sSubPr>
                            <m:e>
                              <m:r>
                                <a:rPr lang="es-ES" i="1">
                                  <a:latin typeface="Cambria Math" panose="02040503050406030204" pitchFamily="18" charset="0"/>
                                  <a:ea typeface="Times New Roman"/>
                                  <a:cs typeface="Times New Roman"/>
                                  <a:sym typeface="Times New Roman"/>
                                </a:rPr>
                                <m:t>𝐸</m:t>
                              </m:r>
                            </m:e>
                            <m:sub>
                              <m:r>
                                <a:rPr lang="es-ES" b="0" i="1" smtClean="0">
                                  <a:latin typeface="Cambria Math" panose="02040503050406030204" pitchFamily="18" charset="0"/>
                                  <a:ea typeface="Times New Roman"/>
                                  <a:cs typeface="Times New Roman"/>
                                  <a:sym typeface="Times New Roman"/>
                                </a:rPr>
                                <m:t>𝑖</m:t>
                              </m:r>
                            </m:sub>
                          </m:sSub>
                        </m:e>
                      </m:d>
                      <m:r>
                        <a:rPr lang="es-ES" sz="3200" i="1">
                          <a:latin typeface="Cambria Math" panose="02040503050406030204" pitchFamily="18" charset="0"/>
                          <a:ea typeface="Times New Roman"/>
                          <a:cs typeface="Times New Roman"/>
                          <a:sym typeface="Times New Roman"/>
                        </a:rPr>
                        <m:t>𝜆</m:t>
                      </m:r>
                      <m:r>
                        <a:rPr lang="es-ES" sz="3200" i="1">
                          <a:latin typeface="Cambria Math" panose="02040503050406030204" pitchFamily="18" charset="0"/>
                          <a:ea typeface="Times New Roman"/>
                          <a:cs typeface="Times New Roman"/>
                          <a:sym typeface="Times New Roman"/>
                        </a:rPr>
                        <m:t>−</m:t>
                      </m:r>
                      <m:d>
                        <m:dPr>
                          <m:ctrlPr>
                            <a:rPr lang="es-ES" sz="3200" b="0" i="1" smtClean="0">
                              <a:latin typeface="Cambria Math" panose="02040503050406030204" pitchFamily="18" charset="0"/>
                              <a:cs typeface="Times New Roman"/>
                              <a:sym typeface="Times New Roman"/>
                            </a:rPr>
                          </m:ctrlPr>
                        </m:dPr>
                        <m:e>
                          <m:sSub>
                            <m:sSubPr>
                              <m:ctrlPr>
                                <a:rPr lang="es-ES" i="1">
                                  <a:latin typeface="Cambria Math" panose="02040503050406030204" pitchFamily="18" charset="0"/>
                                  <a:ea typeface="Times New Roman"/>
                                  <a:cs typeface="Times New Roman"/>
                                  <a:sym typeface="Times New Roman"/>
                                </a:rPr>
                              </m:ctrlPr>
                            </m:sSubPr>
                            <m:e>
                              <m:r>
                                <a:rPr lang="es-ES" i="1">
                                  <a:latin typeface="Cambria Math" panose="02040503050406030204" pitchFamily="18" charset="0"/>
                                  <a:ea typeface="Times New Roman"/>
                                  <a:cs typeface="Times New Roman"/>
                                  <a:sym typeface="Times New Roman"/>
                                </a:rPr>
                                <m:t>𝐶</m:t>
                              </m:r>
                            </m:e>
                            <m:sub>
                              <m:r>
                                <a:rPr lang="es-ES" i="1">
                                  <a:latin typeface="Cambria Math" panose="02040503050406030204" pitchFamily="18" charset="0"/>
                                  <a:ea typeface="Times New Roman"/>
                                  <a:cs typeface="Times New Roman"/>
                                  <a:sym typeface="Times New Roman"/>
                                </a:rPr>
                                <m:t>𝑑</m:t>
                              </m:r>
                            </m:sub>
                          </m:sSub>
                          <m:r>
                            <a:rPr lang="es-ES" b="0" i="1" smtClean="0">
                              <a:latin typeface="Cambria Math" panose="02040503050406030204" pitchFamily="18" charset="0"/>
                              <a:ea typeface="Times New Roman"/>
                              <a:cs typeface="Times New Roman"/>
                              <a:sym typeface="Times New Roman"/>
                            </a:rPr>
                            <m:t>−</m:t>
                          </m:r>
                          <m:sSub>
                            <m:sSubPr>
                              <m:ctrlPr>
                                <a:rPr lang="es-ES" i="1">
                                  <a:latin typeface="Cambria Math" panose="02040503050406030204" pitchFamily="18" charset="0"/>
                                  <a:ea typeface="Times New Roman"/>
                                  <a:cs typeface="Times New Roman"/>
                                  <a:sym typeface="Times New Roman"/>
                                </a:rPr>
                              </m:ctrlPr>
                            </m:sSubPr>
                            <m:e>
                              <m:r>
                                <a:rPr lang="es-ES" i="1">
                                  <a:latin typeface="Cambria Math" panose="02040503050406030204" pitchFamily="18" charset="0"/>
                                  <a:ea typeface="Times New Roman"/>
                                  <a:cs typeface="Times New Roman"/>
                                  <a:sym typeface="Times New Roman"/>
                                </a:rPr>
                                <m:t>𝐶</m:t>
                              </m:r>
                            </m:e>
                            <m:sub>
                              <m:r>
                                <a:rPr lang="es-ES" b="0" i="1" smtClean="0">
                                  <a:latin typeface="Cambria Math" panose="02040503050406030204" pitchFamily="18" charset="0"/>
                                  <a:ea typeface="Times New Roman"/>
                                  <a:cs typeface="Times New Roman"/>
                                  <a:sym typeface="Times New Roman"/>
                                </a:rPr>
                                <m:t>𝑖</m:t>
                              </m:r>
                            </m:sub>
                          </m:sSub>
                        </m:e>
                      </m:d>
                    </m:oMath>
                  </m:oMathPara>
                </a14:m>
                <a:endParaRPr lang="en-US" altLang="en-MX" dirty="0">
                  <a:ea typeface="ＭＳ Ｐゴシック" panose="020B0600070205080204" pitchFamily="34" charset="-128"/>
                </a:endParaRPr>
              </a:p>
              <a:p>
                <a:r>
                  <a:rPr lang="en-US" altLang="en-MX" dirty="0">
                    <a:ea typeface="ＭＳ Ｐゴシック" panose="020B0600070205080204" pitchFamily="34" charset="-128"/>
                  </a:rPr>
                  <a:t>If </a:t>
                </a:r>
                <a14:m>
                  <m:oMath xmlns:m="http://schemas.openxmlformats.org/officeDocument/2006/math">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𝐼𝑁𝑀𝐵</m:t>
                        </m:r>
                      </m:e>
                      <m:sub>
                        <m:r>
                          <a:rPr lang="es-ES" sz="3200" b="0" i="1" smtClean="0">
                            <a:latin typeface="Cambria Math" panose="02040503050406030204" pitchFamily="18" charset="0"/>
                            <a:ea typeface="Times New Roman"/>
                            <a:cs typeface="Times New Roman"/>
                            <a:sym typeface="Times New Roman"/>
                          </a:rPr>
                          <m:t>𝑑</m:t>
                        </m:r>
                        <m:r>
                          <a:rPr lang="es-ES" sz="3200" b="0" i="1" smtClean="0">
                            <a:latin typeface="Cambria Math" panose="02040503050406030204" pitchFamily="18" charset="0"/>
                            <a:ea typeface="Times New Roman"/>
                            <a:cs typeface="Times New Roman"/>
                            <a:sym typeface="Times New Roman"/>
                          </a:rPr>
                          <m:t>|</m:t>
                        </m:r>
                        <m:r>
                          <a:rPr lang="es-ES" sz="3200" b="0" i="1" smtClean="0">
                            <a:latin typeface="Cambria Math" panose="02040503050406030204" pitchFamily="18" charset="0"/>
                            <a:ea typeface="Times New Roman"/>
                            <a:cs typeface="Times New Roman"/>
                            <a:sym typeface="Times New Roman"/>
                          </a:rPr>
                          <m:t>𝑖</m:t>
                        </m:r>
                      </m:sub>
                    </m:sSub>
                    <m:r>
                      <a:rPr lang="es-ES" sz="3200" b="0" i="1" smtClean="0">
                        <a:latin typeface="Cambria Math" panose="02040503050406030204" pitchFamily="18" charset="0"/>
                        <a:ea typeface="Times New Roman"/>
                        <a:cs typeface="Times New Roman"/>
                        <a:sym typeface="Times New Roman"/>
                      </a:rPr>
                      <m:t>&gt;0</m:t>
                    </m:r>
                  </m:oMath>
                </a14:m>
                <a:r>
                  <a:rPr lang="en-US" altLang="en-MX" dirty="0">
                    <a:ea typeface="ＭＳ Ｐゴシック" panose="020B0600070205080204" pitchFamily="34" charset="-128"/>
                  </a:rPr>
                  <a:t>, </a:t>
                </a:r>
                <a14:m>
                  <m:oMath xmlns:m="http://schemas.openxmlformats.org/officeDocument/2006/math">
                    <m:r>
                      <a:rPr lang="es-ES" i="1">
                        <a:latin typeface="Cambria Math" panose="02040503050406030204" pitchFamily="18" charset="0"/>
                        <a:ea typeface="Times New Roman"/>
                        <a:cs typeface="Times New Roman"/>
                        <a:sym typeface="Times New Roman"/>
                      </a:rPr>
                      <m:t>𝑑</m:t>
                    </m:r>
                  </m:oMath>
                </a14:m>
                <a:r>
                  <a:rPr lang="en-US" altLang="en-MX" dirty="0">
                    <a:ea typeface="ＭＳ Ｐゴシック" panose="020B0600070205080204" pitchFamily="34" charset="-128"/>
                  </a:rPr>
                  <a:t> is cost-effective</a:t>
                </a:r>
              </a:p>
            </p:txBody>
          </p:sp>
        </mc:Choice>
        <mc:Fallback xmlns="">
          <p:sp>
            <p:nvSpPr>
              <p:cNvPr id="3077" name="Rectangle 5">
                <a:extLst>
                  <a:ext uri="{FF2B5EF4-FFF2-40B4-BE49-F238E27FC236}">
                    <a16:creationId xmlns:a16="http://schemas.microsoft.com/office/drawing/2014/main" id="{8608A78A-C083-584B-A241-B6A9BF66A095}"/>
                  </a:ext>
                </a:extLst>
              </p:cNvPr>
              <p:cNvSpPr>
                <a:spLocks noGrp="1" noRot="1" noChangeAspect="1" noMove="1" noResize="1" noEditPoints="1" noAdjustHandles="1" noChangeArrowheads="1" noChangeShapeType="1" noTextEdit="1"/>
              </p:cNvSpPr>
              <p:nvPr>
                <p:ph type="body" idx="1"/>
              </p:nvPr>
            </p:nvSpPr>
            <p:spPr>
              <a:xfrm>
                <a:off x="767751" y="1585733"/>
                <a:ext cx="10791645" cy="5119868"/>
              </a:xfrm>
              <a:blipFill>
                <a:blip r:embed="rId3"/>
                <a:stretch>
                  <a:fillRect l="-1293" t="-247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17A8612-BA99-BAD9-4E21-B66604F86AA5}"/>
              </a:ext>
            </a:extLst>
          </p:cNvPr>
          <p:cNvSpPr txBox="1"/>
          <p:nvPr/>
        </p:nvSpPr>
        <p:spPr>
          <a:xfrm>
            <a:off x="1230828" y="6153834"/>
            <a:ext cx="9865490" cy="646331"/>
          </a:xfrm>
          <a:prstGeom prst="rect">
            <a:avLst/>
          </a:prstGeom>
          <a:noFill/>
        </p:spPr>
        <p:txBody>
          <a:bodyPr wrap="square">
            <a:spAutoFit/>
          </a:bodyPr>
          <a:lstStyle/>
          <a:p>
            <a:r>
              <a:rPr lang="en-US" b="0" i="0" u="none" strike="noStrike" dirty="0">
                <a:solidFill>
                  <a:srgbClr val="212121"/>
                </a:solidFill>
                <a:effectLst/>
                <a:latin typeface="BlinkMacSystemFont"/>
              </a:rPr>
              <a:t>Stinnett AA, </a:t>
            </a:r>
            <a:r>
              <a:rPr lang="en-US" b="0" i="0" u="none" strike="noStrike" dirty="0" err="1">
                <a:solidFill>
                  <a:srgbClr val="212121"/>
                </a:solidFill>
                <a:effectLst/>
                <a:latin typeface="BlinkMacSystemFont"/>
              </a:rPr>
              <a:t>Mullahy</a:t>
            </a:r>
            <a:r>
              <a:rPr lang="en-US" b="0" i="0" u="none" strike="noStrike" dirty="0">
                <a:solidFill>
                  <a:srgbClr val="212121"/>
                </a:solidFill>
                <a:effectLst/>
                <a:latin typeface="BlinkMacSystemFont"/>
              </a:rPr>
              <a:t> J. Net health benefits: a new framework for the analysis of uncertainty in cost-effectiveness analysis. Med </a:t>
            </a:r>
            <a:r>
              <a:rPr lang="en-US" b="0" i="0" u="none" strike="noStrike" dirty="0" err="1">
                <a:solidFill>
                  <a:srgbClr val="212121"/>
                </a:solidFill>
                <a:effectLst/>
                <a:latin typeface="BlinkMacSystemFont"/>
              </a:rPr>
              <a:t>Decis</a:t>
            </a:r>
            <a:r>
              <a:rPr lang="en-US" b="0" i="0" u="none" strike="noStrike" dirty="0">
                <a:solidFill>
                  <a:srgbClr val="212121"/>
                </a:solidFill>
                <a:effectLst/>
                <a:latin typeface="BlinkMacSystemFont"/>
              </a:rPr>
              <a:t> Making. 1998 Apr-Jun;18(2 Suppl):S68-80. </a:t>
            </a:r>
            <a:endParaRPr lang="en-US" dirty="0"/>
          </a:p>
        </p:txBody>
      </p:sp>
    </p:spTree>
    <p:extLst>
      <p:ext uri="{BB962C8B-B14F-4D97-AF65-F5344CB8AC3E}">
        <p14:creationId xmlns:p14="http://schemas.microsoft.com/office/powerpoint/2010/main" val="18931122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 threshold analysis</a:t>
            </a:r>
          </a:p>
        </p:txBody>
      </p:sp>
      <mc:AlternateContent xmlns:mc="http://schemas.openxmlformats.org/markup-compatibility/2006" xmlns:a14="http://schemas.microsoft.com/office/drawing/2010/main">
        <mc:Choice Requires="a14">
          <p:sp>
            <p:nvSpPr>
              <p:cNvPr id="5" name="TextBox 4"/>
              <p:cNvSpPr txBox="1"/>
              <p:nvPr/>
            </p:nvSpPr>
            <p:spPr>
              <a:xfrm>
                <a:off x="838199" y="4800601"/>
                <a:ext cx="10515599" cy="1569660"/>
              </a:xfrm>
              <a:prstGeom prst="rect">
                <a:avLst/>
              </a:prstGeom>
              <a:noFill/>
            </p:spPr>
            <p:txBody>
              <a:bodyPr wrap="square" rtlCol="0">
                <a:spAutoFit/>
              </a:bodyPr>
              <a:lstStyle/>
              <a:p>
                <a:r>
                  <a:rPr lang="en-US" sz="3200" b="1" dirty="0"/>
                  <a:t>The threshold: </a:t>
                </a:r>
                <a14:m>
                  <m:oMath xmlns:m="http://schemas.openxmlformats.org/officeDocument/2006/math">
                    <m:r>
                      <a:rPr lang="es-ES" sz="3200" b="0" i="1" smtClean="0">
                        <a:latin typeface="Cambria Math" panose="02040503050406030204" pitchFamily="18" charset="0"/>
                      </a:rPr>
                      <m:t>𝑝</m:t>
                    </m:r>
                    <m:r>
                      <a:rPr lang="es-ES" sz="3200" i="1">
                        <a:latin typeface="Cambria Math" panose="02040503050406030204" pitchFamily="18" charset="0"/>
                      </a:rPr>
                      <m:t>=</m:t>
                    </m:r>
                    <m:r>
                      <a:rPr lang="es-ES" sz="3200" b="0" i="1" smtClean="0">
                        <a:latin typeface="Cambria Math" panose="02040503050406030204" pitchFamily="18" charset="0"/>
                      </a:rPr>
                      <m:t>0.133 </m:t>
                    </m:r>
                  </m:oMath>
                </a14:m>
                <a:endParaRPr lang="en-US" sz="3200" b="1" dirty="0"/>
              </a:p>
              <a:p>
                <a:r>
                  <a:rPr lang="en-US" sz="3200" b="1" dirty="0"/>
                  <a:t>MEANING: Point at which both give the same # of lives saved =&gt; We are indifferent between Tx’s</a:t>
                </a:r>
              </a:p>
            </p:txBody>
          </p:sp>
        </mc:Choice>
        <mc:Fallback xmlns="">
          <p:sp>
            <p:nvSpPr>
              <p:cNvPr id="5" name="TextBox 4"/>
              <p:cNvSpPr txBox="1">
                <a:spLocks noRot="1" noChangeAspect="1" noMove="1" noResize="1" noEditPoints="1" noAdjustHandles="1" noChangeArrowheads="1" noChangeShapeType="1" noTextEdit="1"/>
              </p:cNvSpPr>
              <p:nvPr/>
            </p:nvSpPr>
            <p:spPr>
              <a:xfrm>
                <a:off x="838199" y="4800601"/>
                <a:ext cx="10515599" cy="1569660"/>
              </a:xfrm>
              <a:prstGeom prst="rect">
                <a:avLst/>
              </a:prstGeom>
              <a:blipFill>
                <a:blip r:embed="rId2"/>
                <a:stretch>
                  <a:fillRect l="-1448" t="-4839" r="-1809"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93FF6A-EDFA-0CD3-4846-9E9F7FA508A0}"/>
                  </a:ext>
                </a:extLst>
              </p:cNvPr>
              <p:cNvSpPr txBox="1"/>
              <p:nvPr/>
            </p:nvSpPr>
            <p:spPr>
              <a:xfrm>
                <a:off x="3046142" y="1713867"/>
                <a:ext cx="6099716" cy="20754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s-ES" sz="3200" b="0" i="1" smtClean="0">
                              <a:latin typeface="Cambria Math" panose="02040503050406030204" pitchFamily="18" charset="0"/>
                            </a:rPr>
                          </m:ctrlPr>
                        </m:mPr>
                        <m:mr>
                          <m:e>
                            <m:eqArr>
                              <m:eqArrPr>
                                <m:ctrlPr>
                                  <a:rPr lang="es-ES" sz="3200" i="1">
                                    <a:latin typeface="Cambria Math" panose="02040503050406030204" pitchFamily="18" charset="0"/>
                                  </a:rPr>
                                </m:ctrlPr>
                              </m:eqArrPr>
                              <m:e>
                                <m:sSub>
                                  <m:sSubPr>
                                    <m:ctrlPr>
                                      <a:rPr lang="es-ES" sz="3200" i="1">
                                        <a:latin typeface="Cambria Math" panose="02040503050406030204" pitchFamily="18" charset="0"/>
                                      </a:rPr>
                                    </m:ctrlPr>
                                  </m:sSubPr>
                                  <m:e>
                                    <m:r>
                                      <a:rPr lang="es-ES" sz="3200" i="1">
                                        <a:latin typeface="Cambria Math" panose="02040503050406030204" pitchFamily="18" charset="0"/>
                                      </a:rPr>
                                      <m:t>𝑓</m:t>
                                    </m:r>
                                  </m:e>
                                  <m:sub>
                                    <m:r>
                                      <a:rPr lang="es-ES" sz="3200" i="1">
                                        <a:latin typeface="Cambria Math" panose="02040503050406030204" pitchFamily="18" charset="0"/>
                                      </a:rPr>
                                      <m:t>𝑛𝑜𝑇𝑥</m:t>
                                    </m:r>
                                  </m:sub>
                                </m:sSub>
                                <m:d>
                                  <m:dPr>
                                    <m:ctrlPr>
                                      <a:rPr lang="es-ES" sz="3200" i="1">
                                        <a:latin typeface="Cambria Math" panose="02040503050406030204" pitchFamily="18" charset="0"/>
                                      </a:rPr>
                                    </m:ctrlPr>
                                  </m:dPr>
                                  <m:e>
                                    <m:r>
                                      <a:rPr lang="es-ES" sz="3200" i="1">
                                        <a:latin typeface="Cambria Math" panose="02040503050406030204" pitchFamily="18" charset="0"/>
                                      </a:rPr>
                                      <m:t>𝑝</m:t>
                                    </m:r>
                                  </m:e>
                                </m:d>
                                <m:sSup>
                                  <m:sSupPr>
                                    <m:ctrlPr>
                                      <a:rPr lang="es-ES" sz="3200" b="0" i="1" smtClean="0">
                                        <a:latin typeface="Cambria Math" panose="02040503050406030204" pitchFamily="18" charset="0"/>
                                      </a:rPr>
                                    </m:ctrlPr>
                                  </m:sSupPr>
                                  <m:e>
                                    <m:r>
                                      <a:rPr lang="es-ES" sz="3200" b="0" i="1" smtClean="0">
                                        <a:latin typeface="Cambria Math" panose="02040503050406030204" pitchFamily="18" charset="0"/>
                                      </a:rPr>
                                      <m:t>=</m:t>
                                    </m:r>
                                  </m:e>
                                  <m:sup>
                                    <m:r>
                                      <a:rPr lang="es-ES" sz="3200" b="0" i="1" smtClean="0">
                                        <a:latin typeface="Cambria Math" panose="02040503050406030204" pitchFamily="18" charset="0"/>
                                      </a:rPr>
                                      <m:t>?</m:t>
                                    </m:r>
                                  </m:sup>
                                </m:sSup>
                                <m:sSub>
                                  <m:sSubPr>
                                    <m:ctrlPr>
                                      <a:rPr lang="es-ES" sz="3200" i="1">
                                        <a:latin typeface="Cambria Math" panose="02040503050406030204" pitchFamily="18" charset="0"/>
                                      </a:rPr>
                                    </m:ctrlPr>
                                  </m:sSubPr>
                                  <m:e>
                                    <m:r>
                                      <a:rPr lang="es-ES" sz="3200" i="1">
                                        <a:latin typeface="Cambria Math" panose="02040503050406030204" pitchFamily="18" charset="0"/>
                                      </a:rPr>
                                      <m:t>𝑓</m:t>
                                    </m:r>
                                  </m:e>
                                  <m:sub>
                                    <m:r>
                                      <a:rPr lang="es-ES" sz="3200" i="1">
                                        <a:latin typeface="Cambria Math" panose="02040503050406030204" pitchFamily="18" charset="0"/>
                                      </a:rPr>
                                      <m:t>𝑇𝑥</m:t>
                                    </m:r>
                                  </m:sub>
                                </m:sSub>
                                <m:d>
                                  <m:dPr>
                                    <m:ctrlPr>
                                      <a:rPr lang="es-ES" sz="3200" i="1">
                                        <a:latin typeface="Cambria Math" panose="02040503050406030204" pitchFamily="18" charset="0"/>
                                      </a:rPr>
                                    </m:ctrlPr>
                                  </m:dPr>
                                  <m:e>
                                    <m:r>
                                      <a:rPr lang="es-ES" sz="3200" i="1">
                                        <a:latin typeface="Cambria Math" panose="02040503050406030204" pitchFamily="18" charset="0"/>
                                      </a:rPr>
                                      <m:t>𝑝</m:t>
                                    </m:r>
                                  </m:e>
                                </m:d>
                              </m:e>
                              <m:e>
                                <m:r>
                                  <a:rPr lang="es-ES" sz="3200" b="0" i="1" smtClean="0">
                                    <a:latin typeface="Cambria Math" panose="02040503050406030204" pitchFamily="18" charset="0"/>
                                  </a:rPr>
                                  <m:t>−</m:t>
                                </m:r>
                                <m:r>
                                  <a:rPr lang="es-ES" sz="3200" b="0" i="1" smtClean="0">
                                    <a:latin typeface="Cambria Math" panose="02040503050406030204" pitchFamily="18" charset="0"/>
                                  </a:rPr>
                                  <m:t>𝑝</m:t>
                                </m:r>
                                <m:r>
                                  <a:rPr lang="es-ES" sz="3200" b="0" i="1" smtClean="0">
                                    <a:latin typeface="Cambria Math" panose="02040503050406030204" pitchFamily="18" charset="0"/>
                                  </a:rPr>
                                  <m:t>+0.4=2</m:t>
                                </m:r>
                                <m:r>
                                  <a:rPr lang="es-ES" sz="3200" b="0" i="1" smtClean="0">
                                    <a:latin typeface="Cambria Math" panose="02040503050406030204" pitchFamily="18" charset="0"/>
                                  </a:rPr>
                                  <m:t>𝑝</m:t>
                                </m:r>
                                <m:r>
                                  <a:rPr lang="es-ES" sz="3200" b="0" i="1" smtClean="0">
                                    <a:latin typeface="Cambria Math" panose="02040503050406030204" pitchFamily="18" charset="0"/>
                                  </a:rPr>
                                  <m:t>          </m:t>
                                </m:r>
                              </m:e>
                              <m:e>
                                <m:r>
                                  <a:rPr lang="es-ES" sz="3200" b="0" i="1" smtClean="0">
                                    <a:latin typeface="Cambria Math" panose="02040503050406030204" pitchFamily="18" charset="0"/>
                                  </a:rPr>
                                  <m:t>    3</m:t>
                                </m:r>
                                <m:r>
                                  <a:rPr lang="es-ES" sz="3200" b="0" i="1" smtClean="0">
                                    <a:latin typeface="Cambria Math" panose="02040503050406030204" pitchFamily="18" charset="0"/>
                                  </a:rPr>
                                  <m:t>𝑝</m:t>
                                </m:r>
                                <m:r>
                                  <a:rPr lang="es-ES" sz="3200" b="0" i="1" smtClean="0">
                                    <a:latin typeface="Cambria Math" panose="02040503050406030204" pitchFamily="18" charset="0"/>
                                  </a:rPr>
                                  <m:t>=0.4 </m:t>
                                </m:r>
                              </m:e>
                            </m:eqArr>
                          </m:e>
                        </m:mr>
                        <m:mr>
                          <m:e>
                            <m:r>
                              <a:rPr lang="es-ES" sz="3200" b="0" i="1" smtClean="0">
                                <a:latin typeface="Cambria Math" panose="02040503050406030204" pitchFamily="18" charset="0"/>
                              </a:rPr>
                              <m:t>            </m:t>
                            </m:r>
                            <m:r>
                              <a:rPr lang="es-ES" sz="3200" b="0" i="1" smtClean="0">
                                <a:latin typeface="Cambria Math" panose="02040503050406030204" pitchFamily="18" charset="0"/>
                              </a:rPr>
                              <m:t>𝑝</m:t>
                            </m:r>
                            <m:r>
                              <a:rPr lang="es-ES" sz="3200" i="1">
                                <a:latin typeface="Cambria Math" panose="02040503050406030204" pitchFamily="18" charset="0"/>
                              </a:rPr>
                              <m:t>=</m:t>
                            </m:r>
                            <m:r>
                              <a:rPr lang="es-ES" sz="3200" b="0" i="1" smtClean="0">
                                <a:latin typeface="Cambria Math" panose="02040503050406030204" pitchFamily="18" charset="0"/>
                              </a:rPr>
                              <m:t>0.133  </m:t>
                            </m:r>
                          </m:e>
                        </m:mr>
                      </m:m>
                    </m:oMath>
                  </m:oMathPara>
                </a14:m>
                <a:endParaRPr lang="en-US" sz="3200" dirty="0"/>
              </a:p>
            </p:txBody>
          </p:sp>
        </mc:Choice>
        <mc:Fallback xmlns="">
          <p:sp>
            <p:nvSpPr>
              <p:cNvPr id="6" name="TextBox 5">
                <a:extLst>
                  <a:ext uri="{FF2B5EF4-FFF2-40B4-BE49-F238E27FC236}">
                    <a16:creationId xmlns:a16="http://schemas.microsoft.com/office/drawing/2014/main" id="{CD93FF6A-EDFA-0CD3-4846-9E9F7FA508A0}"/>
                  </a:ext>
                </a:extLst>
              </p:cNvPr>
              <p:cNvSpPr txBox="1">
                <a:spLocks noRot="1" noChangeAspect="1" noMove="1" noResize="1" noEditPoints="1" noAdjustHandles="1" noChangeArrowheads="1" noChangeShapeType="1" noTextEdit="1"/>
              </p:cNvSpPr>
              <p:nvPr/>
            </p:nvSpPr>
            <p:spPr>
              <a:xfrm>
                <a:off x="3046142" y="1713867"/>
                <a:ext cx="6099716" cy="2075440"/>
              </a:xfrm>
              <a:prstGeom prst="rect">
                <a:avLst/>
              </a:prstGeom>
              <a:blipFill>
                <a:blip r:embed="rId3"/>
                <a:stretch>
                  <a:fillRect b="-7273"/>
                </a:stretch>
              </a:blipFill>
            </p:spPr>
            <p:txBody>
              <a:bodyPr/>
              <a:lstStyle/>
              <a:p>
                <a:r>
                  <a:rPr lang="en-US">
                    <a:noFill/>
                  </a:rPr>
                  <a:t> </a:t>
                </a:r>
              </a:p>
            </p:txBody>
          </p:sp>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3F2BD-41B9-7455-0EBE-CEE65E06884D}"/>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CF2A58DE-A51E-5E3F-0A2F-5F345A93A815}"/>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BEA93B6-B1F0-CDAE-CACE-7C48092E079C}"/>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4A0E56A3-E25A-7A55-8D4D-01A2BA81DB97}"/>
              </a:ext>
            </a:extLst>
          </p:cNvPr>
          <p:cNvSpPr>
            <a:spLocks noGrp="1" noChangeArrowheads="1"/>
          </p:cNvSpPr>
          <p:nvPr>
            <p:ph type="title"/>
          </p:nvPr>
        </p:nvSpPr>
        <p:spPr>
          <a:xfrm>
            <a:off x="767751" y="381000"/>
            <a:ext cx="10791645" cy="1371600"/>
          </a:xfrm>
        </p:spPr>
        <p:txBody>
          <a:bodyPr>
            <a:normAutofit/>
          </a:bodyPr>
          <a:lstStyle/>
          <a:p>
            <a:pPr>
              <a:defRPr/>
            </a:pPr>
            <a:r>
              <a:rPr lang="en-US" altLang="en-MX" dirty="0">
                <a:ea typeface="ＭＳ Ｐゴシック" panose="020B0600070205080204" pitchFamily="34" charset="-128"/>
              </a:rPr>
              <a:t>Net Health Benefit (NHB)</a:t>
            </a:r>
            <a:endParaRPr lang="en-US" dirty="0"/>
          </a:p>
        </p:txBody>
      </p:sp>
      <mc:AlternateContent xmlns:mc="http://schemas.openxmlformats.org/markup-compatibility/2006" xmlns:a14="http://schemas.microsoft.com/office/drawing/2010/main">
        <mc:Choice Requires="a14">
          <p:sp>
            <p:nvSpPr>
              <p:cNvPr id="3077" name="Rectangle 5">
                <a:extLst>
                  <a:ext uri="{FF2B5EF4-FFF2-40B4-BE49-F238E27FC236}">
                    <a16:creationId xmlns:a16="http://schemas.microsoft.com/office/drawing/2014/main" id="{96D9EEE5-AEC6-F81D-30D5-54DF6BA59B78}"/>
                  </a:ext>
                </a:extLst>
              </p:cNvPr>
              <p:cNvSpPr>
                <a:spLocks noGrp="1" noChangeArrowheads="1"/>
              </p:cNvSpPr>
              <p:nvPr>
                <p:ph type="body" idx="1"/>
              </p:nvPr>
            </p:nvSpPr>
            <p:spPr>
              <a:xfrm>
                <a:off x="767751" y="1585733"/>
                <a:ext cx="10791645" cy="5119868"/>
              </a:xfrm>
            </p:spPr>
            <p:txBody>
              <a:bodyPr>
                <a:normAutofit/>
              </a:bodyPr>
              <a:lstStyle/>
              <a:p>
                <a14:m>
                  <m:oMath xmlns:m="http://schemas.openxmlformats.org/officeDocument/2006/math">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𝐸</m:t>
                        </m:r>
                      </m:e>
                      <m:sub>
                        <m:r>
                          <a:rPr lang="es-ES" sz="3200" b="0" i="1" smtClean="0">
                            <a:latin typeface="Cambria Math" panose="02040503050406030204" pitchFamily="18" charset="0"/>
                            <a:ea typeface="Times New Roman"/>
                            <a:cs typeface="Times New Roman"/>
                            <a:sym typeface="Times New Roman"/>
                          </a:rPr>
                          <m:t>𝑑</m:t>
                        </m:r>
                      </m:sub>
                    </m:sSub>
                  </m:oMath>
                </a14:m>
                <a:r>
                  <a:rPr lang="es-ES" sz="3200" b="0" dirty="0">
                    <a:latin typeface="Cambria Math" panose="02040503050406030204" pitchFamily="18" charset="0"/>
                    <a:ea typeface="Times New Roman"/>
                    <a:cs typeface="Times New Roman"/>
                    <a:sym typeface="Times New Roman"/>
                  </a:rPr>
                  <a:t>: </a:t>
                </a:r>
                <a:r>
                  <a:rPr lang="en-US" altLang="en-MX" dirty="0">
                    <a:ea typeface="ＭＳ Ｐゴシック" panose="020B0600070205080204" pitchFamily="34" charset="-128"/>
                  </a:rPr>
                  <a:t>Health effect of strategy </a:t>
                </a:r>
                <a14:m>
                  <m:oMath xmlns:m="http://schemas.openxmlformats.org/officeDocument/2006/math">
                    <m:r>
                      <a:rPr lang="es-ES" i="1">
                        <a:latin typeface="Cambria Math" panose="02040503050406030204" pitchFamily="18" charset="0"/>
                        <a:ea typeface="Times New Roman"/>
                        <a:cs typeface="Times New Roman"/>
                        <a:sym typeface="Times New Roman"/>
                      </a:rPr>
                      <m:t>𝑑</m:t>
                    </m:r>
                  </m:oMath>
                </a14:m>
                <a:endParaRPr lang="es-ES" sz="3200" b="0" i="1" dirty="0">
                  <a:latin typeface="Cambria Math" panose="02040503050406030204" pitchFamily="18" charset="0"/>
                  <a:ea typeface="Times New Roman"/>
                  <a:cs typeface="Times New Roman"/>
                  <a:sym typeface="Times New Roman"/>
                </a:endParaRPr>
              </a:p>
              <a:p>
                <a14:m>
                  <m:oMath xmlns:m="http://schemas.openxmlformats.org/officeDocument/2006/math">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𝐶</m:t>
                        </m:r>
                      </m:e>
                      <m:sub>
                        <m:r>
                          <a:rPr lang="es-ES" sz="3200" b="0" i="1" smtClean="0">
                            <a:latin typeface="Cambria Math" panose="02040503050406030204" pitchFamily="18" charset="0"/>
                            <a:ea typeface="Times New Roman"/>
                            <a:cs typeface="Times New Roman"/>
                            <a:sym typeface="Times New Roman"/>
                          </a:rPr>
                          <m:t>𝑑</m:t>
                        </m:r>
                      </m:sub>
                    </m:sSub>
                  </m:oMath>
                </a14:m>
                <a:r>
                  <a:rPr lang="es-ES" dirty="0">
                    <a:latin typeface="Cambria Math" panose="02040503050406030204" pitchFamily="18" charset="0"/>
                    <a:ea typeface="Times New Roman"/>
                    <a:cs typeface="Times New Roman"/>
                    <a:sym typeface="Times New Roman"/>
                  </a:rPr>
                  <a:t> </a:t>
                </a:r>
                <a:r>
                  <a:rPr lang="es-ES" dirty="0">
                    <a:ea typeface="ＭＳ Ｐゴシック" panose="020B0600070205080204" pitchFamily="34" charset="-128"/>
                    <a:sym typeface="Times New Roman"/>
                  </a:rPr>
                  <a:t>:</a:t>
                </a:r>
                <a:r>
                  <a:rPr lang="es-ES" dirty="0">
                    <a:latin typeface="Cambria Math" panose="02040503050406030204" pitchFamily="18" charset="0"/>
                    <a:ea typeface="Times New Roman"/>
                    <a:cs typeface="Times New Roman"/>
                    <a:sym typeface="Times New Roman"/>
                  </a:rPr>
                  <a:t> </a:t>
                </a:r>
                <a:r>
                  <a:rPr lang="en-US" altLang="en-MX" dirty="0">
                    <a:ea typeface="ＭＳ Ｐゴシック" panose="020B0600070205080204" pitchFamily="34" charset="-128"/>
                  </a:rPr>
                  <a:t>Cost of strategy </a:t>
                </a:r>
                <a14:m>
                  <m:oMath xmlns:m="http://schemas.openxmlformats.org/officeDocument/2006/math">
                    <m:r>
                      <a:rPr lang="es-ES" i="1">
                        <a:latin typeface="Cambria Math" panose="02040503050406030204" pitchFamily="18" charset="0"/>
                        <a:ea typeface="Times New Roman"/>
                        <a:cs typeface="Times New Roman"/>
                        <a:sym typeface="Times New Roman"/>
                      </a:rPr>
                      <m:t>𝑑</m:t>
                    </m:r>
                  </m:oMath>
                </a14:m>
                <a:endParaRPr lang="en-US" altLang="en-MX" dirty="0">
                  <a:ea typeface="ＭＳ Ｐゴシック" panose="020B0600070205080204" pitchFamily="34" charset="-128"/>
                </a:endParaRPr>
              </a:p>
              <a:p>
                <a14:m>
                  <m:oMath xmlns:m="http://schemas.openxmlformats.org/officeDocument/2006/math">
                    <m:r>
                      <a:rPr lang="es-ES" sz="3200" i="1" smtClean="0">
                        <a:latin typeface="Cambria Math" panose="02040503050406030204" pitchFamily="18" charset="0"/>
                        <a:ea typeface="Times New Roman"/>
                        <a:cs typeface="Times New Roman"/>
                        <a:sym typeface="Times New Roman"/>
                      </a:rPr>
                      <m:t>𝜆</m:t>
                    </m:r>
                  </m:oMath>
                </a14:m>
                <a:r>
                  <a:rPr lang="es-ES" dirty="0">
                    <a:ea typeface="ＭＳ Ｐゴシック" panose="020B0600070205080204" pitchFamily="34" charset="-128"/>
                    <a:sym typeface="Times New Roman"/>
                  </a:rPr>
                  <a:t>:</a:t>
                </a:r>
                <a:r>
                  <a:rPr lang="es-ES" dirty="0">
                    <a:latin typeface="Cambria Math" panose="02040503050406030204" pitchFamily="18" charset="0"/>
                    <a:ea typeface="Times New Roman"/>
                    <a:cs typeface="Times New Roman"/>
                    <a:sym typeface="Times New Roman"/>
                  </a:rPr>
                  <a:t> </a:t>
                </a:r>
                <a:r>
                  <a:rPr lang="es-ES" altLang="en-MX" dirty="0" err="1">
                    <a:ea typeface="ＭＳ Ｐゴシック" panose="020B0600070205080204" pitchFamily="34" charset="-128"/>
                  </a:rPr>
                  <a:t>willingness-to-pay</a:t>
                </a:r>
                <a:r>
                  <a:rPr lang="es-ES" altLang="en-MX" dirty="0">
                    <a:ea typeface="ＭＳ Ｐゴシック" panose="020B0600070205080204" pitchFamily="34" charset="-128"/>
                  </a:rPr>
                  <a:t> (WTP) </a:t>
                </a:r>
                <a:r>
                  <a:rPr lang="es-ES" altLang="en-MX" dirty="0" err="1">
                    <a:ea typeface="ＭＳ Ｐゴシック" panose="020B0600070205080204" pitchFamily="34" charset="-128"/>
                  </a:rPr>
                  <a:t>or</a:t>
                </a:r>
                <a:r>
                  <a:rPr lang="es-ES" altLang="en-MX" dirty="0">
                    <a:ea typeface="ＭＳ Ｐゴシック" panose="020B0600070205080204" pitchFamily="34" charset="-128"/>
                  </a:rPr>
                  <a:t> </a:t>
                </a:r>
                <a:r>
                  <a:rPr lang="es-ES" altLang="en-MX" dirty="0" err="1">
                    <a:ea typeface="ＭＳ Ｐゴシック" panose="020B0600070205080204" pitchFamily="34" charset="-128"/>
                  </a:rPr>
                  <a:t>cost-effectiveness</a:t>
                </a:r>
                <a:r>
                  <a:rPr lang="es-ES" altLang="en-MX" dirty="0">
                    <a:ea typeface="ＭＳ Ｐゴシック" panose="020B0600070205080204" pitchFamily="34" charset="-128"/>
                  </a:rPr>
                  <a:t> </a:t>
                </a:r>
                <a:r>
                  <a:rPr lang="es-ES" altLang="en-MX" dirty="0" err="1">
                    <a:ea typeface="ＭＳ Ｐゴシック" panose="020B0600070205080204" pitchFamily="34" charset="-128"/>
                  </a:rPr>
                  <a:t>threshold</a:t>
                </a:r>
                <a:endParaRPr lang="es-ES" sz="3200" b="0" i="1" dirty="0">
                  <a:latin typeface="Cambria Math" panose="02040503050406030204" pitchFamily="18" charset="0"/>
                  <a:ea typeface="Times New Roman"/>
                  <a:cs typeface="Times New Roman"/>
                  <a:sym typeface="Times New Roman"/>
                </a:endParaRPr>
              </a:p>
              <a:p>
                <a:pPr marL="0" indent="0">
                  <a:buNone/>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𝑁𝐻𝐵</m:t>
                          </m:r>
                        </m:e>
                        <m:sub>
                          <m:r>
                            <a:rPr lang="es-ES" sz="3200" b="0" i="1" smtClean="0">
                              <a:latin typeface="Cambria Math" panose="02040503050406030204" pitchFamily="18" charset="0"/>
                              <a:ea typeface="Times New Roman"/>
                              <a:cs typeface="Times New Roman"/>
                              <a:sym typeface="Times New Roman"/>
                            </a:rPr>
                            <m:t>𝑑</m:t>
                          </m:r>
                        </m:sub>
                      </m:sSub>
                      <m:r>
                        <a:rPr lang="es-ES" sz="3200" i="1">
                          <a:latin typeface="Cambria Math" panose="02040503050406030204" pitchFamily="18" charset="0"/>
                          <a:ea typeface="Times New Roman"/>
                          <a:cs typeface="Times New Roman"/>
                          <a:sym typeface="Times New Roman"/>
                        </a:rPr>
                        <m:t>=</m:t>
                      </m:r>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𝐸</m:t>
                          </m:r>
                        </m:e>
                        <m:sub>
                          <m:r>
                            <a:rPr lang="es-ES" sz="3200" b="0" i="1" smtClean="0">
                              <a:latin typeface="Cambria Math" panose="02040503050406030204" pitchFamily="18" charset="0"/>
                              <a:ea typeface="Times New Roman"/>
                              <a:cs typeface="Times New Roman"/>
                              <a:sym typeface="Times New Roman"/>
                            </a:rPr>
                            <m:t>𝑑</m:t>
                          </m:r>
                        </m:sub>
                      </m:sSub>
                      <m:r>
                        <a:rPr lang="es-ES" sz="3200" i="1">
                          <a:latin typeface="Cambria Math" panose="02040503050406030204" pitchFamily="18" charset="0"/>
                          <a:ea typeface="Times New Roman"/>
                          <a:cs typeface="Times New Roman"/>
                          <a:sym typeface="Times New Roman"/>
                        </a:rPr>
                        <m:t>−</m:t>
                      </m:r>
                      <m:f>
                        <m:fPr>
                          <m:ctrlPr>
                            <a:rPr lang="es-ES" sz="3200" b="0" i="1" smtClean="0">
                              <a:latin typeface="Cambria Math" panose="02040503050406030204" pitchFamily="18" charset="0"/>
                              <a:ea typeface="Times New Roman"/>
                              <a:cs typeface="Times New Roman"/>
                              <a:sym typeface="Times New Roman"/>
                            </a:rPr>
                          </m:ctrlPr>
                        </m:fPr>
                        <m:num>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𝐶</m:t>
                              </m:r>
                            </m:e>
                            <m:sub>
                              <m:r>
                                <a:rPr lang="es-ES" sz="3200" b="0" i="1" smtClean="0">
                                  <a:latin typeface="Cambria Math" panose="02040503050406030204" pitchFamily="18" charset="0"/>
                                  <a:ea typeface="Times New Roman"/>
                                  <a:cs typeface="Times New Roman"/>
                                  <a:sym typeface="Times New Roman"/>
                                </a:rPr>
                                <m:t>𝑑</m:t>
                              </m:r>
                            </m:sub>
                          </m:sSub>
                        </m:num>
                        <m:den>
                          <m:r>
                            <a:rPr lang="es-ES" i="1">
                              <a:latin typeface="Cambria Math" panose="02040503050406030204" pitchFamily="18" charset="0"/>
                              <a:ea typeface="Times New Roman"/>
                              <a:cs typeface="Times New Roman"/>
                              <a:sym typeface="Times New Roman"/>
                            </a:rPr>
                            <m:t>𝜆</m:t>
                          </m:r>
                        </m:den>
                      </m:f>
                    </m:oMath>
                  </m:oMathPara>
                </a14:m>
                <a:endParaRPr lang="es-ES" sz="3200" b="0" dirty="0">
                  <a:ea typeface="Times New Roman"/>
                  <a:cs typeface="Times New Roman"/>
                  <a:sym typeface="Times New Roman"/>
                </a:endParaRPr>
              </a:p>
              <a:p>
                <a:r>
                  <a:rPr lang="en-US" altLang="en-MX" dirty="0">
                    <a:ea typeface="ＭＳ Ｐゴシック" panose="020B0600070205080204" pitchFamily="34" charset="-128"/>
                  </a:rPr>
                  <a:t>Incremental NMB of </a:t>
                </a:r>
                <a14:m>
                  <m:oMath xmlns:m="http://schemas.openxmlformats.org/officeDocument/2006/math">
                    <m:r>
                      <a:rPr lang="es-ES" i="1" smtClean="0">
                        <a:latin typeface="Cambria Math" panose="02040503050406030204" pitchFamily="18" charset="0"/>
                        <a:ea typeface="Times New Roman"/>
                        <a:cs typeface="Times New Roman"/>
                        <a:sym typeface="Times New Roman"/>
                      </a:rPr>
                      <m:t>𝑑</m:t>
                    </m:r>
                  </m:oMath>
                </a14:m>
                <a:r>
                  <a:rPr lang="en-US" altLang="en-MX" dirty="0">
                    <a:ea typeface="ＭＳ Ｐゴシック" panose="020B0600070205080204" pitchFamily="34" charset="-128"/>
                  </a:rPr>
                  <a:t> vs </a:t>
                </a:r>
                <a:r>
                  <a:rPr lang="en-US" altLang="en-MX" dirty="0" err="1">
                    <a:ea typeface="ＭＳ Ｐゴシック" panose="020B0600070205080204" pitchFamily="34" charset="-128"/>
                  </a:rPr>
                  <a:t>i</a:t>
                </a:r>
                <a:endParaRPr lang="en-US" altLang="en-MX" dirty="0">
                  <a:ea typeface="ＭＳ Ｐゴシック" panose="020B0600070205080204" pitchFamily="34" charset="-128"/>
                </a:endParaRPr>
              </a:p>
              <a:p>
                <a:pPr marL="0" indent="0">
                  <a:buNone/>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𝐼𝑁𝐻𝐵</m:t>
                          </m:r>
                        </m:e>
                        <m:sub>
                          <m:r>
                            <a:rPr lang="es-ES" sz="3200" b="0" i="1" smtClean="0">
                              <a:latin typeface="Cambria Math" panose="02040503050406030204" pitchFamily="18" charset="0"/>
                              <a:ea typeface="Times New Roman"/>
                              <a:cs typeface="Times New Roman"/>
                              <a:sym typeface="Times New Roman"/>
                            </a:rPr>
                            <m:t>𝑑</m:t>
                          </m:r>
                          <m:r>
                            <a:rPr lang="es-ES" sz="3200" b="0" i="1" smtClean="0">
                              <a:latin typeface="Cambria Math" panose="02040503050406030204" pitchFamily="18" charset="0"/>
                              <a:ea typeface="Times New Roman"/>
                              <a:cs typeface="Times New Roman"/>
                              <a:sym typeface="Times New Roman"/>
                            </a:rPr>
                            <m:t>|</m:t>
                          </m:r>
                          <m:r>
                            <a:rPr lang="es-ES" sz="3200" b="0" i="1" smtClean="0">
                              <a:latin typeface="Cambria Math" panose="02040503050406030204" pitchFamily="18" charset="0"/>
                              <a:ea typeface="Times New Roman"/>
                              <a:cs typeface="Times New Roman"/>
                              <a:sym typeface="Times New Roman"/>
                            </a:rPr>
                            <m:t>𝑖</m:t>
                          </m:r>
                        </m:sub>
                      </m:sSub>
                      <m:r>
                        <a:rPr lang="es-ES" sz="3200" i="1">
                          <a:latin typeface="Cambria Math" panose="02040503050406030204" pitchFamily="18" charset="0"/>
                          <a:ea typeface="Times New Roman"/>
                          <a:cs typeface="Times New Roman"/>
                          <a:sym typeface="Times New Roman"/>
                        </a:rPr>
                        <m:t>=</m:t>
                      </m:r>
                      <m:d>
                        <m:dPr>
                          <m:ctrlPr>
                            <a:rPr lang="es-ES" sz="3200" b="0" i="1" smtClean="0">
                              <a:latin typeface="Cambria Math" panose="02040503050406030204" pitchFamily="18" charset="0"/>
                              <a:cs typeface="Times New Roman"/>
                              <a:sym typeface="Times New Roman"/>
                            </a:rPr>
                          </m:ctrlPr>
                        </m:dPr>
                        <m:e>
                          <m:sSub>
                            <m:sSubPr>
                              <m:ctrlPr>
                                <a:rPr lang="es-ES" i="1">
                                  <a:latin typeface="Cambria Math" panose="02040503050406030204" pitchFamily="18" charset="0"/>
                                  <a:ea typeface="Times New Roman"/>
                                  <a:cs typeface="Times New Roman"/>
                                  <a:sym typeface="Times New Roman"/>
                                </a:rPr>
                              </m:ctrlPr>
                            </m:sSubPr>
                            <m:e>
                              <m:r>
                                <a:rPr lang="es-ES" i="1">
                                  <a:latin typeface="Cambria Math" panose="02040503050406030204" pitchFamily="18" charset="0"/>
                                  <a:ea typeface="Times New Roman"/>
                                  <a:cs typeface="Times New Roman"/>
                                  <a:sym typeface="Times New Roman"/>
                                </a:rPr>
                                <m:t>𝐸</m:t>
                              </m:r>
                            </m:e>
                            <m:sub>
                              <m:r>
                                <a:rPr lang="es-ES" i="1">
                                  <a:latin typeface="Cambria Math" panose="02040503050406030204" pitchFamily="18" charset="0"/>
                                  <a:ea typeface="Times New Roman"/>
                                  <a:cs typeface="Times New Roman"/>
                                  <a:sym typeface="Times New Roman"/>
                                </a:rPr>
                                <m:t>𝑑</m:t>
                              </m:r>
                            </m:sub>
                          </m:sSub>
                          <m:r>
                            <a:rPr lang="es-ES" b="0" i="1" smtClean="0">
                              <a:latin typeface="Cambria Math" panose="02040503050406030204" pitchFamily="18" charset="0"/>
                              <a:ea typeface="Times New Roman"/>
                              <a:cs typeface="Times New Roman"/>
                              <a:sym typeface="Times New Roman"/>
                            </a:rPr>
                            <m:t>−</m:t>
                          </m:r>
                          <m:sSub>
                            <m:sSubPr>
                              <m:ctrlPr>
                                <a:rPr lang="es-ES" i="1">
                                  <a:latin typeface="Cambria Math" panose="02040503050406030204" pitchFamily="18" charset="0"/>
                                  <a:ea typeface="Times New Roman"/>
                                  <a:cs typeface="Times New Roman"/>
                                  <a:sym typeface="Times New Roman"/>
                                </a:rPr>
                              </m:ctrlPr>
                            </m:sSubPr>
                            <m:e>
                              <m:r>
                                <a:rPr lang="es-ES" i="1">
                                  <a:latin typeface="Cambria Math" panose="02040503050406030204" pitchFamily="18" charset="0"/>
                                  <a:ea typeface="Times New Roman"/>
                                  <a:cs typeface="Times New Roman"/>
                                  <a:sym typeface="Times New Roman"/>
                                </a:rPr>
                                <m:t>𝐸</m:t>
                              </m:r>
                            </m:e>
                            <m:sub>
                              <m:r>
                                <a:rPr lang="es-ES" b="0" i="1" smtClean="0">
                                  <a:latin typeface="Cambria Math" panose="02040503050406030204" pitchFamily="18" charset="0"/>
                                  <a:ea typeface="Times New Roman"/>
                                  <a:cs typeface="Times New Roman"/>
                                  <a:sym typeface="Times New Roman"/>
                                </a:rPr>
                                <m:t>𝑖</m:t>
                              </m:r>
                            </m:sub>
                          </m:sSub>
                        </m:e>
                      </m:d>
                      <m:r>
                        <a:rPr lang="es-ES" sz="3200" i="1">
                          <a:latin typeface="Cambria Math" panose="02040503050406030204" pitchFamily="18" charset="0"/>
                          <a:ea typeface="Times New Roman"/>
                          <a:cs typeface="Times New Roman"/>
                          <a:sym typeface="Times New Roman"/>
                        </a:rPr>
                        <m:t>−</m:t>
                      </m:r>
                      <m:f>
                        <m:fPr>
                          <m:ctrlPr>
                            <a:rPr lang="es-ES" sz="3200" b="0" i="1" smtClean="0">
                              <a:latin typeface="Cambria Math" panose="02040503050406030204" pitchFamily="18" charset="0"/>
                              <a:cs typeface="Times New Roman"/>
                              <a:sym typeface="Times New Roman"/>
                            </a:rPr>
                          </m:ctrlPr>
                        </m:fPr>
                        <m:num>
                          <m:d>
                            <m:dPr>
                              <m:ctrlPr>
                                <a:rPr lang="es-ES" sz="3200" b="0" i="1" smtClean="0">
                                  <a:latin typeface="Cambria Math" panose="02040503050406030204" pitchFamily="18" charset="0"/>
                                  <a:cs typeface="Times New Roman"/>
                                  <a:sym typeface="Times New Roman"/>
                                </a:rPr>
                              </m:ctrlPr>
                            </m:dPr>
                            <m:e>
                              <m:sSub>
                                <m:sSubPr>
                                  <m:ctrlPr>
                                    <a:rPr lang="es-ES" i="1">
                                      <a:latin typeface="Cambria Math" panose="02040503050406030204" pitchFamily="18" charset="0"/>
                                      <a:ea typeface="Times New Roman"/>
                                      <a:cs typeface="Times New Roman"/>
                                      <a:sym typeface="Times New Roman"/>
                                    </a:rPr>
                                  </m:ctrlPr>
                                </m:sSubPr>
                                <m:e>
                                  <m:r>
                                    <a:rPr lang="es-ES" i="1">
                                      <a:latin typeface="Cambria Math" panose="02040503050406030204" pitchFamily="18" charset="0"/>
                                      <a:ea typeface="Times New Roman"/>
                                      <a:cs typeface="Times New Roman"/>
                                      <a:sym typeface="Times New Roman"/>
                                    </a:rPr>
                                    <m:t>𝐶</m:t>
                                  </m:r>
                                </m:e>
                                <m:sub>
                                  <m:r>
                                    <a:rPr lang="es-ES" i="1">
                                      <a:latin typeface="Cambria Math" panose="02040503050406030204" pitchFamily="18" charset="0"/>
                                      <a:ea typeface="Times New Roman"/>
                                      <a:cs typeface="Times New Roman"/>
                                      <a:sym typeface="Times New Roman"/>
                                    </a:rPr>
                                    <m:t>𝑑</m:t>
                                  </m:r>
                                </m:sub>
                              </m:sSub>
                              <m:r>
                                <a:rPr lang="es-ES" b="0" i="1" smtClean="0">
                                  <a:latin typeface="Cambria Math" panose="02040503050406030204" pitchFamily="18" charset="0"/>
                                  <a:ea typeface="Times New Roman"/>
                                  <a:cs typeface="Times New Roman"/>
                                  <a:sym typeface="Times New Roman"/>
                                </a:rPr>
                                <m:t>−</m:t>
                              </m:r>
                              <m:sSub>
                                <m:sSubPr>
                                  <m:ctrlPr>
                                    <a:rPr lang="es-ES" i="1">
                                      <a:latin typeface="Cambria Math" panose="02040503050406030204" pitchFamily="18" charset="0"/>
                                      <a:ea typeface="Times New Roman"/>
                                      <a:cs typeface="Times New Roman"/>
                                      <a:sym typeface="Times New Roman"/>
                                    </a:rPr>
                                  </m:ctrlPr>
                                </m:sSubPr>
                                <m:e>
                                  <m:r>
                                    <a:rPr lang="es-ES" i="1">
                                      <a:latin typeface="Cambria Math" panose="02040503050406030204" pitchFamily="18" charset="0"/>
                                      <a:ea typeface="Times New Roman"/>
                                      <a:cs typeface="Times New Roman"/>
                                      <a:sym typeface="Times New Roman"/>
                                    </a:rPr>
                                    <m:t>𝐶</m:t>
                                  </m:r>
                                </m:e>
                                <m:sub>
                                  <m:r>
                                    <a:rPr lang="es-ES" b="0" i="1" smtClean="0">
                                      <a:latin typeface="Cambria Math" panose="02040503050406030204" pitchFamily="18" charset="0"/>
                                      <a:ea typeface="Times New Roman"/>
                                      <a:cs typeface="Times New Roman"/>
                                      <a:sym typeface="Times New Roman"/>
                                    </a:rPr>
                                    <m:t>𝑖</m:t>
                                  </m:r>
                                </m:sub>
                              </m:sSub>
                            </m:e>
                          </m:d>
                        </m:num>
                        <m:den>
                          <m:r>
                            <a:rPr lang="es-ES" i="1">
                              <a:latin typeface="Cambria Math" panose="02040503050406030204" pitchFamily="18" charset="0"/>
                              <a:ea typeface="Times New Roman"/>
                              <a:cs typeface="Times New Roman"/>
                              <a:sym typeface="Times New Roman"/>
                            </a:rPr>
                            <m:t>𝜆</m:t>
                          </m:r>
                        </m:den>
                      </m:f>
                    </m:oMath>
                  </m:oMathPara>
                </a14:m>
                <a:endParaRPr lang="en-US" altLang="en-MX" dirty="0">
                  <a:ea typeface="ＭＳ Ｐゴシック" panose="020B0600070205080204" pitchFamily="34" charset="-128"/>
                </a:endParaRPr>
              </a:p>
              <a:p>
                <a:r>
                  <a:rPr lang="en-US" altLang="en-MX" dirty="0">
                    <a:ea typeface="ＭＳ Ｐゴシック" panose="020B0600070205080204" pitchFamily="34" charset="-128"/>
                  </a:rPr>
                  <a:t>If </a:t>
                </a:r>
                <a14:m>
                  <m:oMath xmlns:m="http://schemas.openxmlformats.org/officeDocument/2006/math">
                    <m:sSub>
                      <m:sSubPr>
                        <m:ctrlPr>
                          <a:rPr lang="es-ES" sz="3200" b="0" i="1" smtClean="0">
                            <a:latin typeface="Cambria Math" panose="02040503050406030204" pitchFamily="18" charset="0"/>
                            <a:ea typeface="Times New Roman"/>
                            <a:cs typeface="Times New Roman"/>
                            <a:sym typeface="Times New Roman"/>
                          </a:rPr>
                        </m:ctrlPr>
                      </m:sSubPr>
                      <m:e>
                        <m:r>
                          <a:rPr lang="es-ES" sz="3200" b="0" i="1" smtClean="0">
                            <a:latin typeface="Cambria Math" panose="02040503050406030204" pitchFamily="18" charset="0"/>
                            <a:ea typeface="Times New Roman"/>
                            <a:cs typeface="Times New Roman"/>
                            <a:sym typeface="Times New Roman"/>
                          </a:rPr>
                          <m:t>𝐼𝑁𝐻𝐵</m:t>
                        </m:r>
                      </m:e>
                      <m:sub>
                        <m:r>
                          <a:rPr lang="es-ES" sz="3200" b="0" i="1" smtClean="0">
                            <a:latin typeface="Cambria Math" panose="02040503050406030204" pitchFamily="18" charset="0"/>
                            <a:ea typeface="Times New Roman"/>
                            <a:cs typeface="Times New Roman"/>
                            <a:sym typeface="Times New Roman"/>
                          </a:rPr>
                          <m:t>𝑑</m:t>
                        </m:r>
                        <m:r>
                          <a:rPr lang="es-ES" sz="3200" b="0" i="1" smtClean="0">
                            <a:latin typeface="Cambria Math" panose="02040503050406030204" pitchFamily="18" charset="0"/>
                            <a:ea typeface="Times New Roman"/>
                            <a:cs typeface="Times New Roman"/>
                            <a:sym typeface="Times New Roman"/>
                          </a:rPr>
                          <m:t>|</m:t>
                        </m:r>
                        <m:r>
                          <a:rPr lang="es-ES" sz="3200" b="0" i="1" smtClean="0">
                            <a:latin typeface="Cambria Math" panose="02040503050406030204" pitchFamily="18" charset="0"/>
                            <a:ea typeface="Times New Roman"/>
                            <a:cs typeface="Times New Roman"/>
                            <a:sym typeface="Times New Roman"/>
                          </a:rPr>
                          <m:t>𝑖</m:t>
                        </m:r>
                      </m:sub>
                    </m:sSub>
                    <m:r>
                      <a:rPr lang="es-ES" sz="3200" b="0" i="1" smtClean="0">
                        <a:latin typeface="Cambria Math" panose="02040503050406030204" pitchFamily="18" charset="0"/>
                        <a:ea typeface="Times New Roman"/>
                        <a:cs typeface="Times New Roman"/>
                        <a:sym typeface="Times New Roman"/>
                      </a:rPr>
                      <m:t>&gt;0</m:t>
                    </m:r>
                  </m:oMath>
                </a14:m>
                <a:r>
                  <a:rPr lang="en-US" altLang="en-MX" dirty="0">
                    <a:ea typeface="ＭＳ Ｐゴシック" panose="020B0600070205080204" pitchFamily="34" charset="-128"/>
                  </a:rPr>
                  <a:t>, </a:t>
                </a:r>
                <a14:m>
                  <m:oMath xmlns:m="http://schemas.openxmlformats.org/officeDocument/2006/math">
                    <m:r>
                      <a:rPr lang="es-ES" i="1">
                        <a:latin typeface="Cambria Math" panose="02040503050406030204" pitchFamily="18" charset="0"/>
                        <a:ea typeface="Times New Roman"/>
                        <a:cs typeface="Times New Roman"/>
                        <a:sym typeface="Times New Roman"/>
                      </a:rPr>
                      <m:t>𝑑</m:t>
                    </m:r>
                  </m:oMath>
                </a14:m>
                <a:r>
                  <a:rPr lang="en-US" altLang="en-MX" dirty="0">
                    <a:ea typeface="ＭＳ Ｐゴシック" panose="020B0600070205080204" pitchFamily="34" charset="-128"/>
                  </a:rPr>
                  <a:t> is cost-effective</a:t>
                </a:r>
              </a:p>
            </p:txBody>
          </p:sp>
        </mc:Choice>
        <mc:Fallback xmlns="">
          <p:sp>
            <p:nvSpPr>
              <p:cNvPr id="3077" name="Rectangle 5">
                <a:extLst>
                  <a:ext uri="{FF2B5EF4-FFF2-40B4-BE49-F238E27FC236}">
                    <a16:creationId xmlns:a16="http://schemas.microsoft.com/office/drawing/2014/main" id="{96D9EEE5-AEC6-F81D-30D5-54DF6BA59B78}"/>
                  </a:ext>
                </a:extLst>
              </p:cNvPr>
              <p:cNvSpPr>
                <a:spLocks noGrp="1" noRot="1" noChangeAspect="1" noMove="1" noResize="1" noEditPoints="1" noAdjustHandles="1" noChangeArrowheads="1" noChangeShapeType="1" noTextEdit="1"/>
              </p:cNvSpPr>
              <p:nvPr>
                <p:ph type="body" idx="1"/>
              </p:nvPr>
            </p:nvSpPr>
            <p:spPr>
              <a:xfrm>
                <a:off x="767751" y="1585733"/>
                <a:ext cx="10791645" cy="5119868"/>
              </a:xfrm>
              <a:blipFill>
                <a:blip r:embed="rId3"/>
                <a:stretch>
                  <a:fillRect l="-1293" t="-2475"/>
                </a:stretch>
              </a:blipFill>
            </p:spPr>
            <p:txBody>
              <a:bodyPr/>
              <a:lstStyle/>
              <a:p>
                <a:r>
                  <a:rPr lang="en-US">
                    <a:noFill/>
                  </a:rPr>
                  <a:t> </a:t>
                </a:r>
              </a:p>
            </p:txBody>
          </p:sp>
        </mc:Fallback>
      </mc:AlternateContent>
    </p:spTree>
    <p:extLst>
      <p:ext uri="{BB962C8B-B14F-4D97-AF65-F5344CB8AC3E}">
        <p14:creationId xmlns:p14="http://schemas.microsoft.com/office/powerpoint/2010/main" val="111509151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9FA38-1187-DB40-75F6-8FCEB46DC8DD}"/>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2BCA62B3-352F-46A4-D6C7-FA82404F6B62}"/>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E3F4C7C6-6F7E-5B70-605C-8C5BAFE15017}"/>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DA2DBEF8-72B7-D391-A20D-80A1EC11D804}"/>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Decision rule</a:t>
            </a:r>
            <a:endParaRPr lang="en-US" b="0" dirty="0"/>
          </a:p>
        </p:txBody>
      </p:sp>
      <p:sp>
        <p:nvSpPr>
          <p:cNvPr id="3077" name="Rectangle 5">
            <a:extLst>
              <a:ext uri="{FF2B5EF4-FFF2-40B4-BE49-F238E27FC236}">
                <a16:creationId xmlns:a16="http://schemas.microsoft.com/office/drawing/2014/main" id="{BD573639-2C5F-F5FB-816A-5148C5E1AFE0}"/>
              </a:ext>
            </a:extLst>
          </p:cNvPr>
          <p:cNvSpPr>
            <a:spLocks noGrp="1" noChangeArrowheads="1"/>
          </p:cNvSpPr>
          <p:nvPr>
            <p:ph type="body" idx="1"/>
          </p:nvPr>
        </p:nvSpPr>
        <p:spPr>
          <a:xfrm>
            <a:off x="767751" y="1981200"/>
            <a:ext cx="10791645" cy="3864015"/>
          </a:xfrm>
        </p:spPr>
        <p:txBody>
          <a:bodyPr>
            <a:normAutofit/>
          </a:bodyPr>
          <a:lstStyle/>
          <a:p>
            <a:r>
              <a:rPr lang="en-US" altLang="en-US" sz="3200" dirty="0"/>
              <a:t>For a given C/E threshold, the competing choice alternative with the greatest NHB (or NMB) is the most cost-effective option </a:t>
            </a:r>
            <a:r>
              <a:rPr lang="en-US" altLang="en-US" sz="3200" i="1" dirty="0"/>
              <a:t>at that budget constraint</a:t>
            </a:r>
            <a:r>
              <a:rPr lang="en-US" altLang="en-US" sz="3200" dirty="0"/>
              <a:t>.</a:t>
            </a:r>
          </a:p>
          <a:p>
            <a:endParaRPr lang="en-US" altLang="en-US" sz="3200" dirty="0"/>
          </a:p>
          <a:p>
            <a:r>
              <a:rPr lang="en-US" altLang="en-US" sz="3200" dirty="0"/>
              <a:t>Comparing NHB (or NMB) at a fixed C/E threshold is equivalent to applying the rule of selecting the </a:t>
            </a:r>
            <a:r>
              <a:rPr lang="en-US" altLang="en-US" sz="3200" i="1" dirty="0"/>
              <a:t>largest</a:t>
            </a:r>
            <a:r>
              <a:rPr lang="en-US" altLang="en-US" sz="3200" dirty="0"/>
              <a:t> competing alternative whose </a:t>
            </a:r>
            <a:r>
              <a:rPr lang="en-US" altLang="en-US" sz="3200" i="1" dirty="0"/>
              <a:t>incremental </a:t>
            </a:r>
            <a:r>
              <a:rPr lang="en-US" altLang="en-US" sz="3200" dirty="0"/>
              <a:t>C/E ratio is below the C/E threshold.</a:t>
            </a:r>
            <a:endParaRPr lang="en-US" altLang="en-US" sz="3200" i="1" dirty="0"/>
          </a:p>
        </p:txBody>
      </p:sp>
    </p:spTree>
    <p:extLst>
      <p:ext uri="{BB962C8B-B14F-4D97-AF65-F5344CB8AC3E}">
        <p14:creationId xmlns:p14="http://schemas.microsoft.com/office/powerpoint/2010/main" val="217514044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63990-8EE5-D3CE-62D2-3F7D661F0279}"/>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528AEA8B-0C9D-2A53-351A-A75114897452}"/>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9F4B0816-420F-C01E-1381-063BF1C0C5A7}"/>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CFC4417-CFE5-5014-369F-0CF8C12C6ED0}"/>
              </a:ext>
            </a:extLst>
          </p:cNvPr>
          <p:cNvSpPr>
            <a:spLocks noGrp="1" noChangeArrowheads="1"/>
          </p:cNvSpPr>
          <p:nvPr>
            <p:ph type="title"/>
          </p:nvPr>
        </p:nvSpPr>
        <p:spPr>
          <a:xfrm>
            <a:off x="767751" y="381000"/>
            <a:ext cx="10791645" cy="1371600"/>
          </a:xfrm>
        </p:spPr>
        <p:txBody>
          <a:bodyPr>
            <a:normAutofit/>
          </a:bodyPr>
          <a:lstStyle/>
          <a:p>
            <a:pPr>
              <a:defRPr/>
            </a:pPr>
            <a:r>
              <a:rPr lang="en-US" altLang="en-MX" dirty="0">
                <a:ea typeface="ＭＳ Ｐゴシック" panose="020B0600070205080204" pitchFamily="34" charset="-128"/>
              </a:rPr>
              <a:t>Probabilistic Sensitivity Analysis (PSA)</a:t>
            </a:r>
            <a:br>
              <a:rPr lang="en-US" altLang="en-MX" dirty="0">
                <a:ea typeface="ＭＳ Ｐゴシック" panose="020B0600070205080204" pitchFamily="34" charset="-128"/>
              </a:rPr>
            </a:br>
            <a:r>
              <a:rPr lang="en-US" altLang="en-MX" sz="4000" dirty="0">
                <a:ea typeface="ＭＳ Ｐゴシック" panose="020B0600070205080204" pitchFamily="34" charset="-128"/>
              </a:rPr>
              <a:t>(2nd order Monte Carlo)</a:t>
            </a:r>
            <a:endParaRPr lang="en-US" dirty="0"/>
          </a:p>
        </p:txBody>
      </p:sp>
      <p:sp>
        <p:nvSpPr>
          <p:cNvPr id="3077" name="Rectangle 5">
            <a:extLst>
              <a:ext uri="{FF2B5EF4-FFF2-40B4-BE49-F238E27FC236}">
                <a16:creationId xmlns:a16="http://schemas.microsoft.com/office/drawing/2014/main" id="{29937A3D-E48B-F907-A1D3-CD683782441E}"/>
              </a:ext>
            </a:extLst>
          </p:cNvPr>
          <p:cNvSpPr>
            <a:spLocks noGrp="1" noChangeArrowheads="1"/>
          </p:cNvSpPr>
          <p:nvPr>
            <p:ph type="body" idx="1"/>
          </p:nvPr>
        </p:nvSpPr>
        <p:spPr>
          <a:xfrm>
            <a:off x="767751" y="1956122"/>
            <a:ext cx="10791645" cy="4749478"/>
          </a:xfrm>
        </p:spPr>
        <p:txBody>
          <a:bodyPr>
            <a:normAutofit/>
          </a:bodyPr>
          <a:lstStyle/>
          <a:p>
            <a:r>
              <a:rPr lang="en-US" altLang="en-MX" dirty="0">
                <a:ea typeface="ＭＳ Ｐゴシック" panose="020B0600070205080204" pitchFamily="34" charset="-128"/>
              </a:rPr>
              <a:t>Replace point estimates in decision model with distributions (mean, variance)</a:t>
            </a:r>
          </a:p>
          <a:p>
            <a:r>
              <a:rPr lang="en-US" altLang="en-MX" dirty="0">
                <a:ea typeface="ＭＳ Ｐゴシック" panose="020B0600070205080204" pitchFamily="34" charset="-128"/>
              </a:rPr>
              <a:t>Randomly draw from each distribution and analyze decision model</a:t>
            </a:r>
          </a:p>
          <a:p>
            <a:r>
              <a:rPr lang="en-US" altLang="en-MX" dirty="0">
                <a:ea typeface="ＭＳ Ｐゴシック" panose="020B0600070205080204" pitchFamily="34" charset="-128"/>
              </a:rPr>
              <a:t>Repeat many times</a:t>
            </a:r>
          </a:p>
          <a:p>
            <a:r>
              <a:rPr lang="en-US" altLang="en-MX" dirty="0">
                <a:ea typeface="ＭＳ Ｐゴシック" panose="020B0600070205080204" pitchFamily="34" charset="-128"/>
              </a:rPr>
              <a:t>Produce distribution of expected outcome</a:t>
            </a:r>
          </a:p>
          <a:p>
            <a:r>
              <a:rPr lang="en-US" altLang="en-MX" dirty="0" err="1">
                <a:ea typeface="ＭＳ Ｐゴシック" panose="020B0600070205080204" pitchFamily="34" charset="-128"/>
              </a:rPr>
              <a:t>Doubilet</a:t>
            </a:r>
            <a:r>
              <a:rPr lang="en-US" altLang="en-MX" dirty="0">
                <a:ea typeface="ＭＳ Ｐゴシック" panose="020B0600070205080204" pitchFamily="34" charset="-128"/>
              </a:rPr>
              <a:t> et al. (1985)</a:t>
            </a:r>
          </a:p>
          <a:p>
            <a:r>
              <a:rPr lang="en-US" altLang="en-MX" dirty="0">
                <a:ea typeface="ＭＳ Ｐゴシック" panose="020B0600070205080204" pitchFamily="34" charset="-128"/>
              </a:rPr>
              <a:t>Results include means and standard deviations of the expected values of each strategy</a:t>
            </a:r>
          </a:p>
          <a:p>
            <a:endParaRPr lang="en-US" altLang="en-MX" dirty="0">
              <a:ea typeface="ＭＳ Ｐゴシック" panose="020B0600070205080204" pitchFamily="34" charset="-128"/>
            </a:endParaRPr>
          </a:p>
        </p:txBody>
      </p:sp>
    </p:spTree>
    <p:extLst>
      <p:ext uri="{BB962C8B-B14F-4D97-AF65-F5344CB8AC3E}">
        <p14:creationId xmlns:p14="http://schemas.microsoft.com/office/powerpoint/2010/main" val="79788523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084545"/>
          </a:xfrm>
        </p:spPr>
        <p:txBody>
          <a:bodyPr>
            <a:normAutofit/>
          </a:bodyPr>
          <a:lstStyle/>
          <a:p>
            <a:pPr>
              <a:defRPr/>
            </a:pPr>
            <a:r>
              <a:rPr lang="en-US" altLang="en-MX" dirty="0">
                <a:ea typeface="ＭＳ Ｐゴシック" panose="020B0600070205080204" pitchFamily="34" charset="-128"/>
              </a:rPr>
              <a:t>Probabilistic Sensitivity Analysis (PSA)</a:t>
            </a:r>
            <a:endParaRPr lang="en-US" dirty="0"/>
          </a:p>
        </p:txBody>
      </p:sp>
      <p:grpSp>
        <p:nvGrpSpPr>
          <p:cNvPr id="8" name="Group 2">
            <a:extLst>
              <a:ext uri="{FF2B5EF4-FFF2-40B4-BE49-F238E27FC236}">
                <a16:creationId xmlns:a16="http://schemas.microsoft.com/office/drawing/2014/main" id="{15E66820-BE00-5D47-8900-1CFC7728A5C3}"/>
              </a:ext>
            </a:extLst>
          </p:cNvPr>
          <p:cNvGrpSpPr>
            <a:grpSpLocks/>
          </p:cNvGrpSpPr>
          <p:nvPr/>
        </p:nvGrpSpPr>
        <p:grpSpPr bwMode="auto">
          <a:xfrm>
            <a:off x="2438401" y="1458913"/>
            <a:ext cx="1820863" cy="4870450"/>
            <a:chOff x="576" y="919"/>
            <a:chExt cx="1147" cy="3068"/>
          </a:xfrm>
        </p:grpSpPr>
        <p:sp>
          <p:nvSpPr>
            <p:cNvPr id="9" name="Line 3">
              <a:extLst>
                <a:ext uri="{FF2B5EF4-FFF2-40B4-BE49-F238E27FC236}">
                  <a16:creationId xmlns:a16="http://schemas.microsoft.com/office/drawing/2014/main" id="{311180BD-8EFA-044E-939C-98238BE8B430}"/>
                </a:ext>
              </a:extLst>
            </p:cNvPr>
            <p:cNvSpPr>
              <a:spLocks noChangeShapeType="1"/>
            </p:cNvSpPr>
            <p:nvPr/>
          </p:nvSpPr>
          <p:spPr bwMode="auto">
            <a:xfrm>
              <a:off x="576" y="1898"/>
              <a:ext cx="1061" cy="0"/>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MX"/>
            </a:p>
          </p:txBody>
        </p:sp>
        <p:sp>
          <p:nvSpPr>
            <p:cNvPr id="10" name="Rectangle 4">
              <a:extLst>
                <a:ext uri="{FF2B5EF4-FFF2-40B4-BE49-F238E27FC236}">
                  <a16:creationId xmlns:a16="http://schemas.microsoft.com/office/drawing/2014/main" id="{0EE1365E-4339-2E45-913D-50F59E1B9166}"/>
                </a:ext>
              </a:extLst>
            </p:cNvPr>
            <p:cNvSpPr>
              <a:spLocks noChangeArrowheads="1"/>
            </p:cNvSpPr>
            <p:nvPr/>
          </p:nvSpPr>
          <p:spPr bwMode="auto">
            <a:xfrm>
              <a:off x="634" y="919"/>
              <a:ext cx="108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a:solidFill>
                    <a:srgbClr val="000000"/>
                  </a:solidFill>
                  <a:latin typeface="Arial" panose="020B0604020202020204" pitchFamily="34" charset="0"/>
                </a:rPr>
                <a:t>Inputs</a:t>
              </a:r>
            </a:p>
          </p:txBody>
        </p:sp>
        <p:sp>
          <p:nvSpPr>
            <p:cNvPr id="11" name="Freeform 5">
              <a:extLst>
                <a:ext uri="{FF2B5EF4-FFF2-40B4-BE49-F238E27FC236}">
                  <a16:creationId xmlns:a16="http://schemas.microsoft.com/office/drawing/2014/main" id="{B4437CA0-0337-E04B-85B0-439B25B5F70F}"/>
                </a:ext>
              </a:extLst>
            </p:cNvPr>
            <p:cNvSpPr>
              <a:spLocks/>
            </p:cNvSpPr>
            <p:nvPr/>
          </p:nvSpPr>
          <p:spPr bwMode="auto">
            <a:xfrm>
              <a:off x="727" y="1556"/>
              <a:ext cx="789" cy="344"/>
            </a:xfrm>
            <a:custGeom>
              <a:avLst/>
              <a:gdLst>
                <a:gd name="T0" fmla="*/ 0 w 888"/>
                <a:gd name="T1" fmla="*/ 343 h 344"/>
                <a:gd name="T2" fmla="*/ 25 w 888"/>
                <a:gd name="T3" fmla="*/ 292 h 344"/>
                <a:gd name="T4" fmla="*/ 57 w 888"/>
                <a:gd name="T5" fmla="*/ 252 h 344"/>
                <a:gd name="T6" fmla="*/ 88 w 888"/>
                <a:gd name="T7" fmla="*/ 211 h 344"/>
                <a:gd name="T8" fmla="*/ 101 w 888"/>
                <a:gd name="T9" fmla="*/ 151 h 344"/>
                <a:gd name="T10" fmla="*/ 113 w 888"/>
                <a:gd name="T11" fmla="*/ 91 h 344"/>
                <a:gd name="T12" fmla="*/ 145 w 888"/>
                <a:gd name="T13" fmla="*/ 41 h 344"/>
                <a:gd name="T14" fmla="*/ 176 w 888"/>
                <a:gd name="T15" fmla="*/ 0 h 344"/>
                <a:gd name="T16" fmla="*/ 215 w 888"/>
                <a:gd name="T17" fmla="*/ 11 h 344"/>
                <a:gd name="T18" fmla="*/ 245 w 888"/>
                <a:gd name="T19" fmla="*/ 41 h 344"/>
                <a:gd name="T20" fmla="*/ 290 w 888"/>
                <a:gd name="T21" fmla="*/ 61 h 344"/>
                <a:gd name="T22" fmla="*/ 328 w 888"/>
                <a:gd name="T23" fmla="*/ 81 h 344"/>
                <a:gd name="T24" fmla="*/ 359 w 888"/>
                <a:gd name="T25" fmla="*/ 121 h 344"/>
                <a:gd name="T26" fmla="*/ 371 w 888"/>
                <a:gd name="T27" fmla="*/ 181 h 344"/>
                <a:gd name="T28" fmla="*/ 385 w 888"/>
                <a:gd name="T29" fmla="*/ 242 h 344"/>
                <a:gd name="T30" fmla="*/ 422 w 888"/>
                <a:gd name="T31" fmla="*/ 262 h 344"/>
                <a:gd name="T32" fmla="*/ 459 w 888"/>
                <a:gd name="T33" fmla="*/ 302 h 344"/>
                <a:gd name="T34" fmla="*/ 491 w 888"/>
                <a:gd name="T35" fmla="*/ 343 h 3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8"/>
                <a:gd name="T55" fmla="*/ 0 h 344"/>
                <a:gd name="T56" fmla="*/ 888 w 888"/>
                <a:gd name="T57" fmla="*/ 344 h 3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8" h="344">
                  <a:moveTo>
                    <a:pt x="0" y="343"/>
                  </a:moveTo>
                  <a:lnTo>
                    <a:pt x="46" y="292"/>
                  </a:lnTo>
                  <a:lnTo>
                    <a:pt x="102" y="252"/>
                  </a:lnTo>
                  <a:lnTo>
                    <a:pt x="159" y="211"/>
                  </a:lnTo>
                  <a:lnTo>
                    <a:pt x="182" y="151"/>
                  </a:lnTo>
                  <a:lnTo>
                    <a:pt x="204" y="91"/>
                  </a:lnTo>
                  <a:lnTo>
                    <a:pt x="262" y="41"/>
                  </a:lnTo>
                  <a:lnTo>
                    <a:pt x="318" y="0"/>
                  </a:lnTo>
                  <a:lnTo>
                    <a:pt x="387" y="11"/>
                  </a:lnTo>
                  <a:lnTo>
                    <a:pt x="443" y="41"/>
                  </a:lnTo>
                  <a:lnTo>
                    <a:pt x="523" y="61"/>
                  </a:lnTo>
                  <a:lnTo>
                    <a:pt x="592" y="81"/>
                  </a:lnTo>
                  <a:lnTo>
                    <a:pt x="648" y="121"/>
                  </a:lnTo>
                  <a:lnTo>
                    <a:pt x="670" y="181"/>
                  </a:lnTo>
                  <a:lnTo>
                    <a:pt x="694" y="242"/>
                  </a:lnTo>
                  <a:lnTo>
                    <a:pt x="763" y="262"/>
                  </a:lnTo>
                  <a:lnTo>
                    <a:pt x="830" y="302"/>
                  </a:lnTo>
                  <a:lnTo>
                    <a:pt x="887" y="343"/>
                  </a:lnTo>
                </a:path>
              </a:pathLst>
            </a:custGeom>
            <a:solidFill>
              <a:schemeClr val="accent1"/>
            </a:solidFill>
            <a:ln w="12700" cap="rnd" cmpd="sng">
              <a:solidFill>
                <a:srgbClr val="FFFFFF"/>
              </a:solidFill>
              <a:prstDash val="solid"/>
              <a:round/>
              <a:headEnd type="none" w="sm" len="sm"/>
              <a:tailEnd type="none" w="sm" len="sm"/>
            </a:ln>
          </p:spPr>
          <p:txBody>
            <a:bodyPr/>
            <a:lstStyle/>
            <a:p>
              <a:endParaRPr lang="en-MX"/>
            </a:p>
          </p:txBody>
        </p:sp>
        <p:sp>
          <p:nvSpPr>
            <p:cNvPr id="12" name="Rectangle 6">
              <a:extLst>
                <a:ext uri="{FF2B5EF4-FFF2-40B4-BE49-F238E27FC236}">
                  <a16:creationId xmlns:a16="http://schemas.microsoft.com/office/drawing/2014/main" id="{5C770D3E-5DCE-3C4C-96B2-0C3AE19DC588}"/>
                </a:ext>
              </a:extLst>
            </p:cNvPr>
            <p:cNvSpPr>
              <a:spLocks noChangeArrowheads="1"/>
            </p:cNvSpPr>
            <p:nvPr/>
          </p:nvSpPr>
          <p:spPr bwMode="auto">
            <a:xfrm>
              <a:off x="1012" y="185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sz="2800">
                  <a:solidFill>
                    <a:srgbClr val="000000"/>
                  </a:solidFill>
                  <a:latin typeface="Arial" panose="020B0604020202020204" pitchFamily="34" charset="0"/>
                </a:rPr>
                <a:t>x</a:t>
              </a:r>
            </a:p>
          </p:txBody>
        </p:sp>
        <p:sp>
          <p:nvSpPr>
            <p:cNvPr id="13" name="Rectangle 7">
              <a:extLst>
                <a:ext uri="{FF2B5EF4-FFF2-40B4-BE49-F238E27FC236}">
                  <a16:creationId xmlns:a16="http://schemas.microsoft.com/office/drawing/2014/main" id="{B4C3FDAF-1CBE-3942-879E-08A6859118AC}"/>
                </a:ext>
              </a:extLst>
            </p:cNvPr>
            <p:cNvSpPr>
              <a:spLocks noChangeArrowheads="1"/>
            </p:cNvSpPr>
            <p:nvPr/>
          </p:nvSpPr>
          <p:spPr bwMode="auto">
            <a:xfrm>
              <a:off x="1099" y="1947"/>
              <a:ext cx="24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a:solidFill>
                    <a:srgbClr val="000000"/>
                  </a:solidFill>
                  <a:latin typeface="Arial" panose="020B0604020202020204" pitchFamily="34" charset="0"/>
                </a:rPr>
                <a:t>1</a:t>
              </a:r>
            </a:p>
          </p:txBody>
        </p:sp>
        <p:sp>
          <p:nvSpPr>
            <p:cNvPr id="14" name="Line 8">
              <a:extLst>
                <a:ext uri="{FF2B5EF4-FFF2-40B4-BE49-F238E27FC236}">
                  <a16:creationId xmlns:a16="http://schemas.microsoft.com/office/drawing/2014/main" id="{5FD2A9EE-4817-9C4A-A05B-5001984F5641}"/>
                </a:ext>
              </a:extLst>
            </p:cNvPr>
            <p:cNvSpPr>
              <a:spLocks noChangeShapeType="1"/>
            </p:cNvSpPr>
            <p:nvPr/>
          </p:nvSpPr>
          <p:spPr bwMode="auto">
            <a:xfrm>
              <a:off x="626" y="2742"/>
              <a:ext cx="1061" cy="0"/>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MX"/>
            </a:p>
          </p:txBody>
        </p:sp>
        <p:sp>
          <p:nvSpPr>
            <p:cNvPr id="15" name="Rectangle 9">
              <a:extLst>
                <a:ext uri="{FF2B5EF4-FFF2-40B4-BE49-F238E27FC236}">
                  <a16:creationId xmlns:a16="http://schemas.microsoft.com/office/drawing/2014/main" id="{CBCF5252-181A-0C4B-A036-05F08E39AED4}"/>
                </a:ext>
              </a:extLst>
            </p:cNvPr>
            <p:cNvSpPr>
              <a:spLocks noChangeArrowheads="1"/>
            </p:cNvSpPr>
            <p:nvPr/>
          </p:nvSpPr>
          <p:spPr bwMode="auto">
            <a:xfrm>
              <a:off x="1063" y="270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sz="2800">
                  <a:solidFill>
                    <a:srgbClr val="000000"/>
                  </a:solidFill>
                  <a:latin typeface="Arial" panose="020B0604020202020204" pitchFamily="34" charset="0"/>
                </a:rPr>
                <a:t>x</a:t>
              </a:r>
            </a:p>
          </p:txBody>
        </p:sp>
        <p:sp>
          <p:nvSpPr>
            <p:cNvPr id="16" name="Rectangle 10">
              <a:extLst>
                <a:ext uri="{FF2B5EF4-FFF2-40B4-BE49-F238E27FC236}">
                  <a16:creationId xmlns:a16="http://schemas.microsoft.com/office/drawing/2014/main" id="{7B5069DC-C1D0-B64D-BE97-B75DEA3CAFD7}"/>
                </a:ext>
              </a:extLst>
            </p:cNvPr>
            <p:cNvSpPr>
              <a:spLocks noChangeArrowheads="1"/>
            </p:cNvSpPr>
            <p:nvPr/>
          </p:nvSpPr>
          <p:spPr bwMode="auto">
            <a:xfrm>
              <a:off x="1150" y="2793"/>
              <a:ext cx="24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a:solidFill>
                    <a:srgbClr val="000000"/>
                  </a:solidFill>
                  <a:latin typeface="Arial" panose="020B0604020202020204" pitchFamily="34" charset="0"/>
                </a:rPr>
                <a:t>2</a:t>
              </a:r>
            </a:p>
          </p:txBody>
        </p:sp>
        <p:sp>
          <p:nvSpPr>
            <p:cNvPr id="17" name="Line 11">
              <a:extLst>
                <a:ext uri="{FF2B5EF4-FFF2-40B4-BE49-F238E27FC236}">
                  <a16:creationId xmlns:a16="http://schemas.microsoft.com/office/drawing/2014/main" id="{1D73DBB2-1D4A-B942-928A-C27E6E9D6013}"/>
                </a:ext>
              </a:extLst>
            </p:cNvPr>
            <p:cNvSpPr>
              <a:spLocks noChangeShapeType="1"/>
            </p:cNvSpPr>
            <p:nvPr/>
          </p:nvSpPr>
          <p:spPr bwMode="auto">
            <a:xfrm>
              <a:off x="637" y="3629"/>
              <a:ext cx="1060" cy="0"/>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MX"/>
            </a:p>
          </p:txBody>
        </p:sp>
        <p:sp>
          <p:nvSpPr>
            <p:cNvPr id="18" name="Freeform 12">
              <a:extLst>
                <a:ext uri="{FF2B5EF4-FFF2-40B4-BE49-F238E27FC236}">
                  <a16:creationId xmlns:a16="http://schemas.microsoft.com/office/drawing/2014/main" id="{0326E368-F696-F64B-995C-6BE7A16A388E}"/>
                </a:ext>
              </a:extLst>
            </p:cNvPr>
            <p:cNvSpPr>
              <a:spLocks/>
            </p:cNvSpPr>
            <p:nvPr/>
          </p:nvSpPr>
          <p:spPr bwMode="auto">
            <a:xfrm>
              <a:off x="859" y="2431"/>
              <a:ext cx="617" cy="313"/>
            </a:xfrm>
            <a:custGeom>
              <a:avLst/>
              <a:gdLst>
                <a:gd name="T0" fmla="*/ 0 w 694"/>
                <a:gd name="T1" fmla="*/ 302 h 313"/>
                <a:gd name="T2" fmla="*/ 31 w 694"/>
                <a:gd name="T3" fmla="*/ 251 h 313"/>
                <a:gd name="T4" fmla="*/ 68 w 694"/>
                <a:gd name="T5" fmla="*/ 211 h 313"/>
                <a:gd name="T6" fmla="*/ 101 w 694"/>
                <a:gd name="T7" fmla="*/ 171 h 313"/>
                <a:gd name="T8" fmla="*/ 132 w 694"/>
                <a:gd name="T9" fmla="*/ 130 h 313"/>
                <a:gd name="T10" fmla="*/ 170 w 694"/>
                <a:gd name="T11" fmla="*/ 90 h 313"/>
                <a:gd name="T12" fmla="*/ 208 w 694"/>
                <a:gd name="T13" fmla="*/ 60 h 313"/>
                <a:gd name="T14" fmla="*/ 245 w 694"/>
                <a:gd name="T15" fmla="*/ 20 h 313"/>
                <a:gd name="T16" fmla="*/ 283 w 694"/>
                <a:gd name="T17" fmla="*/ 0 h 313"/>
                <a:gd name="T18" fmla="*/ 328 w 694"/>
                <a:gd name="T19" fmla="*/ 10 h 313"/>
                <a:gd name="T20" fmla="*/ 346 w 694"/>
                <a:gd name="T21" fmla="*/ 70 h 313"/>
                <a:gd name="T22" fmla="*/ 353 w 694"/>
                <a:gd name="T23" fmla="*/ 130 h 313"/>
                <a:gd name="T24" fmla="*/ 358 w 694"/>
                <a:gd name="T25" fmla="*/ 191 h 313"/>
                <a:gd name="T26" fmla="*/ 366 w 694"/>
                <a:gd name="T27" fmla="*/ 251 h 313"/>
                <a:gd name="T28" fmla="*/ 385 w 694"/>
                <a:gd name="T29" fmla="*/ 312 h 3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4"/>
                <a:gd name="T46" fmla="*/ 0 h 313"/>
                <a:gd name="T47" fmla="*/ 694 w 694"/>
                <a:gd name="T48" fmla="*/ 313 h 3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4" h="313">
                  <a:moveTo>
                    <a:pt x="0" y="302"/>
                  </a:moveTo>
                  <a:lnTo>
                    <a:pt x="56" y="251"/>
                  </a:lnTo>
                  <a:lnTo>
                    <a:pt x="124" y="211"/>
                  </a:lnTo>
                  <a:lnTo>
                    <a:pt x="182" y="171"/>
                  </a:lnTo>
                  <a:lnTo>
                    <a:pt x="238" y="130"/>
                  </a:lnTo>
                  <a:lnTo>
                    <a:pt x="306" y="90"/>
                  </a:lnTo>
                  <a:lnTo>
                    <a:pt x="374" y="60"/>
                  </a:lnTo>
                  <a:lnTo>
                    <a:pt x="443" y="20"/>
                  </a:lnTo>
                  <a:lnTo>
                    <a:pt x="510" y="0"/>
                  </a:lnTo>
                  <a:lnTo>
                    <a:pt x="590" y="10"/>
                  </a:lnTo>
                  <a:lnTo>
                    <a:pt x="624" y="70"/>
                  </a:lnTo>
                  <a:lnTo>
                    <a:pt x="636" y="130"/>
                  </a:lnTo>
                  <a:lnTo>
                    <a:pt x="646" y="191"/>
                  </a:lnTo>
                  <a:lnTo>
                    <a:pt x="659" y="251"/>
                  </a:lnTo>
                  <a:lnTo>
                    <a:pt x="693" y="312"/>
                  </a:lnTo>
                </a:path>
              </a:pathLst>
            </a:custGeom>
            <a:solidFill>
              <a:schemeClr val="accent1"/>
            </a:solidFill>
            <a:ln w="12700" cap="rnd" cmpd="sng">
              <a:solidFill>
                <a:srgbClr val="FFFFFF"/>
              </a:solidFill>
              <a:prstDash val="solid"/>
              <a:round/>
              <a:headEnd type="none" w="sm" len="sm"/>
              <a:tailEnd type="none" w="sm" len="sm"/>
            </a:ln>
          </p:spPr>
          <p:txBody>
            <a:bodyPr/>
            <a:lstStyle/>
            <a:p>
              <a:endParaRPr lang="en-MX"/>
            </a:p>
          </p:txBody>
        </p:sp>
        <p:sp>
          <p:nvSpPr>
            <p:cNvPr id="19" name="Freeform 13">
              <a:extLst>
                <a:ext uri="{FF2B5EF4-FFF2-40B4-BE49-F238E27FC236}">
                  <a16:creationId xmlns:a16="http://schemas.microsoft.com/office/drawing/2014/main" id="{0F017616-CD31-2B4F-82FE-C2B61227EC2C}"/>
                </a:ext>
              </a:extLst>
            </p:cNvPr>
            <p:cNvSpPr>
              <a:spLocks/>
            </p:cNvSpPr>
            <p:nvPr/>
          </p:nvSpPr>
          <p:spPr bwMode="auto">
            <a:xfrm>
              <a:off x="707" y="3227"/>
              <a:ext cx="657" cy="403"/>
            </a:xfrm>
            <a:custGeom>
              <a:avLst/>
              <a:gdLst>
                <a:gd name="T0" fmla="*/ 410 w 739"/>
                <a:gd name="T1" fmla="*/ 389 h 403"/>
                <a:gd name="T2" fmla="*/ 377 w 739"/>
                <a:gd name="T3" fmla="*/ 324 h 403"/>
                <a:gd name="T4" fmla="*/ 336 w 739"/>
                <a:gd name="T5" fmla="*/ 272 h 403"/>
                <a:gd name="T6" fmla="*/ 302 w 739"/>
                <a:gd name="T7" fmla="*/ 221 h 403"/>
                <a:gd name="T8" fmla="*/ 268 w 739"/>
                <a:gd name="T9" fmla="*/ 168 h 403"/>
                <a:gd name="T10" fmla="*/ 228 w 739"/>
                <a:gd name="T11" fmla="*/ 116 h 403"/>
                <a:gd name="T12" fmla="*/ 188 w 739"/>
                <a:gd name="T13" fmla="*/ 77 h 403"/>
                <a:gd name="T14" fmla="*/ 148 w 739"/>
                <a:gd name="T15" fmla="*/ 25 h 403"/>
                <a:gd name="T16" fmla="*/ 108 w 739"/>
                <a:gd name="T17" fmla="*/ 0 h 403"/>
                <a:gd name="T18" fmla="*/ 60 w 739"/>
                <a:gd name="T19" fmla="*/ 13 h 403"/>
                <a:gd name="T20" fmla="*/ 41 w 739"/>
                <a:gd name="T21" fmla="*/ 91 h 403"/>
                <a:gd name="T22" fmla="*/ 33 w 739"/>
                <a:gd name="T23" fmla="*/ 168 h 403"/>
                <a:gd name="T24" fmla="*/ 27 w 739"/>
                <a:gd name="T25" fmla="*/ 246 h 403"/>
                <a:gd name="T26" fmla="*/ 20 w 739"/>
                <a:gd name="T27" fmla="*/ 324 h 403"/>
                <a:gd name="T28" fmla="*/ 0 w 739"/>
                <a:gd name="T29" fmla="*/ 402 h 4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9"/>
                <a:gd name="T46" fmla="*/ 0 h 403"/>
                <a:gd name="T47" fmla="*/ 739 w 739"/>
                <a:gd name="T48" fmla="*/ 403 h 40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9" h="403">
                  <a:moveTo>
                    <a:pt x="738" y="389"/>
                  </a:moveTo>
                  <a:lnTo>
                    <a:pt x="678" y="324"/>
                  </a:lnTo>
                  <a:lnTo>
                    <a:pt x="605" y="272"/>
                  </a:lnTo>
                  <a:lnTo>
                    <a:pt x="544" y="221"/>
                  </a:lnTo>
                  <a:lnTo>
                    <a:pt x="484" y="168"/>
                  </a:lnTo>
                  <a:lnTo>
                    <a:pt x="411" y="116"/>
                  </a:lnTo>
                  <a:lnTo>
                    <a:pt x="339" y="77"/>
                  </a:lnTo>
                  <a:lnTo>
                    <a:pt x="266" y="25"/>
                  </a:lnTo>
                  <a:lnTo>
                    <a:pt x="193" y="0"/>
                  </a:lnTo>
                  <a:lnTo>
                    <a:pt x="109" y="13"/>
                  </a:lnTo>
                  <a:lnTo>
                    <a:pt x="73" y="91"/>
                  </a:lnTo>
                  <a:lnTo>
                    <a:pt x="60" y="168"/>
                  </a:lnTo>
                  <a:lnTo>
                    <a:pt x="48" y="246"/>
                  </a:lnTo>
                  <a:lnTo>
                    <a:pt x="36" y="324"/>
                  </a:lnTo>
                  <a:lnTo>
                    <a:pt x="0" y="402"/>
                  </a:lnTo>
                </a:path>
              </a:pathLst>
            </a:custGeom>
            <a:solidFill>
              <a:schemeClr val="accent1"/>
            </a:solidFill>
            <a:ln w="12700" cap="rnd" cmpd="sng">
              <a:solidFill>
                <a:srgbClr val="FFFFFF"/>
              </a:solidFill>
              <a:prstDash val="solid"/>
              <a:round/>
              <a:headEnd type="none" w="sm" len="sm"/>
              <a:tailEnd type="none" w="sm" len="sm"/>
            </a:ln>
          </p:spPr>
          <p:txBody>
            <a:bodyPr/>
            <a:lstStyle/>
            <a:p>
              <a:endParaRPr lang="en-MX"/>
            </a:p>
          </p:txBody>
        </p:sp>
        <p:sp>
          <p:nvSpPr>
            <p:cNvPr id="20" name="Rectangle 14">
              <a:extLst>
                <a:ext uri="{FF2B5EF4-FFF2-40B4-BE49-F238E27FC236}">
                  <a16:creationId xmlns:a16="http://schemas.microsoft.com/office/drawing/2014/main" id="{721BD748-CCE6-5743-B766-045F8597926A}"/>
                </a:ext>
              </a:extLst>
            </p:cNvPr>
            <p:cNvSpPr>
              <a:spLocks noChangeArrowheads="1"/>
            </p:cNvSpPr>
            <p:nvPr/>
          </p:nvSpPr>
          <p:spPr bwMode="auto">
            <a:xfrm>
              <a:off x="1048" y="3590"/>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sz="2800">
                  <a:solidFill>
                    <a:srgbClr val="000000"/>
                  </a:solidFill>
                  <a:latin typeface="Arial" panose="020B0604020202020204" pitchFamily="34" charset="0"/>
                </a:rPr>
                <a:t>x</a:t>
              </a:r>
            </a:p>
          </p:txBody>
        </p:sp>
        <p:sp>
          <p:nvSpPr>
            <p:cNvPr id="21" name="Rectangle 15">
              <a:extLst>
                <a:ext uri="{FF2B5EF4-FFF2-40B4-BE49-F238E27FC236}">
                  <a16:creationId xmlns:a16="http://schemas.microsoft.com/office/drawing/2014/main" id="{8BB3BD46-D40B-F14E-9CBD-EA468F58CB31}"/>
                </a:ext>
              </a:extLst>
            </p:cNvPr>
            <p:cNvSpPr>
              <a:spLocks noChangeArrowheads="1"/>
            </p:cNvSpPr>
            <p:nvPr/>
          </p:nvSpPr>
          <p:spPr bwMode="auto">
            <a:xfrm>
              <a:off x="1214" y="3696"/>
              <a:ext cx="1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a:solidFill>
                    <a:srgbClr val="000000"/>
                  </a:solidFill>
                  <a:latin typeface="Arial" panose="020B0604020202020204" pitchFamily="34" charset="0"/>
                </a:rPr>
                <a:t>i</a:t>
              </a:r>
            </a:p>
          </p:txBody>
        </p:sp>
      </p:grpSp>
      <p:grpSp>
        <p:nvGrpSpPr>
          <p:cNvPr id="22" name="Group 16">
            <a:extLst>
              <a:ext uri="{FF2B5EF4-FFF2-40B4-BE49-F238E27FC236}">
                <a16:creationId xmlns:a16="http://schemas.microsoft.com/office/drawing/2014/main" id="{7E87BCA9-E549-5347-AAF0-74588EBF115F}"/>
              </a:ext>
            </a:extLst>
          </p:cNvPr>
          <p:cNvGrpSpPr>
            <a:grpSpLocks/>
          </p:cNvGrpSpPr>
          <p:nvPr/>
        </p:nvGrpSpPr>
        <p:grpSpPr bwMode="auto">
          <a:xfrm>
            <a:off x="4491038" y="1447801"/>
            <a:ext cx="2774950" cy="4111625"/>
            <a:chOff x="2066" y="1057"/>
            <a:chExt cx="1748" cy="2590"/>
          </a:xfrm>
        </p:grpSpPr>
        <p:sp>
          <p:nvSpPr>
            <p:cNvPr id="23" name="Rectangle 17">
              <a:extLst>
                <a:ext uri="{FF2B5EF4-FFF2-40B4-BE49-F238E27FC236}">
                  <a16:creationId xmlns:a16="http://schemas.microsoft.com/office/drawing/2014/main" id="{280BBA7D-69FE-6F4C-AD67-3612B994C711}"/>
                </a:ext>
              </a:extLst>
            </p:cNvPr>
            <p:cNvSpPr>
              <a:spLocks noChangeArrowheads="1"/>
            </p:cNvSpPr>
            <p:nvPr/>
          </p:nvSpPr>
          <p:spPr bwMode="auto">
            <a:xfrm>
              <a:off x="2457" y="1057"/>
              <a:ext cx="108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a:solidFill>
                    <a:srgbClr val="000000"/>
                  </a:solidFill>
                  <a:latin typeface="Arial" panose="020B0604020202020204" pitchFamily="34" charset="0"/>
                </a:rPr>
                <a:t>Model</a:t>
              </a:r>
            </a:p>
          </p:txBody>
        </p:sp>
        <p:sp>
          <p:nvSpPr>
            <p:cNvPr id="24" name="Freeform 18">
              <a:extLst>
                <a:ext uri="{FF2B5EF4-FFF2-40B4-BE49-F238E27FC236}">
                  <a16:creationId xmlns:a16="http://schemas.microsoft.com/office/drawing/2014/main" id="{79A8E978-8B33-A945-8489-16C22BCF7E6D}"/>
                </a:ext>
              </a:extLst>
            </p:cNvPr>
            <p:cNvSpPr>
              <a:spLocks/>
            </p:cNvSpPr>
            <p:nvPr/>
          </p:nvSpPr>
          <p:spPr bwMode="auto">
            <a:xfrm>
              <a:off x="2328" y="1744"/>
              <a:ext cx="1223" cy="1903"/>
            </a:xfrm>
            <a:custGeom>
              <a:avLst/>
              <a:gdLst>
                <a:gd name="T0" fmla="*/ 0 w 1376"/>
                <a:gd name="T1" fmla="*/ 1902 h 1903"/>
                <a:gd name="T2" fmla="*/ 0 w 1376"/>
                <a:gd name="T3" fmla="*/ 0 h 1903"/>
                <a:gd name="T4" fmla="*/ 763 w 1376"/>
                <a:gd name="T5" fmla="*/ 0 h 1903"/>
                <a:gd name="T6" fmla="*/ 763 w 1376"/>
                <a:gd name="T7" fmla="*/ 1902 h 1903"/>
                <a:gd name="T8" fmla="*/ 0 w 1376"/>
                <a:gd name="T9" fmla="*/ 1902 h 1903"/>
                <a:gd name="T10" fmla="*/ 0 60000 65536"/>
                <a:gd name="T11" fmla="*/ 0 60000 65536"/>
                <a:gd name="T12" fmla="*/ 0 60000 65536"/>
                <a:gd name="T13" fmla="*/ 0 60000 65536"/>
                <a:gd name="T14" fmla="*/ 0 60000 65536"/>
                <a:gd name="T15" fmla="*/ 0 w 1376"/>
                <a:gd name="T16" fmla="*/ 0 h 1903"/>
                <a:gd name="T17" fmla="*/ 1376 w 1376"/>
                <a:gd name="T18" fmla="*/ 1903 h 1903"/>
              </a:gdLst>
              <a:ahLst/>
              <a:cxnLst>
                <a:cxn ang="T10">
                  <a:pos x="T0" y="T1"/>
                </a:cxn>
                <a:cxn ang="T11">
                  <a:pos x="T2" y="T3"/>
                </a:cxn>
                <a:cxn ang="T12">
                  <a:pos x="T4" y="T5"/>
                </a:cxn>
                <a:cxn ang="T13">
                  <a:pos x="T6" y="T7"/>
                </a:cxn>
                <a:cxn ang="T14">
                  <a:pos x="T8" y="T9"/>
                </a:cxn>
              </a:cxnLst>
              <a:rect l="T15" t="T16" r="T17" b="T18"/>
              <a:pathLst>
                <a:path w="1376" h="1903">
                  <a:moveTo>
                    <a:pt x="0" y="1902"/>
                  </a:moveTo>
                  <a:lnTo>
                    <a:pt x="0" y="0"/>
                  </a:lnTo>
                  <a:lnTo>
                    <a:pt x="1375" y="0"/>
                  </a:lnTo>
                  <a:lnTo>
                    <a:pt x="1375" y="1902"/>
                  </a:lnTo>
                  <a:lnTo>
                    <a:pt x="0" y="1902"/>
                  </a:lnTo>
                </a:path>
              </a:pathLst>
            </a:custGeom>
            <a:noFill/>
            <a:ln w="25400" cap="rnd"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25" name="Line 19">
              <a:extLst>
                <a:ext uri="{FF2B5EF4-FFF2-40B4-BE49-F238E27FC236}">
                  <a16:creationId xmlns:a16="http://schemas.microsoft.com/office/drawing/2014/main" id="{FF960F8C-C661-684B-B3C2-1FCB1A949CF2}"/>
                </a:ext>
              </a:extLst>
            </p:cNvPr>
            <p:cNvSpPr>
              <a:spLocks noChangeShapeType="1"/>
            </p:cNvSpPr>
            <p:nvPr/>
          </p:nvSpPr>
          <p:spPr bwMode="auto">
            <a:xfrm>
              <a:off x="3550" y="2076"/>
              <a:ext cx="13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MX"/>
            </a:p>
          </p:txBody>
        </p:sp>
        <p:sp>
          <p:nvSpPr>
            <p:cNvPr id="26" name="Freeform 20">
              <a:extLst>
                <a:ext uri="{FF2B5EF4-FFF2-40B4-BE49-F238E27FC236}">
                  <a16:creationId xmlns:a16="http://schemas.microsoft.com/office/drawing/2014/main" id="{1D55C300-16C6-3D49-8A55-EA98A8F0C7C8}"/>
                </a:ext>
              </a:extLst>
            </p:cNvPr>
            <p:cNvSpPr>
              <a:spLocks/>
            </p:cNvSpPr>
            <p:nvPr/>
          </p:nvSpPr>
          <p:spPr bwMode="auto">
            <a:xfrm>
              <a:off x="3682" y="2043"/>
              <a:ext cx="132" cy="67"/>
            </a:xfrm>
            <a:custGeom>
              <a:avLst/>
              <a:gdLst>
                <a:gd name="T0" fmla="*/ 81 w 149"/>
                <a:gd name="T1" fmla="*/ 33 h 67"/>
                <a:gd name="T2" fmla="*/ 0 w 149"/>
                <a:gd name="T3" fmla="*/ 0 h 67"/>
                <a:gd name="T4" fmla="*/ 0 w 149"/>
                <a:gd name="T5" fmla="*/ 66 h 67"/>
                <a:gd name="T6" fmla="*/ 81 w 149"/>
                <a:gd name="T7" fmla="*/ 33 h 67"/>
                <a:gd name="T8" fmla="*/ 0 60000 65536"/>
                <a:gd name="T9" fmla="*/ 0 60000 65536"/>
                <a:gd name="T10" fmla="*/ 0 60000 65536"/>
                <a:gd name="T11" fmla="*/ 0 60000 65536"/>
                <a:gd name="T12" fmla="*/ 0 w 149"/>
                <a:gd name="T13" fmla="*/ 0 h 67"/>
                <a:gd name="T14" fmla="*/ 149 w 149"/>
                <a:gd name="T15" fmla="*/ 67 h 67"/>
              </a:gdLst>
              <a:ahLst/>
              <a:cxnLst>
                <a:cxn ang="T8">
                  <a:pos x="T0" y="T1"/>
                </a:cxn>
                <a:cxn ang="T9">
                  <a:pos x="T2" y="T3"/>
                </a:cxn>
                <a:cxn ang="T10">
                  <a:pos x="T4" y="T5"/>
                </a:cxn>
                <a:cxn ang="T11">
                  <a:pos x="T6" y="T7"/>
                </a:cxn>
              </a:cxnLst>
              <a:rect l="T12" t="T13" r="T14" b="T15"/>
              <a:pathLst>
                <a:path w="149" h="67">
                  <a:moveTo>
                    <a:pt x="148" y="33"/>
                  </a:moveTo>
                  <a:lnTo>
                    <a:pt x="0" y="0"/>
                  </a:lnTo>
                  <a:lnTo>
                    <a:pt x="0" y="66"/>
                  </a:lnTo>
                  <a:lnTo>
                    <a:pt x="148" y="33"/>
                  </a:lnTo>
                </a:path>
              </a:pathLst>
            </a:custGeom>
            <a:solidFill>
              <a:srgbClr val="FFFFFF"/>
            </a:solidFill>
            <a:ln w="12700" cap="rnd" cmpd="sng">
              <a:solidFill>
                <a:srgbClr val="FF0000"/>
              </a:solidFill>
              <a:prstDash val="solid"/>
              <a:round/>
              <a:headEnd/>
              <a:tailEnd/>
            </a:ln>
          </p:spPr>
          <p:txBody>
            <a:bodyPr/>
            <a:lstStyle/>
            <a:p>
              <a:endParaRPr lang="en-MX"/>
            </a:p>
          </p:txBody>
        </p:sp>
        <p:sp>
          <p:nvSpPr>
            <p:cNvPr id="27" name="Line 21">
              <a:extLst>
                <a:ext uri="{FF2B5EF4-FFF2-40B4-BE49-F238E27FC236}">
                  <a16:creationId xmlns:a16="http://schemas.microsoft.com/office/drawing/2014/main" id="{03908486-16DC-F74D-A511-96D73CA157CD}"/>
                </a:ext>
              </a:extLst>
            </p:cNvPr>
            <p:cNvSpPr>
              <a:spLocks noChangeShapeType="1"/>
            </p:cNvSpPr>
            <p:nvPr/>
          </p:nvSpPr>
          <p:spPr bwMode="auto">
            <a:xfrm>
              <a:off x="3550" y="3149"/>
              <a:ext cx="13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MX"/>
            </a:p>
          </p:txBody>
        </p:sp>
        <p:sp>
          <p:nvSpPr>
            <p:cNvPr id="28" name="Freeform 22">
              <a:extLst>
                <a:ext uri="{FF2B5EF4-FFF2-40B4-BE49-F238E27FC236}">
                  <a16:creationId xmlns:a16="http://schemas.microsoft.com/office/drawing/2014/main" id="{AEAF65DF-F6FB-9E43-B26B-4EA5477ECCB2}"/>
                </a:ext>
              </a:extLst>
            </p:cNvPr>
            <p:cNvSpPr>
              <a:spLocks/>
            </p:cNvSpPr>
            <p:nvPr/>
          </p:nvSpPr>
          <p:spPr bwMode="auto">
            <a:xfrm>
              <a:off x="3682" y="3117"/>
              <a:ext cx="132" cy="66"/>
            </a:xfrm>
            <a:custGeom>
              <a:avLst/>
              <a:gdLst>
                <a:gd name="T0" fmla="*/ 81 w 149"/>
                <a:gd name="T1" fmla="*/ 32 h 66"/>
                <a:gd name="T2" fmla="*/ 0 w 149"/>
                <a:gd name="T3" fmla="*/ 0 h 66"/>
                <a:gd name="T4" fmla="*/ 0 w 149"/>
                <a:gd name="T5" fmla="*/ 65 h 66"/>
                <a:gd name="T6" fmla="*/ 81 w 149"/>
                <a:gd name="T7" fmla="*/ 32 h 66"/>
                <a:gd name="T8" fmla="*/ 0 60000 65536"/>
                <a:gd name="T9" fmla="*/ 0 60000 65536"/>
                <a:gd name="T10" fmla="*/ 0 60000 65536"/>
                <a:gd name="T11" fmla="*/ 0 60000 65536"/>
                <a:gd name="T12" fmla="*/ 0 w 149"/>
                <a:gd name="T13" fmla="*/ 0 h 66"/>
                <a:gd name="T14" fmla="*/ 149 w 149"/>
                <a:gd name="T15" fmla="*/ 66 h 66"/>
              </a:gdLst>
              <a:ahLst/>
              <a:cxnLst>
                <a:cxn ang="T8">
                  <a:pos x="T0" y="T1"/>
                </a:cxn>
                <a:cxn ang="T9">
                  <a:pos x="T2" y="T3"/>
                </a:cxn>
                <a:cxn ang="T10">
                  <a:pos x="T4" y="T5"/>
                </a:cxn>
                <a:cxn ang="T11">
                  <a:pos x="T6" y="T7"/>
                </a:cxn>
              </a:cxnLst>
              <a:rect l="T12" t="T13" r="T14" b="T15"/>
              <a:pathLst>
                <a:path w="149" h="66">
                  <a:moveTo>
                    <a:pt x="148" y="32"/>
                  </a:moveTo>
                  <a:lnTo>
                    <a:pt x="0" y="0"/>
                  </a:lnTo>
                  <a:lnTo>
                    <a:pt x="0" y="65"/>
                  </a:lnTo>
                  <a:lnTo>
                    <a:pt x="148" y="32"/>
                  </a:lnTo>
                </a:path>
              </a:pathLst>
            </a:custGeom>
            <a:solidFill>
              <a:srgbClr val="FFFFFF"/>
            </a:solidFill>
            <a:ln w="12700" cap="rnd" cmpd="sng">
              <a:solidFill>
                <a:srgbClr val="FF0000"/>
              </a:solidFill>
              <a:prstDash val="solid"/>
              <a:round/>
              <a:headEnd/>
              <a:tailEnd/>
            </a:ln>
          </p:spPr>
          <p:txBody>
            <a:bodyPr/>
            <a:lstStyle/>
            <a:p>
              <a:endParaRPr lang="en-MX"/>
            </a:p>
          </p:txBody>
        </p:sp>
        <p:sp>
          <p:nvSpPr>
            <p:cNvPr id="29" name="Line 23">
              <a:extLst>
                <a:ext uri="{FF2B5EF4-FFF2-40B4-BE49-F238E27FC236}">
                  <a16:creationId xmlns:a16="http://schemas.microsoft.com/office/drawing/2014/main" id="{ED72CFF5-8A38-DD4B-B8C4-CE6A03401AD1}"/>
                </a:ext>
              </a:extLst>
            </p:cNvPr>
            <p:cNvSpPr>
              <a:spLocks noChangeShapeType="1"/>
            </p:cNvSpPr>
            <p:nvPr/>
          </p:nvSpPr>
          <p:spPr bwMode="auto">
            <a:xfrm>
              <a:off x="2066" y="1922"/>
              <a:ext cx="13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MX"/>
            </a:p>
          </p:txBody>
        </p:sp>
        <p:sp>
          <p:nvSpPr>
            <p:cNvPr id="30" name="Freeform 24">
              <a:extLst>
                <a:ext uri="{FF2B5EF4-FFF2-40B4-BE49-F238E27FC236}">
                  <a16:creationId xmlns:a16="http://schemas.microsoft.com/office/drawing/2014/main" id="{42933684-0FE6-C24C-B9C1-5C60C7F133CB}"/>
                </a:ext>
              </a:extLst>
            </p:cNvPr>
            <p:cNvSpPr>
              <a:spLocks/>
            </p:cNvSpPr>
            <p:nvPr/>
          </p:nvSpPr>
          <p:spPr bwMode="auto">
            <a:xfrm>
              <a:off x="2198" y="1889"/>
              <a:ext cx="132" cy="67"/>
            </a:xfrm>
            <a:custGeom>
              <a:avLst/>
              <a:gdLst>
                <a:gd name="T0" fmla="*/ 83 w 148"/>
                <a:gd name="T1" fmla="*/ 33 h 67"/>
                <a:gd name="T2" fmla="*/ 0 w 148"/>
                <a:gd name="T3" fmla="*/ 0 h 67"/>
                <a:gd name="T4" fmla="*/ 0 w 148"/>
                <a:gd name="T5" fmla="*/ 66 h 67"/>
                <a:gd name="T6" fmla="*/ 83 w 148"/>
                <a:gd name="T7" fmla="*/ 33 h 67"/>
                <a:gd name="T8" fmla="*/ 0 60000 65536"/>
                <a:gd name="T9" fmla="*/ 0 60000 65536"/>
                <a:gd name="T10" fmla="*/ 0 60000 65536"/>
                <a:gd name="T11" fmla="*/ 0 60000 65536"/>
                <a:gd name="T12" fmla="*/ 0 w 148"/>
                <a:gd name="T13" fmla="*/ 0 h 67"/>
                <a:gd name="T14" fmla="*/ 148 w 148"/>
                <a:gd name="T15" fmla="*/ 67 h 67"/>
              </a:gdLst>
              <a:ahLst/>
              <a:cxnLst>
                <a:cxn ang="T8">
                  <a:pos x="T0" y="T1"/>
                </a:cxn>
                <a:cxn ang="T9">
                  <a:pos x="T2" y="T3"/>
                </a:cxn>
                <a:cxn ang="T10">
                  <a:pos x="T4" y="T5"/>
                </a:cxn>
                <a:cxn ang="T11">
                  <a:pos x="T6" y="T7"/>
                </a:cxn>
              </a:cxnLst>
              <a:rect l="T12" t="T13" r="T14" b="T15"/>
              <a:pathLst>
                <a:path w="148" h="67">
                  <a:moveTo>
                    <a:pt x="147" y="33"/>
                  </a:moveTo>
                  <a:lnTo>
                    <a:pt x="0" y="0"/>
                  </a:lnTo>
                  <a:lnTo>
                    <a:pt x="0" y="66"/>
                  </a:lnTo>
                  <a:lnTo>
                    <a:pt x="147" y="33"/>
                  </a:lnTo>
                </a:path>
              </a:pathLst>
            </a:custGeom>
            <a:solidFill>
              <a:srgbClr val="FFFFFF"/>
            </a:solidFill>
            <a:ln w="12700" cap="rnd" cmpd="sng">
              <a:solidFill>
                <a:srgbClr val="FF0000"/>
              </a:solidFill>
              <a:prstDash val="solid"/>
              <a:round/>
              <a:headEnd/>
              <a:tailEnd/>
            </a:ln>
          </p:spPr>
          <p:txBody>
            <a:bodyPr/>
            <a:lstStyle/>
            <a:p>
              <a:endParaRPr lang="en-MX"/>
            </a:p>
          </p:txBody>
        </p:sp>
        <p:sp>
          <p:nvSpPr>
            <p:cNvPr id="31" name="Line 25">
              <a:extLst>
                <a:ext uri="{FF2B5EF4-FFF2-40B4-BE49-F238E27FC236}">
                  <a16:creationId xmlns:a16="http://schemas.microsoft.com/office/drawing/2014/main" id="{B4858B04-61D0-6B42-BD56-D7C99B01B85F}"/>
                </a:ext>
              </a:extLst>
            </p:cNvPr>
            <p:cNvSpPr>
              <a:spLocks noChangeShapeType="1"/>
            </p:cNvSpPr>
            <p:nvPr/>
          </p:nvSpPr>
          <p:spPr bwMode="auto">
            <a:xfrm>
              <a:off x="2066" y="2697"/>
              <a:ext cx="13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MX"/>
            </a:p>
          </p:txBody>
        </p:sp>
        <p:sp>
          <p:nvSpPr>
            <p:cNvPr id="32" name="Freeform 26">
              <a:extLst>
                <a:ext uri="{FF2B5EF4-FFF2-40B4-BE49-F238E27FC236}">
                  <a16:creationId xmlns:a16="http://schemas.microsoft.com/office/drawing/2014/main" id="{47DC959F-F685-114F-9713-09CE2EFFAFC4}"/>
                </a:ext>
              </a:extLst>
            </p:cNvPr>
            <p:cNvSpPr>
              <a:spLocks/>
            </p:cNvSpPr>
            <p:nvPr/>
          </p:nvSpPr>
          <p:spPr bwMode="auto">
            <a:xfrm>
              <a:off x="2198" y="2664"/>
              <a:ext cx="132" cy="66"/>
            </a:xfrm>
            <a:custGeom>
              <a:avLst/>
              <a:gdLst>
                <a:gd name="T0" fmla="*/ 83 w 148"/>
                <a:gd name="T1" fmla="*/ 33 h 66"/>
                <a:gd name="T2" fmla="*/ 0 w 148"/>
                <a:gd name="T3" fmla="*/ 0 h 66"/>
                <a:gd name="T4" fmla="*/ 0 w 148"/>
                <a:gd name="T5" fmla="*/ 65 h 66"/>
                <a:gd name="T6" fmla="*/ 83 w 148"/>
                <a:gd name="T7" fmla="*/ 33 h 66"/>
                <a:gd name="T8" fmla="*/ 0 60000 65536"/>
                <a:gd name="T9" fmla="*/ 0 60000 65536"/>
                <a:gd name="T10" fmla="*/ 0 60000 65536"/>
                <a:gd name="T11" fmla="*/ 0 60000 65536"/>
                <a:gd name="T12" fmla="*/ 0 w 148"/>
                <a:gd name="T13" fmla="*/ 0 h 66"/>
                <a:gd name="T14" fmla="*/ 148 w 148"/>
                <a:gd name="T15" fmla="*/ 66 h 66"/>
              </a:gdLst>
              <a:ahLst/>
              <a:cxnLst>
                <a:cxn ang="T8">
                  <a:pos x="T0" y="T1"/>
                </a:cxn>
                <a:cxn ang="T9">
                  <a:pos x="T2" y="T3"/>
                </a:cxn>
                <a:cxn ang="T10">
                  <a:pos x="T4" y="T5"/>
                </a:cxn>
                <a:cxn ang="T11">
                  <a:pos x="T6" y="T7"/>
                </a:cxn>
              </a:cxnLst>
              <a:rect l="T12" t="T13" r="T14" b="T15"/>
              <a:pathLst>
                <a:path w="148" h="66">
                  <a:moveTo>
                    <a:pt x="147" y="33"/>
                  </a:moveTo>
                  <a:lnTo>
                    <a:pt x="0" y="0"/>
                  </a:lnTo>
                  <a:lnTo>
                    <a:pt x="0" y="65"/>
                  </a:lnTo>
                  <a:lnTo>
                    <a:pt x="147" y="33"/>
                  </a:lnTo>
                </a:path>
              </a:pathLst>
            </a:custGeom>
            <a:solidFill>
              <a:srgbClr val="FFFFFF"/>
            </a:solidFill>
            <a:ln w="12700" cap="rnd" cmpd="sng">
              <a:solidFill>
                <a:srgbClr val="FF0000"/>
              </a:solidFill>
              <a:prstDash val="solid"/>
              <a:round/>
              <a:headEnd/>
              <a:tailEnd/>
            </a:ln>
          </p:spPr>
          <p:txBody>
            <a:bodyPr/>
            <a:lstStyle/>
            <a:p>
              <a:endParaRPr lang="en-MX"/>
            </a:p>
          </p:txBody>
        </p:sp>
        <p:sp>
          <p:nvSpPr>
            <p:cNvPr id="33" name="Line 27">
              <a:extLst>
                <a:ext uri="{FF2B5EF4-FFF2-40B4-BE49-F238E27FC236}">
                  <a16:creationId xmlns:a16="http://schemas.microsoft.com/office/drawing/2014/main" id="{3630A508-B7B0-B243-82A0-E1E499C748FF}"/>
                </a:ext>
              </a:extLst>
            </p:cNvPr>
            <p:cNvSpPr>
              <a:spLocks noChangeShapeType="1"/>
            </p:cNvSpPr>
            <p:nvPr/>
          </p:nvSpPr>
          <p:spPr bwMode="auto">
            <a:xfrm>
              <a:off x="2066" y="3452"/>
              <a:ext cx="13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MX"/>
            </a:p>
          </p:txBody>
        </p:sp>
        <p:sp>
          <p:nvSpPr>
            <p:cNvPr id="34" name="Freeform 28">
              <a:extLst>
                <a:ext uri="{FF2B5EF4-FFF2-40B4-BE49-F238E27FC236}">
                  <a16:creationId xmlns:a16="http://schemas.microsoft.com/office/drawing/2014/main" id="{8D4082AF-E129-C84D-87E2-41D76D3D07EA}"/>
                </a:ext>
              </a:extLst>
            </p:cNvPr>
            <p:cNvSpPr>
              <a:spLocks/>
            </p:cNvSpPr>
            <p:nvPr/>
          </p:nvSpPr>
          <p:spPr bwMode="auto">
            <a:xfrm>
              <a:off x="2198" y="3419"/>
              <a:ext cx="132" cy="66"/>
            </a:xfrm>
            <a:custGeom>
              <a:avLst/>
              <a:gdLst>
                <a:gd name="T0" fmla="*/ 83 w 148"/>
                <a:gd name="T1" fmla="*/ 33 h 66"/>
                <a:gd name="T2" fmla="*/ 0 w 148"/>
                <a:gd name="T3" fmla="*/ 0 h 66"/>
                <a:gd name="T4" fmla="*/ 0 w 148"/>
                <a:gd name="T5" fmla="*/ 65 h 66"/>
                <a:gd name="T6" fmla="*/ 83 w 148"/>
                <a:gd name="T7" fmla="*/ 33 h 66"/>
                <a:gd name="T8" fmla="*/ 0 60000 65536"/>
                <a:gd name="T9" fmla="*/ 0 60000 65536"/>
                <a:gd name="T10" fmla="*/ 0 60000 65536"/>
                <a:gd name="T11" fmla="*/ 0 60000 65536"/>
                <a:gd name="T12" fmla="*/ 0 w 148"/>
                <a:gd name="T13" fmla="*/ 0 h 66"/>
                <a:gd name="T14" fmla="*/ 148 w 148"/>
                <a:gd name="T15" fmla="*/ 66 h 66"/>
              </a:gdLst>
              <a:ahLst/>
              <a:cxnLst>
                <a:cxn ang="T8">
                  <a:pos x="T0" y="T1"/>
                </a:cxn>
                <a:cxn ang="T9">
                  <a:pos x="T2" y="T3"/>
                </a:cxn>
                <a:cxn ang="T10">
                  <a:pos x="T4" y="T5"/>
                </a:cxn>
                <a:cxn ang="T11">
                  <a:pos x="T6" y="T7"/>
                </a:cxn>
              </a:cxnLst>
              <a:rect l="T12" t="T13" r="T14" b="T15"/>
              <a:pathLst>
                <a:path w="148" h="66">
                  <a:moveTo>
                    <a:pt x="147" y="33"/>
                  </a:moveTo>
                  <a:lnTo>
                    <a:pt x="0" y="0"/>
                  </a:lnTo>
                  <a:lnTo>
                    <a:pt x="0" y="65"/>
                  </a:lnTo>
                  <a:lnTo>
                    <a:pt x="147" y="33"/>
                  </a:lnTo>
                </a:path>
              </a:pathLst>
            </a:custGeom>
            <a:solidFill>
              <a:srgbClr val="FFFFFF"/>
            </a:solidFill>
            <a:ln w="12700" cap="rnd" cmpd="sng">
              <a:solidFill>
                <a:srgbClr val="FF0000"/>
              </a:solidFill>
              <a:prstDash val="solid"/>
              <a:round/>
              <a:headEnd/>
              <a:tailEnd/>
            </a:ln>
          </p:spPr>
          <p:txBody>
            <a:bodyPr/>
            <a:lstStyle/>
            <a:p>
              <a:endParaRPr lang="en-MX"/>
            </a:p>
          </p:txBody>
        </p:sp>
        <p:sp>
          <p:nvSpPr>
            <p:cNvPr id="35" name="Oval 29">
              <a:extLst>
                <a:ext uri="{FF2B5EF4-FFF2-40B4-BE49-F238E27FC236}">
                  <a16:creationId xmlns:a16="http://schemas.microsoft.com/office/drawing/2014/main" id="{9C5AD579-B6AE-F147-9404-A7D8619EB88F}"/>
                </a:ext>
              </a:extLst>
            </p:cNvPr>
            <p:cNvSpPr>
              <a:spLocks noChangeArrowheads="1"/>
            </p:cNvSpPr>
            <p:nvPr/>
          </p:nvSpPr>
          <p:spPr bwMode="auto">
            <a:xfrm>
              <a:off x="2729" y="3121"/>
              <a:ext cx="59" cy="5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MX" altLang="en-MX">
                <a:latin typeface="Arial" panose="020B0604020202020204" pitchFamily="34" charset="0"/>
              </a:endParaRPr>
            </a:p>
          </p:txBody>
        </p:sp>
        <p:sp>
          <p:nvSpPr>
            <p:cNvPr id="36" name="Oval 30">
              <a:extLst>
                <a:ext uri="{FF2B5EF4-FFF2-40B4-BE49-F238E27FC236}">
                  <a16:creationId xmlns:a16="http://schemas.microsoft.com/office/drawing/2014/main" id="{86DB7F4B-8E8A-7742-98CC-34B1A2ACFCDB}"/>
                </a:ext>
              </a:extLst>
            </p:cNvPr>
            <p:cNvSpPr>
              <a:spLocks noChangeArrowheads="1"/>
            </p:cNvSpPr>
            <p:nvPr/>
          </p:nvSpPr>
          <p:spPr bwMode="auto">
            <a:xfrm>
              <a:off x="2739" y="2235"/>
              <a:ext cx="60" cy="5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MX" altLang="en-MX">
                <a:latin typeface="Arial" panose="020B0604020202020204" pitchFamily="34" charset="0"/>
              </a:endParaRPr>
            </a:p>
          </p:txBody>
        </p:sp>
        <p:sp>
          <p:nvSpPr>
            <p:cNvPr id="37" name="Freeform 31">
              <a:extLst>
                <a:ext uri="{FF2B5EF4-FFF2-40B4-BE49-F238E27FC236}">
                  <a16:creationId xmlns:a16="http://schemas.microsoft.com/office/drawing/2014/main" id="{FCB80F53-9E14-944B-841F-2D99711B2B43}"/>
                </a:ext>
              </a:extLst>
            </p:cNvPr>
            <p:cNvSpPr>
              <a:spLocks/>
            </p:cNvSpPr>
            <p:nvPr/>
          </p:nvSpPr>
          <p:spPr bwMode="auto">
            <a:xfrm>
              <a:off x="2773" y="2015"/>
              <a:ext cx="253" cy="213"/>
            </a:xfrm>
            <a:custGeom>
              <a:avLst/>
              <a:gdLst>
                <a:gd name="T0" fmla="*/ 0 w 284"/>
                <a:gd name="T1" fmla="*/ 212 h 213"/>
                <a:gd name="T2" fmla="*/ 0 w 284"/>
                <a:gd name="T3" fmla="*/ 0 h 213"/>
                <a:gd name="T4" fmla="*/ 159 w 284"/>
                <a:gd name="T5" fmla="*/ 0 h 213"/>
                <a:gd name="T6" fmla="*/ 0 60000 65536"/>
                <a:gd name="T7" fmla="*/ 0 60000 65536"/>
                <a:gd name="T8" fmla="*/ 0 60000 65536"/>
                <a:gd name="T9" fmla="*/ 0 w 284"/>
                <a:gd name="T10" fmla="*/ 0 h 213"/>
                <a:gd name="T11" fmla="*/ 284 w 284"/>
                <a:gd name="T12" fmla="*/ 213 h 213"/>
              </a:gdLst>
              <a:ahLst/>
              <a:cxnLst>
                <a:cxn ang="T6">
                  <a:pos x="T0" y="T1"/>
                </a:cxn>
                <a:cxn ang="T7">
                  <a:pos x="T2" y="T3"/>
                </a:cxn>
                <a:cxn ang="T8">
                  <a:pos x="T4" y="T5"/>
                </a:cxn>
              </a:cxnLst>
              <a:rect l="T9" t="T10" r="T11" b="T12"/>
              <a:pathLst>
                <a:path w="284" h="213">
                  <a:moveTo>
                    <a:pt x="0" y="212"/>
                  </a:moveTo>
                  <a:lnTo>
                    <a:pt x="0" y="0"/>
                  </a:lnTo>
                  <a:lnTo>
                    <a:pt x="283" y="0"/>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38" name="Freeform 32">
              <a:extLst>
                <a:ext uri="{FF2B5EF4-FFF2-40B4-BE49-F238E27FC236}">
                  <a16:creationId xmlns:a16="http://schemas.microsoft.com/office/drawing/2014/main" id="{3F2C32A2-F9A3-0849-8A1B-C622A4ED5A40}"/>
                </a:ext>
              </a:extLst>
            </p:cNvPr>
            <p:cNvSpPr>
              <a:spLocks/>
            </p:cNvSpPr>
            <p:nvPr/>
          </p:nvSpPr>
          <p:spPr bwMode="auto">
            <a:xfrm>
              <a:off x="2773" y="2307"/>
              <a:ext cx="253" cy="213"/>
            </a:xfrm>
            <a:custGeom>
              <a:avLst/>
              <a:gdLst>
                <a:gd name="T0" fmla="*/ 0 w 284"/>
                <a:gd name="T1" fmla="*/ 0 h 213"/>
                <a:gd name="T2" fmla="*/ 0 w 284"/>
                <a:gd name="T3" fmla="*/ 212 h 213"/>
                <a:gd name="T4" fmla="*/ 159 w 284"/>
                <a:gd name="T5" fmla="*/ 212 h 213"/>
                <a:gd name="T6" fmla="*/ 0 60000 65536"/>
                <a:gd name="T7" fmla="*/ 0 60000 65536"/>
                <a:gd name="T8" fmla="*/ 0 60000 65536"/>
                <a:gd name="T9" fmla="*/ 0 w 284"/>
                <a:gd name="T10" fmla="*/ 0 h 213"/>
                <a:gd name="T11" fmla="*/ 284 w 284"/>
                <a:gd name="T12" fmla="*/ 213 h 213"/>
              </a:gdLst>
              <a:ahLst/>
              <a:cxnLst>
                <a:cxn ang="T6">
                  <a:pos x="T0" y="T1"/>
                </a:cxn>
                <a:cxn ang="T7">
                  <a:pos x="T2" y="T3"/>
                </a:cxn>
                <a:cxn ang="T8">
                  <a:pos x="T4" y="T5"/>
                </a:cxn>
              </a:cxnLst>
              <a:rect l="T9" t="T10" r="T11" b="T12"/>
              <a:pathLst>
                <a:path w="284" h="213">
                  <a:moveTo>
                    <a:pt x="0" y="0"/>
                  </a:moveTo>
                  <a:lnTo>
                    <a:pt x="0" y="212"/>
                  </a:lnTo>
                  <a:lnTo>
                    <a:pt x="283" y="212"/>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39" name="Freeform 33">
              <a:extLst>
                <a:ext uri="{FF2B5EF4-FFF2-40B4-BE49-F238E27FC236}">
                  <a16:creationId xmlns:a16="http://schemas.microsoft.com/office/drawing/2014/main" id="{97AC9CA0-B2BC-5B46-9140-F9E6A9DBCB18}"/>
                </a:ext>
              </a:extLst>
            </p:cNvPr>
            <p:cNvSpPr>
              <a:spLocks/>
            </p:cNvSpPr>
            <p:nvPr/>
          </p:nvSpPr>
          <p:spPr bwMode="auto">
            <a:xfrm>
              <a:off x="2766" y="2905"/>
              <a:ext cx="253" cy="207"/>
            </a:xfrm>
            <a:custGeom>
              <a:avLst/>
              <a:gdLst>
                <a:gd name="T0" fmla="*/ 0 w 284"/>
                <a:gd name="T1" fmla="*/ 206 h 207"/>
                <a:gd name="T2" fmla="*/ 0 w 284"/>
                <a:gd name="T3" fmla="*/ 0 h 207"/>
                <a:gd name="T4" fmla="*/ 159 w 284"/>
                <a:gd name="T5" fmla="*/ 0 h 207"/>
                <a:gd name="T6" fmla="*/ 0 60000 65536"/>
                <a:gd name="T7" fmla="*/ 0 60000 65536"/>
                <a:gd name="T8" fmla="*/ 0 60000 65536"/>
                <a:gd name="T9" fmla="*/ 0 w 284"/>
                <a:gd name="T10" fmla="*/ 0 h 207"/>
                <a:gd name="T11" fmla="*/ 284 w 284"/>
                <a:gd name="T12" fmla="*/ 207 h 207"/>
              </a:gdLst>
              <a:ahLst/>
              <a:cxnLst>
                <a:cxn ang="T6">
                  <a:pos x="T0" y="T1"/>
                </a:cxn>
                <a:cxn ang="T7">
                  <a:pos x="T2" y="T3"/>
                </a:cxn>
                <a:cxn ang="T8">
                  <a:pos x="T4" y="T5"/>
                </a:cxn>
              </a:cxnLst>
              <a:rect l="T9" t="T10" r="T11" b="T12"/>
              <a:pathLst>
                <a:path w="284" h="207">
                  <a:moveTo>
                    <a:pt x="0" y="206"/>
                  </a:moveTo>
                  <a:lnTo>
                    <a:pt x="0" y="0"/>
                  </a:lnTo>
                  <a:lnTo>
                    <a:pt x="283" y="0"/>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40" name="Freeform 34">
              <a:extLst>
                <a:ext uri="{FF2B5EF4-FFF2-40B4-BE49-F238E27FC236}">
                  <a16:creationId xmlns:a16="http://schemas.microsoft.com/office/drawing/2014/main" id="{AFCF26EB-A9F4-754A-BC52-C68EE61C3DF2}"/>
                </a:ext>
              </a:extLst>
            </p:cNvPr>
            <p:cNvSpPr>
              <a:spLocks/>
            </p:cNvSpPr>
            <p:nvPr/>
          </p:nvSpPr>
          <p:spPr bwMode="auto">
            <a:xfrm>
              <a:off x="2765" y="3191"/>
              <a:ext cx="254" cy="213"/>
            </a:xfrm>
            <a:custGeom>
              <a:avLst/>
              <a:gdLst>
                <a:gd name="T0" fmla="*/ 0 w 285"/>
                <a:gd name="T1" fmla="*/ 0 h 213"/>
                <a:gd name="T2" fmla="*/ 0 w 285"/>
                <a:gd name="T3" fmla="*/ 212 h 213"/>
                <a:gd name="T4" fmla="*/ 160 w 285"/>
                <a:gd name="T5" fmla="*/ 212 h 213"/>
                <a:gd name="T6" fmla="*/ 0 60000 65536"/>
                <a:gd name="T7" fmla="*/ 0 60000 65536"/>
                <a:gd name="T8" fmla="*/ 0 60000 65536"/>
                <a:gd name="T9" fmla="*/ 0 w 285"/>
                <a:gd name="T10" fmla="*/ 0 h 213"/>
                <a:gd name="T11" fmla="*/ 285 w 285"/>
                <a:gd name="T12" fmla="*/ 213 h 213"/>
              </a:gdLst>
              <a:ahLst/>
              <a:cxnLst>
                <a:cxn ang="T6">
                  <a:pos x="T0" y="T1"/>
                </a:cxn>
                <a:cxn ang="T7">
                  <a:pos x="T2" y="T3"/>
                </a:cxn>
                <a:cxn ang="T8">
                  <a:pos x="T4" y="T5"/>
                </a:cxn>
              </a:cxnLst>
              <a:rect l="T9" t="T10" r="T11" b="T12"/>
              <a:pathLst>
                <a:path w="285" h="213">
                  <a:moveTo>
                    <a:pt x="0" y="0"/>
                  </a:moveTo>
                  <a:lnTo>
                    <a:pt x="0" y="212"/>
                  </a:lnTo>
                  <a:lnTo>
                    <a:pt x="284" y="212"/>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41" name="Oval 35">
              <a:extLst>
                <a:ext uri="{FF2B5EF4-FFF2-40B4-BE49-F238E27FC236}">
                  <a16:creationId xmlns:a16="http://schemas.microsoft.com/office/drawing/2014/main" id="{8E600058-356E-5643-88CF-99A1782E3F06}"/>
                </a:ext>
              </a:extLst>
            </p:cNvPr>
            <p:cNvSpPr>
              <a:spLocks noChangeArrowheads="1"/>
            </p:cNvSpPr>
            <p:nvPr/>
          </p:nvSpPr>
          <p:spPr bwMode="auto">
            <a:xfrm>
              <a:off x="3029" y="3386"/>
              <a:ext cx="61" cy="26"/>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MX" altLang="en-MX">
                <a:latin typeface="Arial" panose="020B0604020202020204" pitchFamily="34" charset="0"/>
              </a:endParaRPr>
            </a:p>
          </p:txBody>
        </p:sp>
        <p:sp>
          <p:nvSpPr>
            <p:cNvPr id="42" name="Freeform 36">
              <a:extLst>
                <a:ext uri="{FF2B5EF4-FFF2-40B4-BE49-F238E27FC236}">
                  <a16:creationId xmlns:a16="http://schemas.microsoft.com/office/drawing/2014/main" id="{0371A801-5DD9-A14B-B8A1-32B68C32CCD8}"/>
                </a:ext>
              </a:extLst>
            </p:cNvPr>
            <p:cNvSpPr>
              <a:spLocks/>
            </p:cNvSpPr>
            <p:nvPr/>
          </p:nvSpPr>
          <p:spPr bwMode="auto">
            <a:xfrm>
              <a:off x="3065" y="3250"/>
              <a:ext cx="253" cy="127"/>
            </a:xfrm>
            <a:custGeom>
              <a:avLst/>
              <a:gdLst>
                <a:gd name="T0" fmla="*/ 0 w 285"/>
                <a:gd name="T1" fmla="*/ 126 h 127"/>
                <a:gd name="T2" fmla="*/ 0 w 285"/>
                <a:gd name="T3" fmla="*/ 0 h 127"/>
                <a:gd name="T4" fmla="*/ 157 w 285"/>
                <a:gd name="T5" fmla="*/ 0 h 127"/>
                <a:gd name="T6" fmla="*/ 0 60000 65536"/>
                <a:gd name="T7" fmla="*/ 0 60000 65536"/>
                <a:gd name="T8" fmla="*/ 0 60000 65536"/>
                <a:gd name="T9" fmla="*/ 0 w 285"/>
                <a:gd name="T10" fmla="*/ 0 h 127"/>
                <a:gd name="T11" fmla="*/ 285 w 285"/>
                <a:gd name="T12" fmla="*/ 127 h 127"/>
              </a:gdLst>
              <a:ahLst/>
              <a:cxnLst>
                <a:cxn ang="T6">
                  <a:pos x="T0" y="T1"/>
                </a:cxn>
                <a:cxn ang="T7">
                  <a:pos x="T2" y="T3"/>
                </a:cxn>
                <a:cxn ang="T8">
                  <a:pos x="T4" y="T5"/>
                </a:cxn>
              </a:cxnLst>
              <a:rect l="T9" t="T10" r="T11" b="T12"/>
              <a:pathLst>
                <a:path w="285" h="127">
                  <a:moveTo>
                    <a:pt x="0" y="126"/>
                  </a:moveTo>
                  <a:lnTo>
                    <a:pt x="0" y="0"/>
                  </a:lnTo>
                  <a:lnTo>
                    <a:pt x="284" y="0"/>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43" name="Freeform 37">
              <a:extLst>
                <a:ext uri="{FF2B5EF4-FFF2-40B4-BE49-F238E27FC236}">
                  <a16:creationId xmlns:a16="http://schemas.microsoft.com/office/drawing/2014/main" id="{7F93414C-3179-A648-9F97-B77E9618A7A4}"/>
                </a:ext>
              </a:extLst>
            </p:cNvPr>
            <p:cNvSpPr>
              <a:spLocks/>
            </p:cNvSpPr>
            <p:nvPr/>
          </p:nvSpPr>
          <p:spPr bwMode="auto">
            <a:xfrm>
              <a:off x="3065" y="3424"/>
              <a:ext cx="253" cy="127"/>
            </a:xfrm>
            <a:custGeom>
              <a:avLst/>
              <a:gdLst>
                <a:gd name="T0" fmla="*/ 0 w 285"/>
                <a:gd name="T1" fmla="*/ 0 h 127"/>
                <a:gd name="T2" fmla="*/ 0 w 285"/>
                <a:gd name="T3" fmla="*/ 126 h 127"/>
                <a:gd name="T4" fmla="*/ 157 w 285"/>
                <a:gd name="T5" fmla="*/ 126 h 127"/>
                <a:gd name="T6" fmla="*/ 0 60000 65536"/>
                <a:gd name="T7" fmla="*/ 0 60000 65536"/>
                <a:gd name="T8" fmla="*/ 0 60000 65536"/>
                <a:gd name="T9" fmla="*/ 0 w 285"/>
                <a:gd name="T10" fmla="*/ 0 h 127"/>
                <a:gd name="T11" fmla="*/ 285 w 285"/>
                <a:gd name="T12" fmla="*/ 127 h 127"/>
              </a:gdLst>
              <a:ahLst/>
              <a:cxnLst>
                <a:cxn ang="T6">
                  <a:pos x="T0" y="T1"/>
                </a:cxn>
                <a:cxn ang="T7">
                  <a:pos x="T2" y="T3"/>
                </a:cxn>
                <a:cxn ang="T8">
                  <a:pos x="T4" y="T5"/>
                </a:cxn>
              </a:cxnLst>
              <a:rect l="T9" t="T10" r="T11" b="T12"/>
              <a:pathLst>
                <a:path w="285" h="127">
                  <a:moveTo>
                    <a:pt x="0" y="0"/>
                  </a:moveTo>
                  <a:lnTo>
                    <a:pt x="0" y="126"/>
                  </a:lnTo>
                  <a:lnTo>
                    <a:pt x="284" y="126"/>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44" name="Oval 38">
              <a:extLst>
                <a:ext uri="{FF2B5EF4-FFF2-40B4-BE49-F238E27FC236}">
                  <a16:creationId xmlns:a16="http://schemas.microsoft.com/office/drawing/2014/main" id="{EB28F40A-6061-6146-8EF3-F0FBF2BC6522}"/>
                </a:ext>
              </a:extLst>
            </p:cNvPr>
            <p:cNvSpPr>
              <a:spLocks noChangeArrowheads="1"/>
            </p:cNvSpPr>
            <p:nvPr/>
          </p:nvSpPr>
          <p:spPr bwMode="auto">
            <a:xfrm>
              <a:off x="3024" y="2892"/>
              <a:ext cx="61" cy="26"/>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MX" altLang="en-MX">
                <a:latin typeface="Arial" panose="020B0604020202020204" pitchFamily="34" charset="0"/>
              </a:endParaRPr>
            </a:p>
          </p:txBody>
        </p:sp>
        <p:sp>
          <p:nvSpPr>
            <p:cNvPr id="45" name="Freeform 39">
              <a:extLst>
                <a:ext uri="{FF2B5EF4-FFF2-40B4-BE49-F238E27FC236}">
                  <a16:creationId xmlns:a16="http://schemas.microsoft.com/office/drawing/2014/main" id="{EE5687C7-1F98-9B4F-8446-6A0C438F6345}"/>
                </a:ext>
              </a:extLst>
            </p:cNvPr>
            <p:cNvSpPr>
              <a:spLocks/>
            </p:cNvSpPr>
            <p:nvPr/>
          </p:nvSpPr>
          <p:spPr bwMode="auto">
            <a:xfrm>
              <a:off x="3061" y="2756"/>
              <a:ext cx="253" cy="127"/>
            </a:xfrm>
            <a:custGeom>
              <a:avLst/>
              <a:gdLst>
                <a:gd name="T0" fmla="*/ 0 w 284"/>
                <a:gd name="T1" fmla="*/ 126 h 127"/>
                <a:gd name="T2" fmla="*/ 0 w 284"/>
                <a:gd name="T3" fmla="*/ 0 h 127"/>
                <a:gd name="T4" fmla="*/ 159 w 284"/>
                <a:gd name="T5" fmla="*/ 0 h 127"/>
                <a:gd name="T6" fmla="*/ 0 60000 65536"/>
                <a:gd name="T7" fmla="*/ 0 60000 65536"/>
                <a:gd name="T8" fmla="*/ 0 60000 65536"/>
                <a:gd name="T9" fmla="*/ 0 w 284"/>
                <a:gd name="T10" fmla="*/ 0 h 127"/>
                <a:gd name="T11" fmla="*/ 284 w 284"/>
                <a:gd name="T12" fmla="*/ 127 h 127"/>
              </a:gdLst>
              <a:ahLst/>
              <a:cxnLst>
                <a:cxn ang="T6">
                  <a:pos x="T0" y="T1"/>
                </a:cxn>
                <a:cxn ang="T7">
                  <a:pos x="T2" y="T3"/>
                </a:cxn>
                <a:cxn ang="T8">
                  <a:pos x="T4" y="T5"/>
                </a:cxn>
              </a:cxnLst>
              <a:rect l="T9" t="T10" r="T11" b="T12"/>
              <a:pathLst>
                <a:path w="284" h="127">
                  <a:moveTo>
                    <a:pt x="0" y="126"/>
                  </a:moveTo>
                  <a:lnTo>
                    <a:pt x="0" y="0"/>
                  </a:lnTo>
                  <a:lnTo>
                    <a:pt x="283" y="0"/>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46" name="Freeform 40">
              <a:extLst>
                <a:ext uri="{FF2B5EF4-FFF2-40B4-BE49-F238E27FC236}">
                  <a16:creationId xmlns:a16="http://schemas.microsoft.com/office/drawing/2014/main" id="{FAA1E8F9-6D87-5047-B6A5-8F0FF75A0AEB}"/>
                </a:ext>
              </a:extLst>
            </p:cNvPr>
            <p:cNvSpPr>
              <a:spLocks/>
            </p:cNvSpPr>
            <p:nvPr/>
          </p:nvSpPr>
          <p:spPr bwMode="auto">
            <a:xfrm>
              <a:off x="3061" y="2930"/>
              <a:ext cx="253" cy="126"/>
            </a:xfrm>
            <a:custGeom>
              <a:avLst/>
              <a:gdLst>
                <a:gd name="T0" fmla="*/ 0 w 284"/>
                <a:gd name="T1" fmla="*/ 0 h 126"/>
                <a:gd name="T2" fmla="*/ 0 w 284"/>
                <a:gd name="T3" fmla="*/ 125 h 126"/>
                <a:gd name="T4" fmla="*/ 159 w 284"/>
                <a:gd name="T5" fmla="*/ 125 h 126"/>
                <a:gd name="T6" fmla="*/ 0 60000 65536"/>
                <a:gd name="T7" fmla="*/ 0 60000 65536"/>
                <a:gd name="T8" fmla="*/ 0 60000 65536"/>
                <a:gd name="T9" fmla="*/ 0 w 284"/>
                <a:gd name="T10" fmla="*/ 0 h 126"/>
                <a:gd name="T11" fmla="*/ 284 w 284"/>
                <a:gd name="T12" fmla="*/ 126 h 126"/>
              </a:gdLst>
              <a:ahLst/>
              <a:cxnLst>
                <a:cxn ang="T6">
                  <a:pos x="T0" y="T1"/>
                </a:cxn>
                <a:cxn ang="T7">
                  <a:pos x="T2" y="T3"/>
                </a:cxn>
                <a:cxn ang="T8">
                  <a:pos x="T4" y="T5"/>
                </a:cxn>
              </a:cxnLst>
              <a:rect l="T9" t="T10" r="T11" b="T12"/>
              <a:pathLst>
                <a:path w="284" h="126">
                  <a:moveTo>
                    <a:pt x="0" y="0"/>
                  </a:moveTo>
                  <a:lnTo>
                    <a:pt x="0" y="125"/>
                  </a:lnTo>
                  <a:lnTo>
                    <a:pt x="283" y="125"/>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47" name="Oval 41">
              <a:extLst>
                <a:ext uri="{FF2B5EF4-FFF2-40B4-BE49-F238E27FC236}">
                  <a16:creationId xmlns:a16="http://schemas.microsoft.com/office/drawing/2014/main" id="{D0BBD8C3-D72B-A44F-B086-58B00FEC5290}"/>
                </a:ext>
              </a:extLst>
            </p:cNvPr>
            <p:cNvSpPr>
              <a:spLocks noChangeArrowheads="1"/>
            </p:cNvSpPr>
            <p:nvPr/>
          </p:nvSpPr>
          <p:spPr bwMode="auto">
            <a:xfrm>
              <a:off x="3039" y="2503"/>
              <a:ext cx="61" cy="26"/>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MX" altLang="en-MX">
                <a:latin typeface="Arial" panose="020B0604020202020204" pitchFamily="34" charset="0"/>
              </a:endParaRPr>
            </a:p>
          </p:txBody>
        </p:sp>
        <p:sp>
          <p:nvSpPr>
            <p:cNvPr id="48" name="Freeform 42">
              <a:extLst>
                <a:ext uri="{FF2B5EF4-FFF2-40B4-BE49-F238E27FC236}">
                  <a16:creationId xmlns:a16="http://schemas.microsoft.com/office/drawing/2014/main" id="{F061B562-6A30-0F47-8174-F11E27F8DE64}"/>
                </a:ext>
              </a:extLst>
            </p:cNvPr>
            <p:cNvSpPr>
              <a:spLocks/>
            </p:cNvSpPr>
            <p:nvPr/>
          </p:nvSpPr>
          <p:spPr bwMode="auto">
            <a:xfrm>
              <a:off x="3075" y="2367"/>
              <a:ext cx="254" cy="127"/>
            </a:xfrm>
            <a:custGeom>
              <a:avLst/>
              <a:gdLst>
                <a:gd name="T0" fmla="*/ 0 w 286"/>
                <a:gd name="T1" fmla="*/ 126 h 127"/>
                <a:gd name="T2" fmla="*/ 0 w 286"/>
                <a:gd name="T3" fmla="*/ 0 h 127"/>
                <a:gd name="T4" fmla="*/ 158 w 286"/>
                <a:gd name="T5" fmla="*/ 0 h 127"/>
                <a:gd name="T6" fmla="*/ 0 60000 65536"/>
                <a:gd name="T7" fmla="*/ 0 60000 65536"/>
                <a:gd name="T8" fmla="*/ 0 60000 65536"/>
                <a:gd name="T9" fmla="*/ 0 w 286"/>
                <a:gd name="T10" fmla="*/ 0 h 127"/>
                <a:gd name="T11" fmla="*/ 286 w 286"/>
                <a:gd name="T12" fmla="*/ 127 h 127"/>
              </a:gdLst>
              <a:ahLst/>
              <a:cxnLst>
                <a:cxn ang="T6">
                  <a:pos x="T0" y="T1"/>
                </a:cxn>
                <a:cxn ang="T7">
                  <a:pos x="T2" y="T3"/>
                </a:cxn>
                <a:cxn ang="T8">
                  <a:pos x="T4" y="T5"/>
                </a:cxn>
              </a:cxnLst>
              <a:rect l="T9" t="T10" r="T11" b="T12"/>
              <a:pathLst>
                <a:path w="286" h="127">
                  <a:moveTo>
                    <a:pt x="0" y="126"/>
                  </a:moveTo>
                  <a:lnTo>
                    <a:pt x="0" y="0"/>
                  </a:lnTo>
                  <a:lnTo>
                    <a:pt x="285" y="0"/>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49" name="Freeform 43">
              <a:extLst>
                <a:ext uri="{FF2B5EF4-FFF2-40B4-BE49-F238E27FC236}">
                  <a16:creationId xmlns:a16="http://schemas.microsoft.com/office/drawing/2014/main" id="{1AB1B903-BE66-7946-878F-F361D081255B}"/>
                </a:ext>
              </a:extLst>
            </p:cNvPr>
            <p:cNvSpPr>
              <a:spLocks/>
            </p:cNvSpPr>
            <p:nvPr/>
          </p:nvSpPr>
          <p:spPr bwMode="auto">
            <a:xfrm>
              <a:off x="3075" y="2541"/>
              <a:ext cx="254" cy="126"/>
            </a:xfrm>
            <a:custGeom>
              <a:avLst/>
              <a:gdLst>
                <a:gd name="T0" fmla="*/ 0 w 286"/>
                <a:gd name="T1" fmla="*/ 0 h 126"/>
                <a:gd name="T2" fmla="*/ 0 w 286"/>
                <a:gd name="T3" fmla="*/ 125 h 126"/>
                <a:gd name="T4" fmla="*/ 158 w 286"/>
                <a:gd name="T5" fmla="*/ 125 h 126"/>
                <a:gd name="T6" fmla="*/ 0 60000 65536"/>
                <a:gd name="T7" fmla="*/ 0 60000 65536"/>
                <a:gd name="T8" fmla="*/ 0 60000 65536"/>
                <a:gd name="T9" fmla="*/ 0 w 286"/>
                <a:gd name="T10" fmla="*/ 0 h 126"/>
                <a:gd name="T11" fmla="*/ 286 w 286"/>
                <a:gd name="T12" fmla="*/ 126 h 126"/>
              </a:gdLst>
              <a:ahLst/>
              <a:cxnLst>
                <a:cxn ang="T6">
                  <a:pos x="T0" y="T1"/>
                </a:cxn>
                <a:cxn ang="T7">
                  <a:pos x="T2" y="T3"/>
                </a:cxn>
                <a:cxn ang="T8">
                  <a:pos x="T4" y="T5"/>
                </a:cxn>
              </a:cxnLst>
              <a:rect l="T9" t="T10" r="T11" b="T12"/>
              <a:pathLst>
                <a:path w="286" h="126">
                  <a:moveTo>
                    <a:pt x="0" y="0"/>
                  </a:moveTo>
                  <a:lnTo>
                    <a:pt x="0" y="125"/>
                  </a:lnTo>
                  <a:lnTo>
                    <a:pt x="285" y="125"/>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50" name="Oval 44">
              <a:extLst>
                <a:ext uri="{FF2B5EF4-FFF2-40B4-BE49-F238E27FC236}">
                  <a16:creationId xmlns:a16="http://schemas.microsoft.com/office/drawing/2014/main" id="{8D3A8A33-E77E-7742-8BE0-9F04163B07BD}"/>
                </a:ext>
              </a:extLst>
            </p:cNvPr>
            <p:cNvSpPr>
              <a:spLocks noChangeArrowheads="1"/>
            </p:cNvSpPr>
            <p:nvPr/>
          </p:nvSpPr>
          <p:spPr bwMode="auto">
            <a:xfrm>
              <a:off x="3039" y="2000"/>
              <a:ext cx="61" cy="26"/>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MX" altLang="en-MX">
                <a:latin typeface="Arial" panose="020B0604020202020204" pitchFamily="34" charset="0"/>
              </a:endParaRPr>
            </a:p>
          </p:txBody>
        </p:sp>
        <p:sp>
          <p:nvSpPr>
            <p:cNvPr id="51" name="Freeform 45">
              <a:extLst>
                <a:ext uri="{FF2B5EF4-FFF2-40B4-BE49-F238E27FC236}">
                  <a16:creationId xmlns:a16="http://schemas.microsoft.com/office/drawing/2014/main" id="{EA97412F-7A99-344F-B317-DA80E722E8EC}"/>
                </a:ext>
              </a:extLst>
            </p:cNvPr>
            <p:cNvSpPr>
              <a:spLocks/>
            </p:cNvSpPr>
            <p:nvPr/>
          </p:nvSpPr>
          <p:spPr bwMode="auto">
            <a:xfrm>
              <a:off x="3075" y="1863"/>
              <a:ext cx="254" cy="127"/>
            </a:xfrm>
            <a:custGeom>
              <a:avLst/>
              <a:gdLst>
                <a:gd name="T0" fmla="*/ 0 w 286"/>
                <a:gd name="T1" fmla="*/ 126 h 127"/>
                <a:gd name="T2" fmla="*/ 0 w 286"/>
                <a:gd name="T3" fmla="*/ 0 h 127"/>
                <a:gd name="T4" fmla="*/ 158 w 286"/>
                <a:gd name="T5" fmla="*/ 0 h 127"/>
                <a:gd name="T6" fmla="*/ 0 60000 65536"/>
                <a:gd name="T7" fmla="*/ 0 60000 65536"/>
                <a:gd name="T8" fmla="*/ 0 60000 65536"/>
                <a:gd name="T9" fmla="*/ 0 w 286"/>
                <a:gd name="T10" fmla="*/ 0 h 127"/>
                <a:gd name="T11" fmla="*/ 286 w 286"/>
                <a:gd name="T12" fmla="*/ 127 h 127"/>
              </a:gdLst>
              <a:ahLst/>
              <a:cxnLst>
                <a:cxn ang="T6">
                  <a:pos x="T0" y="T1"/>
                </a:cxn>
                <a:cxn ang="T7">
                  <a:pos x="T2" y="T3"/>
                </a:cxn>
                <a:cxn ang="T8">
                  <a:pos x="T4" y="T5"/>
                </a:cxn>
              </a:cxnLst>
              <a:rect l="T9" t="T10" r="T11" b="T12"/>
              <a:pathLst>
                <a:path w="286" h="127">
                  <a:moveTo>
                    <a:pt x="0" y="126"/>
                  </a:moveTo>
                  <a:lnTo>
                    <a:pt x="0" y="0"/>
                  </a:lnTo>
                  <a:lnTo>
                    <a:pt x="285" y="0"/>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52" name="Freeform 46">
              <a:extLst>
                <a:ext uri="{FF2B5EF4-FFF2-40B4-BE49-F238E27FC236}">
                  <a16:creationId xmlns:a16="http://schemas.microsoft.com/office/drawing/2014/main" id="{3C246C74-CFE3-264A-860E-1E8FA623E269}"/>
                </a:ext>
              </a:extLst>
            </p:cNvPr>
            <p:cNvSpPr>
              <a:spLocks/>
            </p:cNvSpPr>
            <p:nvPr/>
          </p:nvSpPr>
          <p:spPr bwMode="auto">
            <a:xfrm>
              <a:off x="3075" y="2037"/>
              <a:ext cx="254" cy="127"/>
            </a:xfrm>
            <a:custGeom>
              <a:avLst/>
              <a:gdLst>
                <a:gd name="T0" fmla="*/ 0 w 286"/>
                <a:gd name="T1" fmla="*/ 0 h 127"/>
                <a:gd name="T2" fmla="*/ 0 w 286"/>
                <a:gd name="T3" fmla="*/ 126 h 127"/>
                <a:gd name="T4" fmla="*/ 158 w 286"/>
                <a:gd name="T5" fmla="*/ 126 h 127"/>
                <a:gd name="T6" fmla="*/ 0 60000 65536"/>
                <a:gd name="T7" fmla="*/ 0 60000 65536"/>
                <a:gd name="T8" fmla="*/ 0 60000 65536"/>
                <a:gd name="T9" fmla="*/ 0 w 286"/>
                <a:gd name="T10" fmla="*/ 0 h 127"/>
                <a:gd name="T11" fmla="*/ 286 w 286"/>
                <a:gd name="T12" fmla="*/ 127 h 127"/>
              </a:gdLst>
              <a:ahLst/>
              <a:cxnLst>
                <a:cxn ang="T6">
                  <a:pos x="T0" y="T1"/>
                </a:cxn>
                <a:cxn ang="T7">
                  <a:pos x="T2" y="T3"/>
                </a:cxn>
                <a:cxn ang="T8">
                  <a:pos x="T4" y="T5"/>
                </a:cxn>
              </a:cxnLst>
              <a:rect l="T9" t="T10" r="T11" b="T12"/>
              <a:pathLst>
                <a:path w="286" h="127">
                  <a:moveTo>
                    <a:pt x="0" y="0"/>
                  </a:moveTo>
                  <a:lnTo>
                    <a:pt x="0" y="126"/>
                  </a:lnTo>
                  <a:lnTo>
                    <a:pt x="285" y="126"/>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53" name="Oval 47">
              <a:extLst>
                <a:ext uri="{FF2B5EF4-FFF2-40B4-BE49-F238E27FC236}">
                  <a16:creationId xmlns:a16="http://schemas.microsoft.com/office/drawing/2014/main" id="{38B34F31-892E-4F47-B5E3-8C9DE9A803F3}"/>
                </a:ext>
              </a:extLst>
            </p:cNvPr>
            <p:cNvSpPr>
              <a:spLocks noChangeArrowheads="1"/>
            </p:cNvSpPr>
            <p:nvPr/>
          </p:nvSpPr>
          <p:spPr bwMode="auto">
            <a:xfrm>
              <a:off x="2437" y="2678"/>
              <a:ext cx="60" cy="5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MX" altLang="en-MX">
                <a:latin typeface="Arial" panose="020B0604020202020204" pitchFamily="34" charset="0"/>
              </a:endParaRPr>
            </a:p>
          </p:txBody>
        </p:sp>
        <p:sp>
          <p:nvSpPr>
            <p:cNvPr id="54" name="Freeform 48">
              <a:extLst>
                <a:ext uri="{FF2B5EF4-FFF2-40B4-BE49-F238E27FC236}">
                  <a16:creationId xmlns:a16="http://schemas.microsoft.com/office/drawing/2014/main" id="{F3DCAC5E-FDB4-434F-A4D6-AF551FA8C6F4}"/>
                </a:ext>
              </a:extLst>
            </p:cNvPr>
            <p:cNvSpPr>
              <a:spLocks/>
            </p:cNvSpPr>
            <p:nvPr/>
          </p:nvSpPr>
          <p:spPr bwMode="auto">
            <a:xfrm>
              <a:off x="2470" y="2276"/>
              <a:ext cx="261" cy="392"/>
            </a:xfrm>
            <a:custGeom>
              <a:avLst/>
              <a:gdLst>
                <a:gd name="T0" fmla="*/ 0 w 293"/>
                <a:gd name="T1" fmla="*/ 391 h 392"/>
                <a:gd name="T2" fmla="*/ 0 w 293"/>
                <a:gd name="T3" fmla="*/ 0 h 392"/>
                <a:gd name="T4" fmla="*/ 164 w 293"/>
                <a:gd name="T5" fmla="*/ 0 h 392"/>
                <a:gd name="T6" fmla="*/ 0 60000 65536"/>
                <a:gd name="T7" fmla="*/ 0 60000 65536"/>
                <a:gd name="T8" fmla="*/ 0 60000 65536"/>
                <a:gd name="T9" fmla="*/ 0 w 293"/>
                <a:gd name="T10" fmla="*/ 0 h 392"/>
                <a:gd name="T11" fmla="*/ 293 w 293"/>
                <a:gd name="T12" fmla="*/ 392 h 392"/>
              </a:gdLst>
              <a:ahLst/>
              <a:cxnLst>
                <a:cxn ang="T6">
                  <a:pos x="T0" y="T1"/>
                </a:cxn>
                <a:cxn ang="T7">
                  <a:pos x="T2" y="T3"/>
                </a:cxn>
                <a:cxn ang="T8">
                  <a:pos x="T4" y="T5"/>
                </a:cxn>
              </a:cxnLst>
              <a:rect l="T9" t="T10" r="T11" b="T12"/>
              <a:pathLst>
                <a:path w="293" h="392">
                  <a:moveTo>
                    <a:pt x="0" y="391"/>
                  </a:moveTo>
                  <a:lnTo>
                    <a:pt x="0" y="0"/>
                  </a:lnTo>
                  <a:lnTo>
                    <a:pt x="292" y="0"/>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sp>
          <p:nvSpPr>
            <p:cNvPr id="55" name="Freeform 49">
              <a:extLst>
                <a:ext uri="{FF2B5EF4-FFF2-40B4-BE49-F238E27FC236}">
                  <a16:creationId xmlns:a16="http://schemas.microsoft.com/office/drawing/2014/main" id="{5DC2ADCC-8561-9740-801A-DB4EC7A64D4E}"/>
                </a:ext>
              </a:extLst>
            </p:cNvPr>
            <p:cNvSpPr>
              <a:spLocks/>
            </p:cNvSpPr>
            <p:nvPr/>
          </p:nvSpPr>
          <p:spPr bwMode="auto">
            <a:xfrm>
              <a:off x="2470" y="2761"/>
              <a:ext cx="249" cy="391"/>
            </a:xfrm>
            <a:custGeom>
              <a:avLst/>
              <a:gdLst>
                <a:gd name="T0" fmla="*/ 0 w 280"/>
                <a:gd name="T1" fmla="*/ 0 h 391"/>
                <a:gd name="T2" fmla="*/ 0 w 280"/>
                <a:gd name="T3" fmla="*/ 390 h 391"/>
                <a:gd name="T4" fmla="*/ 156 w 280"/>
                <a:gd name="T5" fmla="*/ 390 h 391"/>
                <a:gd name="T6" fmla="*/ 0 60000 65536"/>
                <a:gd name="T7" fmla="*/ 0 60000 65536"/>
                <a:gd name="T8" fmla="*/ 0 60000 65536"/>
                <a:gd name="T9" fmla="*/ 0 w 280"/>
                <a:gd name="T10" fmla="*/ 0 h 391"/>
                <a:gd name="T11" fmla="*/ 280 w 280"/>
                <a:gd name="T12" fmla="*/ 391 h 391"/>
              </a:gdLst>
              <a:ahLst/>
              <a:cxnLst>
                <a:cxn ang="T6">
                  <a:pos x="T0" y="T1"/>
                </a:cxn>
                <a:cxn ang="T7">
                  <a:pos x="T2" y="T3"/>
                </a:cxn>
                <a:cxn ang="T8">
                  <a:pos x="T4" y="T5"/>
                </a:cxn>
              </a:cxnLst>
              <a:rect l="T9" t="T10" r="T11" b="T12"/>
              <a:pathLst>
                <a:path w="280" h="391">
                  <a:moveTo>
                    <a:pt x="0" y="0"/>
                  </a:moveTo>
                  <a:lnTo>
                    <a:pt x="0" y="390"/>
                  </a:lnTo>
                  <a:lnTo>
                    <a:pt x="279" y="390"/>
                  </a:lnTo>
                </a:path>
              </a:pathLst>
            </a:custGeom>
            <a:noFill/>
            <a:ln w="254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MX"/>
            </a:p>
          </p:txBody>
        </p:sp>
      </p:grpSp>
      <p:grpSp>
        <p:nvGrpSpPr>
          <p:cNvPr id="56" name="Group 51">
            <a:extLst>
              <a:ext uri="{FF2B5EF4-FFF2-40B4-BE49-F238E27FC236}">
                <a16:creationId xmlns:a16="http://schemas.microsoft.com/office/drawing/2014/main" id="{2FAED845-16C3-AD4F-945E-0DFBAAF60B19}"/>
              </a:ext>
            </a:extLst>
          </p:cNvPr>
          <p:cNvGrpSpPr>
            <a:grpSpLocks/>
          </p:cNvGrpSpPr>
          <p:nvPr/>
        </p:nvGrpSpPr>
        <p:grpSpPr bwMode="auto">
          <a:xfrm>
            <a:off x="7326314" y="1447801"/>
            <a:ext cx="2960687" cy="4257675"/>
            <a:chOff x="3655" y="912"/>
            <a:chExt cx="1865" cy="2682"/>
          </a:xfrm>
        </p:grpSpPr>
        <p:grpSp>
          <p:nvGrpSpPr>
            <p:cNvPr id="57" name="Group 52">
              <a:extLst>
                <a:ext uri="{FF2B5EF4-FFF2-40B4-BE49-F238E27FC236}">
                  <a16:creationId xmlns:a16="http://schemas.microsoft.com/office/drawing/2014/main" id="{E8CCAA63-922E-8242-BD96-B99AD5664EF3}"/>
                </a:ext>
              </a:extLst>
            </p:cNvPr>
            <p:cNvGrpSpPr>
              <a:grpSpLocks/>
            </p:cNvGrpSpPr>
            <p:nvPr/>
          </p:nvGrpSpPr>
          <p:grpSpPr bwMode="auto">
            <a:xfrm>
              <a:off x="3655" y="912"/>
              <a:ext cx="1350" cy="2682"/>
              <a:chOff x="3852" y="1057"/>
              <a:chExt cx="1350" cy="2682"/>
            </a:xfrm>
          </p:grpSpPr>
          <p:sp>
            <p:nvSpPr>
              <p:cNvPr id="63" name="Rectangle 53">
                <a:extLst>
                  <a:ext uri="{FF2B5EF4-FFF2-40B4-BE49-F238E27FC236}">
                    <a16:creationId xmlns:a16="http://schemas.microsoft.com/office/drawing/2014/main" id="{CB0ADA16-CC76-D344-A8F2-7BE4D956C1B9}"/>
                  </a:ext>
                </a:extLst>
              </p:cNvPr>
              <p:cNvSpPr>
                <a:spLocks noChangeArrowheads="1"/>
              </p:cNvSpPr>
              <p:nvPr/>
            </p:nvSpPr>
            <p:spPr bwMode="auto">
              <a:xfrm>
                <a:off x="3852" y="1057"/>
                <a:ext cx="135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a:solidFill>
                      <a:srgbClr val="000000"/>
                    </a:solidFill>
                    <a:latin typeface="Arial" panose="020B0604020202020204" pitchFamily="34" charset="0"/>
                  </a:rPr>
                  <a:t>Outputs</a:t>
                </a:r>
              </a:p>
            </p:txBody>
          </p:sp>
          <p:sp>
            <p:nvSpPr>
              <p:cNvPr id="64" name="Line 54">
                <a:extLst>
                  <a:ext uri="{FF2B5EF4-FFF2-40B4-BE49-F238E27FC236}">
                    <a16:creationId xmlns:a16="http://schemas.microsoft.com/office/drawing/2014/main" id="{CBA10F24-C7B3-DE42-9FF1-BCB8B7965851}"/>
                  </a:ext>
                </a:extLst>
              </p:cNvPr>
              <p:cNvSpPr>
                <a:spLocks noChangeShapeType="1"/>
              </p:cNvSpPr>
              <p:nvPr/>
            </p:nvSpPr>
            <p:spPr bwMode="auto">
              <a:xfrm>
                <a:off x="3915" y="3423"/>
                <a:ext cx="1060" cy="0"/>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MX"/>
              </a:p>
            </p:txBody>
          </p:sp>
          <p:sp>
            <p:nvSpPr>
              <p:cNvPr id="65" name="Rectangle 55">
                <a:extLst>
                  <a:ext uri="{FF2B5EF4-FFF2-40B4-BE49-F238E27FC236}">
                    <a16:creationId xmlns:a16="http://schemas.microsoft.com/office/drawing/2014/main" id="{90E369DF-EC50-724A-981F-AB2972B9768C}"/>
                  </a:ext>
                </a:extLst>
              </p:cNvPr>
              <p:cNvSpPr>
                <a:spLocks noChangeArrowheads="1"/>
              </p:cNvSpPr>
              <p:nvPr/>
            </p:nvSpPr>
            <p:spPr bwMode="auto">
              <a:xfrm>
                <a:off x="4148" y="3412"/>
                <a:ext cx="6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sz="2800">
                    <a:solidFill>
                      <a:srgbClr val="000000"/>
                    </a:solidFill>
                    <a:latin typeface="Arial" panose="020B0604020202020204" pitchFamily="34" charset="0"/>
                  </a:rPr>
                  <a:t>Cost</a:t>
                </a:r>
              </a:p>
            </p:txBody>
          </p:sp>
          <p:sp>
            <p:nvSpPr>
              <p:cNvPr id="66" name="Line 56">
                <a:extLst>
                  <a:ext uri="{FF2B5EF4-FFF2-40B4-BE49-F238E27FC236}">
                    <a16:creationId xmlns:a16="http://schemas.microsoft.com/office/drawing/2014/main" id="{81B4E3DA-AF93-5043-B44D-75A4C25D9FE9}"/>
                  </a:ext>
                </a:extLst>
              </p:cNvPr>
              <p:cNvSpPr>
                <a:spLocks noChangeShapeType="1"/>
              </p:cNvSpPr>
              <p:nvPr/>
            </p:nvSpPr>
            <p:spPr bwMode="auto">
              <a:xfrm>
                <a:off x="3924" y="2304"/>
                <a:ext cx="1061" cy="0"/>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MX"/>
              </a:p>
            </p:txBody>
          </p:sp>
          <p:sp>
            <p:nvSpPr>
              <p:cNvPr id="67" name="Rectangle 57">
                <a:extLst>
                  <a:ext uri="{FF2B5EF4-FFF2-40B4-BE49-F238E27FC236}">
                    <a16:creationId xmlns:a16="http://schemas.microsoft.com/office/drawing/2014/main" id="{DA8F78B9-2B6F-EB44-975E-0B4FD799BC7D}"/>
                  </a:ext>
                </a:extLst>
              </p:cNvPr>
              <p:cNvSpPr>
                <a:spLocks noChangeArrowheads="1"/>
              </p:cNvSpPr>
              <p:nvPr/>
            </p:nvSpPr>
            <p:spPr bwMode="auto">
              <a:xfrm>
                <a:off x="4086" y="2304"/>
                <a:ext cx="7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sz="2800">
                    <a:solidFill>
                      <a:srgbClr val="000000"/>
                    </a:solidFill>
                    <a:latin typeface="Arial" panose="020B0604020202020204" pitchFamily="34" charset="0"/>
                  </a:rPr>
                  <a:t>Effect</a:t>
                </a:r>
              </a:p>
            </p:txBody>
          </p:sp>
          <p:sp>
            <p:nvSpPr>
              <p:cNvPr id="68" name="Freeform 58">
                <a:extLst>
                  <a:ext uri="{FF2B5EF4-FFF2-40B4-BE49-F238E27FC236}">
                    <a16:creationId xmlns:a16="http://schemas.microsoft.com/office/drawing/2014/main" id="{78623584-AF4B-734E-BCBF-58845557CC7C}"/>
                  </a:ext>
                </a:extLst>
              </p:cNvPr>
              <p:cNvSpPr>
                <a:spLocks/>
              </p:cNvSpPr>
              <p:nvPr/>
            </p:nvSpPr>
            <p:spPr bwMode="auto">
              <a:xfrm>
                <a:off x="4087" y="2809"/>
                <a:ext cx="668" cy="615"/>
              </a:xfrm>
              <a:custGeom>
                <a:avLst/>
                <a:gdLst>
                  <a:gd name="T0" fmla="*/ 0 w 751"/>
                  <a:gd name="T1" fmla="*/ 614 h 615"/>
                  <a:gd name="T2" fmla="*/ 25 w 751"/>
                  <a:gd name="T3" fmla="*/ 554 h 615"/>
                  <a:gd name="T4" fmla="*/ 51 w 751"/>
                  <a:gd name="T5" fmla="*/ 504 h 615"/>
                  <a:gd name="T6" fmla="*/ 68 w 751"/>
                  <a:gd name="T7" fmla="*/ 443 h 615"/>
                  <a:gd name="T8" fmla="*/ 83 w 751"/>
                  <a:gd name="T9" fmla="*/ 383 h 615"/>
                  <a:gd name="T10" fmla="*/ 93 w 751"/>
                  <a:gd name="T11" fmla="*/ 322 h 615"/>
                  <a:gd name="T12" fmla="*/ 101 w 751"/>
                  <a:gd name="T13" fmla="*/ 252 h 615"/>
                  <a:gd name="T14" fmla="*/ 113 w 751"/>
                  <a:gd name="T15" fmla="*/ 192 h 615"/>
                  <a:gd name="T16" fmla="*/ 118 w 751"/>
                  <a:gd name="T17" fmla="*/ 131 h 615"/>
                  <a:gd name="T18" fmla="*/ 151 w 751"/>
                  <a:gd name="T19" fmla="*/ 61 h 615"/>
                  <a:gd name="T20" fmla="*/ 189 w 751"/>
                  <a:gd name="T21" fmla="*/ 20 h 615"/>
                  <a:gd name="T22" fmla="*/ 227 w 751"/>
                  <a:gd name="T23" fmla="*/ 0 h 615"/>
                  <a:gd name="T24" fmla="*/ 264 w 751"/>
                  <a:gd name="T25" fmla="*/ 20 h 615"/>
                  <a:gd name="T26" fmla="*/ 296 w 751"/>
                  <a:gd name="T27" fmla="*/ 61 h 615"/>
                  <a:gd name="T28" fmla="*/ 310 w 751"/>
                  <a:gd name="T29" fmla="*/ 121 h 615"/>
                  <a:gd name="T30" fmla="*/ 322 w 751"/>
                  <a:gd name="T31" fmla="*/ 182 h 615"/>
                  <a:gd name="T32" fmla="*/ 328 w 751"/>
                  <a:gd name="T33" fmla="*/ 242 h 615"/>
                  <a:gd name="T34" fmla="*/ 347 w 751"/>
                  <a:gd name="T35" fmla="*/ 292 h 615"/>
                  <a:gd name="T36" fmla="*/ 360 w 751"/>
                  <a:gd name="T37" fmla="*/ 352 h 615"/>
                  <a:gd name="T38" fmla="*/ 373 w 751"/>
                  <a:gd name="T39" fmla="*/ 413 h 615"/>
                  <a:gd name="T40" fmla="*/ 391 w 751"/>
                  <a:gd name="T41" fmla="*/ 473 h 615"/>
                  <a:gd name="T42" fmla="*/ 398 w 751"/>
                  <a:gd name="T43" fmla="*/ 534 h 615"/>
                  <a:gd name="T44" fmla="*/ 417 w 751"/>
                  <a:gd name="T45" fmla="*/ 595 h 6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51"/>
                  <a:gd name="T70" fmla="*/ 0 h 615"/>
                  <a:gd name="T71" fmla="*/ 751 w 751"/>
                  <a:gd name="T72" fmla="*/ 615 h 6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51" h="615">
                    <a:moveTo>
                      <a:pt x="0" y="614"/>
                    </a:moveTo>
                    <a:lnTo>
                      <a:pt x="44" y="554"/>
                    </a:lnTo>
                    <a:lnTo>
                      <a:pt x="91" y="504"/>
                    </a:lnTo>
                    <a:lnTo>
                      <a:pt x="124" y="443"/>
                    </a:lnTo>
                    <a:lnTo>
                      <a:pt x="147" y="383"/>
                    </a:lnTo>
                    <a:lnTo>
                      <a:pt x="169" y="322"/>
                    </a:lnTo>
                    <a:lnTo>
                      <a:pt x="181" y="252"/>
                    </a:lnTo>
                    <a:lnTo>
                      <a:pt x="204" y="192"/>
                    </a:lnTo>
                    <a:lnTo>
                      <a:pt x="214" y="131"/>
                    </a:lnTo>
                    <a:lnTo>
                      <a:pt x="272" y="61"/>
                    </a:lnTo>
                    <a:lnTo>
                      <a:pt x="340" y="20"/>
                    </a:lnTo>
                    <a:lnTo>
                      <a:pt x="408" y="0"/>
                    </a:lnTo>
                    <a:lnTo>
                      <a:pt x="476" y="20"/>
                    </a:lnTo>
                    <a:lnTo>
                      <a:pt x="532" y="61"/>
                    </a:lnTo>
                    <a:lnTo>
                      <a:pt x="556" y="121"/>
                    </a:lnTo>
                    <a:lnTo>
                      <a:pt x="579" y="182"/>
                    </a:lnTo>
                    <a:lnTo>
                      <a:pt x="590" y="242"/>
                    </a:lnTo>
                    <a:lnTo>
                      <a:pt x="624" y="292"/>
                    </a:lnTo>
                    <a:lnTo>
                      <a:pt x="646" y="352"/>
                    </a:lnTo>
                    <a:lnTo>
                      <a:pt x="669" y="413"/>
                    </a:lnTo>
                    <a:lnTo>
                      <a:pt x="703" y="473"/>
                    </a:lnTo>
                    <a:lnTo>
                      <a:pt x="715" y="534"/>
                    </a:lnTo>
                    <a:lnTo>
                      <a:pt x="750" y="595"/>
                    </a:lnTo>
                  </a:path>
                </a:pathLst>
              </a:custGeom>
              <a:solidFill>
                <a:srgbClr val="6600FF"/>
              </a:solidFill>
              <a:ln w="12700" cap="rnd" cmpd="sng">
                <a:solidFill>
                  <a:srgbClr val="000000"/>
                </a:solidFill>
                <a:prstDash val="solid"/>
                <a:round/>
                <a:headEnd type="none" w="sm" len="sm"/>
                <a:tailEnd type="none" w="sm" len="sm"/>
              </a:ln>
            </p:spPr>
            <p:txBody>
              <a:bodyPr/>
              <a:lstStyle/>
              <a:p>
                <a:endParaRPr lang="en-MX"/>
              </a:p>
            </p:txBody>
          </p:sp>
          <p:sp>
            <p:nvSpPr>
              <p:cNvPr id="69" name="Freeform 59">
                <a:extLst>
                  <a:ext uri="{FF2B5EF4-FFF2-40B4-BE49-F238E27FC236}">
                    <a16:creationId xmlns:a16="http://schemas.microsoft.com/office/drawing/2014/main" id="{146531E2-15A8-F749-ADA8-014B3C4478FE}"/>
                  </a:ext>
                </a:extLst>
              </p:cNvPr>
              <p:cNvSpPr>
                <a:spLocks/>
              </p:cNvSpPr>
              <p:nvPr/>
            </p:nvSpPr>
            <p:spPr bwMode="auto">
              <a:xfrm>
                <a:off x="4029" y="1896"/>
                <a:ext cx="862" cy="409"/>
              </a:xfrm>
              <a:custGeom>
                <a:avLst/>
                <a:gdLst>
                  <a:gd name="T0" fmla="*/ 0 w 969"/>
                  <a:gd name="T1" fmla="*/ 408 h 409"/>
                  <a:gd name="T2" fmla="*/ 25 w 969"/>
                  <a:gd name="T3" fmla="*/ 357 h 409"/>
                  <a:gd name="T4" fmla="*/ 59 w 969"/>
                  <a:gd name="T5" fmla="*/ 295 h 409"/>
                  <a:gd name="T6" fmla="*/ 79 w 969"/>
                  <a:gd name="T7" fmla="*/ 234 h 409"/>
                  <a:gd name="T8" fmla="*/ 105 w 969"/>
                  <a:gd name="T9" fmla="*/ 172 h 409"/>
                  <a:gd name="T10" fmla="*/ 133 w 969"/>
                  <a:gd name="T11" fmla="*/ 110 h 409"/>
                  <a:gd name="T12" fmla="*/ 164 w 969"/>
                  <a:gd name="T13" fmla="*/ 60 h 409"/>
                  <a:gd name="T14" fmla="*/ 204 w 969"/>
                  <a:gd name="T15" fmla="*/ 8 h 409"/>
                  <a:gd name="T16" fmla="*/ 240 w 969"/>
                  <a:gd name="T17" fmla="*/ 0 h 409"/>
                  <a:gd name="T18" fmla="*/ 278 w 969"/>
                  <a:gd name="T19" fmla="*/ 23 h 409"/>
                  <a:gd name="T20" fmla="*/ 315 w 969"/>
                  <a:gd name="T21" fmla="*/ 35 h 409"/>
                  <a:gd name="T22" fmla="*/ 346 w 969"/>
                  <a:gd name="T23" fmla="*/ 79 h 409"/>
                  <a:gd name="T24" fmla="*/ 383 w 969"/>
                  <a:gd name="T25" fmla="*/ 103 h 409"/>
                  <a:gd name="T26" fmla="*/ 406 w 969"/>
                  <a:gd name="T27" fmla="*/ 157 h 409"/>
                  <a:gd name="T28" fmla="*/ 443 w 969"/>
                  <a:gd name="T29" fmla="*/ 191 h 409"/>
                  <a:gd name="T30" fmla="*/ 475 w 969"/>
                  <a:gd name="T31" fmla="*/ 225 h 409"/>
                  <a:gd name="T32" fmla="*/ 497 w 969"/>
                  <a:gd name="T33" fmla="*/ 288 h 409"/>
                  <a:gd name="T34" fmla="*/ 528 w 969"/>
                  <a:gd name="T35" fmla="*/ 342 h 409"/>
                  <a:gd name="T36" fmla="*/ 539 w 969"/>
                  <a:gd name="T37" fmla="*/ 405 h 4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9"/>
                  <a:gd name="T58" fmla="*/ 0 h 409"/>
                  <a:gd name="T59" fmla="*/ 969 w 969"/>
                  <a:gd name="T60" fmla="*/ 409 h 4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9" h="409">
                    <a:moveTo>
                      <a:pt x="0" y="408"/>
                    </a:moveTo>
                    <a:lnTo>
                      <a:pt x="46" y="357"/>
                    </a:lnTo>
                    <a:lnTo>
                      <a:pt x="105" y="295"/>
                    </a:lnTo>
                    <a:lnTo>
                      <a:pt x="142" y="234"/>
                    </a:lnTo>
                    <a:lnTo>
                      <a:pt x="190" y="172"/>
                    </a:lnTo>
                    <a:lnTo>
                      <a:pt x="237" y="110"/>
                    </a:lnTo>
                    <a:lnTo>
                      <a:pt x="295" y="60"/>
                    </a:lnTo>
                    <a:lnTo>
                      <a:pt x="365" y="8"/>
                    </a:lnTo>
                    <a:lnTo>
                      <a:pt x="432" y="0"/>
                    </a:lnTo>
                    <a:lnTo>
                      <a:pt x="499" y="23"/>
                    </a:lnTo>
                    <a:lnTo>
                      <a:pt x="565" y="35"/>
                    </a:lnTo>
                    <a:lnTo>
                      <a:pt x="620" y="79"/>
                    </a:lnTo>
                    <a:lnTo>
                      <a:pt x="686" y="103"/>
                    </a:lnTo>
                    <a:lnTo>
                      <a:pt x="729" y="157"/>
                    </a:lnTo>
                    <a:lnTo>
                      <a:pt x="795" y="191"/>
                    </a:lnTo>
                    <a:lnTo>
                      <a:pt x="852" y="225"/>
                    </a:lnTo>
                    <a:lnTo>
                      <a:pt x="893" y="288"/>
                    </a:lnTo>
                    <a:lnTo>
                      <a:pt x="948" y="342"/>
                    </a:lnTo>
                    <a:lnTo>
                      <a:pt x="968" y="405"/>
                    </a:lnTo>
                  </a:path>
                </a:pathLst>
              </a:custGeom>
              <a:solidFill>
                <a:schemeClr val="folHlink"/>
              </a:solidFill>
              <a:ln w="12700" cap="rnd" cmpd="sng">
                <a:solidFill>
                  <a:srgbClr val="000000"/>
                </a:solidFill>
                <a:prstDash val="solid"/>
                <a:round/>
                <a:headEnd type="none" w="sm" len="sm"/>
                <a:tailEnd type="none" w="sm" len="sm"/>
              </a:ln>
            </p:spPr>
            <p:txBody>
              <a:bodyPr/>
              <a:lstStyle/>
              <a:p>
                <a:endParaRPr lang="en-MX"/>
              </a:p>
            </p:txBody>
          </p:sp>
        </p:grpSp>
        <p:grpSp>
          <p:nvGrpSpPr>
            <p:cNvPr id="58" name="Group 60">
              <a:extLst>
                <a:ext uri="{FF2B5EF4-FFF2-40B4-BE49-F238E27FC236}">
                  <a16:creationId xmlns:a16="http://schemas.microsoft.com/office/drawing/2014/main" id="{603B37D5-FFD5-7D4D-AE3D-36C2DB081AFA}"/>
                </a:ext>
              </a:extLst>
            </p:cNvPr>
            <p:cNvGrpSpPr>
              <a:grpSpLocks/>
            </p:cNvGrpSpPr>
            <p:nvPr/>
          </p:nvGrpSpPr>
          <p:grpSpPr bwMode="auto">
            <a:xfrm>
              <a:off x="4656" y="2304"/>
              <a:ext cx="864" cy="672"/>
              <a:chOff x="4512" y="2352"/>
              <a:chExt cx="864" cy="672"/>
            </a:xfrm>
          </p:grpSpPr>
          <p:sp>
            <p:nvSpPr>
              <p:cNvPr id="59" name="Line 61">
                <a:extLst>
                  <a:ext uri="{FF2B5EF4-FFF2-40B4-BE49-F238E27FC236}">
                    <a16:creationId xmlns:a16="http://schemas.microsoft.com/office/drawing/2014/main" id="{CA233E95-0E5D-7548-8DEF-B426CAB6823C}"/>
                  </a:ext>
                </a:extLst>
              </p:cNvPr>
              <p:cNvSpPr>
                <a:spLocks noChangeShapeType="1"/>
              </p:cNvSpPr>
              <p:nvPr/>
            </p:nvSpPr>
            <p:spPr bwMode="auto">
              <a:xfrm>
                <a:off x="4512" y="2688"/>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MX"/>
              </a:p>
            </p:txBody>
          </p:sp>
          <p:grpSp>
            <p:nvGrpSpPr>
              <p:cNvPr id="60" name="Group 62">
                <a:extLst>
                  <a:ext uri="{FF2B5EF4-FFF2-40B4-BE49-F238E27FC236}">
                    <a16:creationId xmlns:a16="http://schemas.microsoft.com/office/drawing/2014/main" id="{8B98063E-4123-B243-AFC7-D730D5523DD9}"/>
                  </a:ext>
                </a:extLst>
              </p:cNvPr>
              <p:cNvGrpSpPr>
                <a:grpSpLocks/>
              </p:cNvGrpSpPr>
              <p:nvPr/>
            </p:nvGrpSpPr>
            <p:grpSpPr bwMode="auto">
              <a:xfrm>
                <a:off x="4608" y="2352"/>
                <a:ext cx="637" cy="672"/>
                <a:chOff x="4752" y="2496"/>
                <a:chExt cx="637" cy="672"/>
              </a:xfrm>
            </p:grpSpPr>
            <p:sp>
              <p:nvSpPr>
                <p:cNvPr id="61" name="Freeform 63">
                  <a:extLst>
                    <a:ext uri="{FF2B5EF4-FFF2-40B4-BE49-F238E27FC236}">
                      <a16:creationId xmlns:a16="http://schemas.microsoft.com/office/drawing/2014/main" id="{69197A47-5F72-9D44-873C-D3EE8431D8A2}"/>
                    </a:ext>
                  </a:extLst>
                </p:cNvPr>
                <p:cNvSpPr>
                  <a:spLocks/>
                </p:cNvSpPr>
                <p:nvPr/>
              </p:nvSpPr>
              <p:spPr bwMode="auto">
                <a:xfrm>
                  <a:off x="4752" y="2496"/>
                  <a:ext cx="624" cy="336"/>
                </a:xfrm>
                <a:custGeom>
                  <a:avLst/>
                  <a:gdLst>
                    <a:gd name="T0" fmla="*/ 0 w 528"/>
                    <a:gd name="T1" fmla="*/ 622 h 288"/>
                    <a:gd name="T2" fmla="*/ 774 w 528"/>
                    <a:gd name="T3" fmla="*/ 0 h 288"/>
                    <a:gd name="T4" fmla="*/ 1216 w 528"/>
                    <a:gd name="T5" fmla="*/ 622 h 288"/>
                    <a:gd name="T6" fmla="*/ 0 60000 65536"/>
                    <a:gd name="T7" fmla="*/ 0 60000 65536"/>
                    <a:gd name="T8" fmla="*/ 0 60000 65536"/>
                    <a:gd name="T9" fmla="*/ 0 w 528"/>
                    <a:gd name="T10" fmla="*/ 0 h 288"/>
                    <a:gd name="T11" fmla="*/ 528 w 528"/>
                    <a:gd name="T12" fmla="*/ 288 h 288"/>
                  </a:gdLst>
                  <a:ahLst/>
                  <a:cxnLst>
                    <a:cxn ang="T6">
                      <a:pos x="T0" y="T1"/>
                    </a:cxn>
                    <a:cxn ang="T7">
                      <a:pos x="T2" y="T3"/>
                    </a:cxn>
                    <a:cxn ang="T8">
                      <a:pos x="T4" y="T5"/>
                    </a:cxn>
                  </a:cxnLst>
                  <a:rect l="T9" t="T10" r="T11" b="T12"/>
                  <a:pathLst>
                    <a:path w="528" h="288">
                      <a:moveTo>
                        <a:pt x="0" y="288"/>
                      </a:moveTo>
                      <a:cubicBezTo>
                        <a:pt x="124" y="144"/>
                        <a:pt x="248" y="0"/>
                        <a:pt x="336" y="0"/>
                      </a:cubicBezTo>
                      <a:cubicBezTo>
                        <a:pt x="424" y="0"/>
                        <a:pt x="496" y="240"/>
                        <a:pt x="528" y="288"/>
                      </a:cubicBezTo>
                    </a:path>
                  </a:pathLst>
                </a:custGeom>
                <a:solidFill>
                  <a:srgbClr val="FF6600"/>
                </a:solidFill>
                <a:ln w="9525" cmpd="sng">
                  <a:solidFill>
                    <a:srgbClr val="000000"/>
                  </a:solidFill>
                  <a:prstDash val="solid"/>
                  <a:round/>
                  <a:headEnd/>
                  <a:tailEnd/>
                </a:ln>
              </p:spPr>
              <p:txBody>
                <a:bodyPr wrap="none" anchor="ctr"/>
                <a:lstStyle/>
                <a:p>
                  <a:endParaRPr lang="en-MX"/>
                </a:p>
              </p:txBody>
            </p:sp>
            <p:sp>
              <p:nvSpPr>
                <p:cNvPr id="62" name="Text Box 64">
                  <a:extLst>
                    <a:ext uri="{FF2B5EF4-FFF2-40B4-BE49-F238E27FC236}">
                      <a16:creationId xmlns:a16="http://schemas.microsoft.com/office/drawing/2014/main" id="{9563451D-2FCF-CB4A-BEE3-28C2DA6708AB}"/>
                    </a:ext>
                  </a:extLst>
                </p:cNvPr>
                <p:cNvSpPr txBox="1">
                  <a:spLocks noChangeArrowheads="1"/>
                </p:cNvSpPr>
                <p:nvPr/>
              </p:nvSpPr>
              <p:spPr bwMode="auto">
                <a:xfrm>
                  <a:off x="4800" y="2841"/>
                  <a:ext cx="5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MX" sz="2800">
                      <a:solidFill>
                        <a:srgbClr val="000000"/>
                      </a:solidFill>
                      <a:latin typeface="Arial" panose="020B0604020202020204" pitchFamily="34" charset="0"/>
                    </a:rPr>
                    <a:t>NHB</a:t>
                  </a:r>
                </a:p>
              </p:txBody>
            </p:sp>
          </p:grpSp>
        </p:grpSp>
      </p:grpSp>
    </p:spTree>
    <p:extLst>
      <p:ext uri="{BB962C8B-B14F-4D97-AF65-F5344CB8AC3E}">
        <p14:creationId xmlns:p14="http://schemas.microsoft.com/office/powerpoint/2010/main" val="21864803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247B8-D7F9-14E0-C9D7-AE9AC8B1A33F}"/>
            </a:ext>
          </a:extLst>
        </p:cNvPr>
        <p:cNvGrpSpPr/>
        <p:nvPr/>
      </p:nvGrpSpPr>
      <p:grpSpPr>
        <a:xfrm>
          <a:off x="0" y="0"/>
          <a:ext cx="0" cy="0"/>
          <a:chOff x="0" y="0"/>
          <a:chExt cx="0" cy="0"/>
        </a:xfrm>
      </p:grpSpPr>
      <p:sp>
        <p:nvSpPr>
          <p:cNvPr id="3074" name="Rectangle 2">
            <a:extLst>
              <a:ext uri="{FF2B5EF4-FFF2-40B4-BE49-F238E27FC236}">
                <a16:creationId xmlns:a16="http://schemas.microsoft.com/office/drawing/2014/main" id="{0530D824-5925-126E-64B7-52A0F1757C84}"/>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6DB77B1-9C4D-4CA1-360C-06A71630C8BE}"/>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6F75ACE7-8D95-1E0C-18CE-CE177C6390DB}"/>
              </a:ext>
            </a:extLst>
          </p:cNvPr>
          <p:cNvSpPr>
            <a:spLocks noGrp="1" noChangeArrowheads="1"/>
          </p:cNvSpPr>
          <p:nvPr>
            <p:ph type="title"/>
          </p:nvPr>
        </p:nvSpPr>
        <p:spPr>
          <a:xfrm>
            <a:off x="767751" y="381000"/>
            <a:ext cx="10791645" cy="1371600"/>
          </a:xfrm>
        </p:spPr>
        <p:txBody>
          <a:bodyPr>
            <a:normAutofit/>
          </a:bodyPr>
          <a:lstStyle/>
          <a:p>
            <a:pPr>
              <a:defRPr/>
            </a:pPr>
            <a:r>
              <a:rPr lang="en-US" altLang="en-MX" b="0" dirty="0">
                <a:latin typeface="Arial" panose="020B0604020202020204" pitchFamily="34" charset="0"/>
                <a:ea typeface="ＭＳ Ｐゴシック" panose="020B0600070205080204" pitchFamily="34" charset="-128"/>
              </a:rPr>
              <a:t>Decision rule accounting for parametric uncertainty</a:t>
            </a:r>
            <a:endParaRPr lang="en-US" b="0" dirty="0"/>
          </a:p>
        </p:txBody>
      </p:sp>
      <p:sp>
        <p:nvSpPr>
          <p:cNvPr id="3077" name="Rectangle 5">
            <a:extLst>
              <a:ext uri="{FF2B5EF4-FFF2-40B4-BE49-F238E27FC236}">
                <a16:creationId xmlns:a16="http://schemas.microsoft.com/office/drawing/2014/main" id="{3F902843-C64B-D21A-1ACB-43781AF9BAB8}"/>
              </a:ext>
            </a:extLst>
          </p:cNvPr>
          <p:cNvSpPr>
            <a:spLocks noGrp="1" noChangeArrowheads="1"/>
          </p:cNvSpPr>
          <p:nvPr>
            <p:ph type="body" idx="1"/>
          </p:nvPr>
        </p:nvSpPr>
        <p:spPr>
          <a:xfrm>
            <a:off x="767751" y="1981200"/>
            <a:ext cx="10791645" cy="3864015"/>
          </a:xfrm>
        </p:spPr>
        <p:txBody>
          <a:bodyPr>
            <a:normAutofit/>
          </a:bodyPr>
          <a:lstStyle/>
          <a:p>
            <a:r>
              <a:rPr lang="en-US" altLang="en-US" sz="3200" dirty="0"/>
              <a:t>For a given C/E threshold, the competing choice alternative with the </a:t>
            </a:r>
            <a:r>
              <a:rPr lang="en-US" altLang="en-US" sz="3200" b="1" dirty="0"/>
              <a:t>expected </a:t>
            </a:r>
            <a:r>
              <a:rPr lang="en-US" altLang="en-US" sz="3200" dirty="0"/>
              <a:t>greatest NHB (or NMB) is the most cost-effective option </a:t>
            </a:r>
            <a:r>
              <a:rPr lang="en-US" altLang="en-US" sz="3200" i="1" dirty="0"/>
              <a:t>at that budget constraint</a:t>
            </a:r>
            <a:r>
              <a:rPr lang="en-US" altLang="en-US" sz="3200" dirty="0"/>
              <a:t>.</a:t>
            </a:r>
          </a:p>
          <a:p>
            <a:endParaRPr lang="en-US" altLang="en-US" sz="3200" dirty="0"/>
          </a:p>
          <a:p>
            <a:r>
              <a:rPr lang="en-US" altLang="en-US" dirty="0"/>
              <a:t>In other words, the strategy with the </a:t>
            </a:r>
            <a:r>
              <a:rPr lang="en-US" altLang="en-US" sz="3200" dirty="0"/>
              <a:t>greatest </a:t>
            </a:r>
            <a:r>
              <a:rPr lang="en-US" altLang="en-US" sz="3200" b="1" dirty="0"/>
              <a:t>expected </a:t>
            </a:r>
            <a:r>
              <a:rPr lang="en-US" altLang="en-US" sz="3200" dirty="0"/>
              <a:t>NHB (or NMB) is the </a:t>
            </a:r>
            <a:r>
              <a:rPr lang="en-US" altLang="en-US" b="1" dirty="0"/>
              <a:t>optimal strategy </a:t>
            </a:r>
            <a:endParaRPr lang="en-US" altLang="en-US" sz="3200" b="1" dirty="0"/>
          </a:p>
        </p:txBody>
      </p:sp>
    </p:spTree>
    <p:extLst>
      <p:ext uri="{BB962C8B-B14F-4D97-AF65-F5344CB8AC3E}">
        <p14:creationId xmlns:p14="http://schemas.microsoft.com/office/powerpoint/2010/main" val="21568097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588060" y="2094308"/>
            <a:ext cx="5015880" cy="4091618"/>
            <a:chOff x="2335461" y="2205242"/>
            <a:chExt cx="5015880" cy="4091618"/>
          </a:xfrm>
        </p:grpSpPr>
        <p:sp>
          <p:nvSpPr>
            <p:cNvPr id="5" name="Shape 646"/>
            <p:cNvSpPr/>
            <p:nvPr/>
          </p:nvSpPr>
          <p:spPr>
            <a:xfrm>
              <a:off x="2335461" y="2798535"/>
              <a:ext cx="1828800" cy="1371600"/>
            </a:xfrm>
            <a:prstGeom prst="ellipse">
              <a:avLst/>
            </a:prstGeom>
            <a:solidFill>
              <a:srgbClr val="E6EEEE"/>
            </a:solidFill>
            <a:ln w="25400" cap="flat" cmpd="sng">
              <a:solidFill>
                <a:srgbClr val="667E7E"/>
              </a:solidFill>
              <a:prstDash val="solid"/>
              <a:round/>
              <a:headEnd type="none" w="sm" len="sm"/>
              <a:tailEnd type="none" w="sm" len="sm"/>
            </a:ln>
          </p:spPr>
          <p:txBody>
            <a:bodyPr spcFirstLastPara="1" wrap="square" lIns="91425" tIns="45700" rIns="91425" bIns="45700" anchor="ctr" anchorCtr="0">
              <a:noAutofit/>
            </a:bodyPr>
            <a:lstStyle/>
            <a:p>
              <a:pPr algn="ctr"/>
              <a:r>
                <a:rPr lang="nl-NL" b="1" dirty="0" err="1">
                  <a:solidFill>
                    <a:srgbClr val="3F3F3F"/>
                  </a:solidFill>
                  <a:latin typeface="Calibri"/>
                  <a:ea typeface="Calibri"/>
                  <a:cs typeface="Calibri"/>
                  <a:sym typeface="Calibri"/>
                </a:rPr>
                <a:t>Healthy</a:t>
              </a:r>
              <a:r>
                <a:rPr lang="nl-NL" b="1" dirty="0">
                  <a:solidFill>
                    <a:srgbClr val="3F3F3F"/>
                  </a:solidFill>
                  <a:latin typeface="Calibri"/>
                  <a:ea typeface="Calibri"/>
                  <a:cs typeface="Calibri"/>
                  <a:sym typeface="Calibri"/>
                </a:rPr>
                <a:t> (H)</a:t>
              </a:r>
              <a:endParaRPr b="1" dirty="0">
                <a:solidFill>
                  <a:srgbClr val="3F3F3F"/>
                </a:solidFill>
                <a:latin typeface="Calibri"/>
                <a:ea typeface="Calibri"/>
                <a:cs typeface="Calibri"/>
                <a:sym typeface="Calibri"/>
              </a:endParaRPr>
            </a:p>
          </p:txBody>
        </p:sp>
        <p:sp>
          <p:nvSpPr>
            <p:cNvPr id="6" name="Shape 646"/>
            <p:cNvSpPr/>
            <p:nvPr/>
          </p:nvSpPr>
          <p:spPr>
            <a:xfrm>
              <a:off x="5522541" y="2798535"/>
              <a:ext cx="1828800" cy="1371600"/>
            </a:xfrm>
            <a:prstGeom prst="ellipse">
              <a:avLst/>
            </a:prstGeom>
            <a:solidFill>
              <a:srgbClr val="E6EEEE"/>
            </a:solidFill>
            <a:ln w="25400" cap="flat" cmpd="sng">
              <a:solidFill>
                <a:srgbClr val="667E7E"/>
              </a:solidFill>
              <a:prstDash val="solid"/>
              <a:round/>
              <a:headEnd type="none" w="sm" len="sm"/>
              <a:tailEnd type="none" w="sm" len="sm"/>
            </a:ln>
          </p:spPr>
          <p:txBody>
            <a:bodyPr spcFirstLastPara="1" wrap="square" lIns="91425" tIns="45700" rIns="91425" bIns="45700" anchor="ctr" anchorCtr="0">
              <a:noAutofit/>
            </a:bodyPr>
            <a:lstStyle/>
            <a:p>
              <a:pPr algn="ctr"/>
              <a:r>
                <a:rPr lang="nl-NL" b="1" dirty="0">
                  <a:solidFill>
                    <a:srgbClr val="3F3F3F"/>
                  </a:solidFill>
                  <a:latin typeface="Calibri"/>
                  <a:ea typeface="Calibri"/>
                  <a:cs typeface="Calibri"/>
                  <a:sym typeface="Calibri"/>
                </a:rPr>
                <a:t>Sick (S)</a:t>
              </a:r>
              <a:endParaRPr b="1" dirty="0">
                <a:solidFill>
                  <a:srgbClr val="3F3F3F"/>
                </a:solidFill>
                <a:latin typeface="Calibri"/>
                <a:ea typeface="Calibri"/>
                <a:cs typeface="Calibri"/>
                <a:sym typeface="Calibri"/>
              </a:endParaRPr>
            </a:p>
          </p:txBody>
        </p:sp>
        <p:sp>
          <p:nvSpPr>
            <p:cNvPr id="7" name="Shape 646"/>
            <p:cNvSpPr/>
            <p:nvPr/>
          </p:nvSpPr>
          <p:spPr>
            <a:xfrm>
              <a:off x="3929001" y="4925260"/>
              <a:ext cx="1828800" cy="1371600"/>
            </a:xfrm>
            <a:prstGeom prst="ellipse">
              <a:avLst/>
            </a:prstGeom>
            <a:solidFill>
              <a:srgbClr val="E6EEEE"/>
            </a:solidFill>
            <a:ln w="25400" cap="flat" cmpd="sng">
              <a:solidFill>
                <a:srgbClr val="667E7E"/>
              </a:solidFill>
              <a:prstDash val="solid"/>
              <a:round/>
              <a:headEnd type="none" w="sm" len="sm"/>
              <a:tailEnd type="none" w="sm" len="sm"/>
            </a:ln>
          </p:spPr>
          <p:txBody>
            <a:bodyPr spcFirstLastPara="1" wrap="square" lIns="91425" tIns="45700" rIns="91425" bIns="45700" anchor="ctr" anchorCtr="0">
              <a:noAutofit/>
            </a:bodyPr>
            <a:lstStyle/>
            <a:p>
              <a:pPr algn="ctr"/>
              <a:r>
                <a:rPr lang="nl-NL" b="1" dirty="0">
                  <a:solidFill>
                    <a:srgbClr val="3F3F3F"/>
                  </a:solidFill>
                  <a:latin typeface="Calibri"/>
                  <a:ea typeface="Calibri"/>
                  <a:cs typeface="Calibri"/>
                  <a:sym typeface="Calibri"/>
                </a:rPr>
                <a:t>Dead</a:t>
              </a:r>
              <a:r>
                <a:rPr lang="nl-NL" sz="1600" b="1" dirty="0">
                  <a:solidFill>
                    <a:srgbClr val="3F3F3F"/>
                  </a:solidFill>
                  <a:latin typeface="Calibri"/>
                  <a:ea typeface="Calibri"/>
                  <a:cs typeface="Calibri"/>
                  <a:sym typeface="Calibri"/>
                </a:rPr>
                <a:t> (D)</a:t>
              </a:r>
              <a:endParaRPr sz="1600" b="1" dirty="0">
                <a:solidFill>
                  <a:srgbClr val="3F3F3F"/>
                </a:solidFill>
                <a:latin typeface="Calibri"/>
                <a:ea typeface="Calibri"/>
                <a:cs typeface="Calibri"/>
                <a:sym typeface="Calibri"/>
              </a:endParaRPr>
            </a:p>
          </p:txBody>
        </p:sp>
        <p:cxnSp>
          <p:nvCxnSpPr>
            <p:cNvPr id="8" name="Shape 651"/>
            <p:cNvCxnSpPr>
              <a:stCxn id="15" idx="0"/>
            </p:cNvCxnSpPr>
            <p:nvPr/>
          </p:nvCxnSpPr>
          <p:spPr>
            <a:xfrm rot="5400000" flipH="1" flipV="1">
              <a:off x="4843401" y="1204995"/>
              <a:ext cx="12700" cy="3187080"/>
            </a:xfrm>
            <a:prstGeom prst="curvedConnector3">
              <a:avLst>
                <a:gd name="adj1" fmla="val 4090906"/>
              </a:avLst>
            </a:prstGeom>
            <a:noFill/>
            <a:ln w="25400" cap="flat" cmpd="sng">
              <a:solidFill>
                <a:srgbClr val="3F3F3F"/>
              </a:solidFill>
              <a:prstDash val="solid"/>
              <a:round/>
              <a:headEnd type="none" w="sm" len="sm"/>
              <a:tailEnd type="triangle" w="lg" len="lg"/>
            </a:ln>
          </p:spPr>
        </p:cxnSp>
        <p:cxnSp>
          <p:nvCxnSpPr>
            <p:cNvPr id="9" name="Shape 651"/>
            <p:cNvCxnSpPr>
              <a:stCxn id="15" idx="2"/>
              <a:endCxn id="15" idx="1"/>
            </p:cNvCxnSpPr>
            <p:nvPr/>
          </p:nvCxnSpPr>
          <p:spPr>
            <a:xfrm rot="10800000" flipH="1">
              <a:off x="2335461" y="2999401"/>
              <a:ext cx="267822" cy="484934"/>
            </a:xfrm>
            <a:prstGeom prst="curvedConnector4">
              <a:avLst>
                <a:gd name="adj1" fmla="val -85355"/>
                <a:gd name="adj2" fmla="val 188562"/>
              </a:avLst>
            </a:prstGeom>
            <a:noFill/>
            <a:ln w="25400" cap="flat" cmpd="sng">
              <a:solidFill>
                <a:srgbClr val="3F3F3F"/>
              </a:solidFill>
              <a:prstDash val="solid"/>
              <a:round/>
              <a:headEnd type="none" w="sm" len="sm"/>
              <a:tailEnd type="triangle" w="lg" len="lg"/>
            </a:ln>
          </p:spPr>
        </p:cxnSp>
        <p:cxnSp>
          <p:nvCxnSpPr>
            <p:cNvPr id="10" name="Shape 651"/>
            <p:cNvCxnSpPr/>
            <p:nvPr/>
          </p:nvCxnSpPr>
          <p:spPr>
            <a:xfrm flipH="1" flipV="1">
              <a:off x="7083519" y="2999401"/>
              <a:ext cx="267822" cy="484934"/>
            </a:xfrm>
            <a:prstGeom prst="curvedConnector4">
              <a:avLst>
                <a:gd name="adj1" fmla="val -85355"/>
                <a:gd name="adj2" fmla="val 188562"/>
              </a:avLst>
            </a:prstGeom>
            <a:noFill/>
            <a:ln w="25400" cap="flat" cmpd="sng">
              <a:solidFill>
                <a:srgbClr val="3F3F3F"/>
              </a:solidFill>
              <a:prstDash val="solid"/>
              <a:round/>
              <a:headEnd type="none" w="sm" len="sm"/>
              <a:tailEnd type="triangle" w="lg" len="lg"/>
            </a:ln>
          </p:spPr>
        </p:cxnSp>
        <p:cxnSp>
          <p:nvCxnSpPr>
            <p:cNvPr id="11" name="Shape 651"/>
            <p:cNvCxnSpPr/>
            <p:nvPr/>
          </p:nvCxnSpPr>
          <p:spPr>
            <a:xfrm rot="10800000" flipH="1" flipV="1">
              <a:off x="3929001" y="5611060"/>
              <a:ext cx="267822" cy="484934"/>
            </a:xfrm>
            <a:prstGeom prst="curvedConnector4">
              <a:avLst>
                <a:gd name="adj1" fmla="val -85355"/>
                <a:gd name="adj2" fmla="val 188562"/>
              </a:avLst>
            </a:prstGeom>
            <a:noFill/>
            <a:ln w="25400" cap="flat" cmpd="sng">
              <a:solidFill>
                <a:srgbClr val="3F3F3F"/>
              </a:solidFill>
              <a:prstDash val="solid"/>
              <a:round/>
              <a:headEnd type="none" w="sm" len="sm"/>
              <a:tailEnd type="triangle" w="lg" len="lg"/>
            </a:ln>
          </p:spPr>
        </p:cxnSp>
        <p:cxnSp>
          <p:nvCxnSpPr>
            <p:cNvPr id="12" name="Shape 651"/>
            <p:cNvCxnSpPr>
              <a:stCxn id="15" idx="4"/>
            </p:cNvCxnSpPr>
            <p:nvPr/>
          </p:nvCxnSpPr>
          <p:spPr>
            <a:xfrm>
              <a:off x="3249861" y="4170135"/>
              <a:ext cx="946962" cy="955991"/>
            </a:xfrm>
            <a:prstGeom prst="straightConnector1">
              <a:avLst/>
            </a:prstGeom>
            <a:noFill/>
            <a:ln w="25400" cap="flat" cmpd="sng">
              <a:solidFill>
                <a:srgbClr val="3F3F3F"/>
              </a:solidFill>
              <a:prstDash val="solid"/>
              <a:round/>
              <a:headEnd type="none" w="sm" len="sm"/>
              <a:tailEnd type="triangle" w="lg" len="lg"/>
            </a:ln>
          </p:spPr>
        </p:cxnSp>
        <p:cxnSp>
          <p:nvCxnSpPr>
            <p:cNvPr id="13" name="Shape 651"/>
            <p:cNvCxnSpPr/>
            <p:nvPr/>
          </p:nvCxnSpPr>
          <p:spPr>
            <a:xfrm flipH="1">
              <a:off x="5489979" y="4170135"/>
              <a:ext cx="946962" cy="955991"/>
            </a:xfrm>
            <a:prstGeom prst="straightConnector1">
              <a:avLst/>
            </a:prstGeom>
            <a:noFill/>
            <a:ln w="25400" cap="flat" cmpd="sng">
              <a:solidFill>
                <a:srgbClr val="3F3F3F"/>
              </a:solidFill>
              <a:prstDash val="solid"/>
              <a:round/>
              <a:headEnd type="none" w="sm" len="sm"/>
              <a:tailEnd type="triangle" w="lg" len="lg"/>
            </a:ln>
          </p:spPr>
        </p:cxnSp>
        <p:sp>
          <p:nvSpPr>
            <p:cNvPr id="14" name="Shape 671"/>
            <p:cNvSpPr txBox="1"/>
            <p:nvPr/>
          </p:nvSpPr>
          <p:spPr>
            <a:xfrm>
              <a:off x="4425574" y="2205242"/>
              <a:ext cx="835654" cy="306109"/>
            </a:xfrm>
            <a:prstGeom prst="rect">
              <a:avLst/>
            </a:prstGeom>
            <a:noFill/>
            <a:ln>
              <a:noFill/>
            </a:ln>
          </p:spPr>
          <p:txBody>
            <a:bodyPr spcFirstLastPara="1" wrap="square" lIns="91425" tIns="45700" rIns="91425" bIns="45700" anchor="t" anchorCtr="0">
              <a:noAutofit/>
            </a:bodyPr>
            <a:lstStyle/>
            <a:p>
              <a:pPr algn="ctr"/>
              <a:r>
                <a:rPr lang="nl-NL" sz="2200" dirty="0" err="1">
                  <a:solidFill>
                    <a:schemeClr val="dk1"/>
                  </a:solidFill>
                  <a:latin typeface="Calibri"/>
                  <a:ea typeface="Calibri"/>
                  <a:cs typeface="Calibri"/>
                  <a:sym typeface="Calibri"/>
                </a:rPr>
                <a:t>p.HS</a:t>
              </a:r>
              <a:endParaRPr sz="2200" dirty="0">
                <a:solidFill>
                  <a:schemeClr val="dk1"/>
                </a:solidFill>
                <a:latin typeface="Calibri"/>
                <a:ea typeface="Calibri"/>
                <a:cs typeface="Calibri"/>
                <a:sym typeface="Calibri"/>
              </a:endParaRPr>
            </a:p>
          </p:txBody>
        </p:sp>
        <p:sp>
          <p:nvSpPr>
            <p:cNvPr id="15" name="Shape 671"/>
            <p:cNvSpPr txBox="1"/>
            <p:nvPr/>
          </p:nvSpPr>
          <p:spPr>
            <a:xfrm>
              <a:off x="2925011" y="4601602"/>
              <a:ext cx="835654" cy="306109"/>
            </a:xfrm>
            <a:prstGeom prst="rect">
              <a:avLst/>
            </a:prstGeom>
            <a:noFill/>
            <a:ln>
              <a:noFill/>
            </a:ln>
          </p:spPr>
          <p:txBody>
            <a:bodyPr spcFirstLastPara="1" wrap="square" lIns="91425" tIns="45700" rIns="91425" bIns="45700" anchor="t" anchorCtr="0">
              <a:noAutofit/>
            </a:bodyPr>
            <a:lstStyle/>
            <a:p>
              <a:pPr algn="ctr"/>
              <a:r>
                <a:rPr lang="nl-NL" sz="2200" dirty="0" err="1">
                  <a:solidFill>
                    <a:schemeClr val="dk1"/>
                  </a:solidFill>
                  <a:latin typeface="Calibri"/>
                  <a:ea typeface="Calibri"/>
                  <a:cs typeface="Calibri"/>
                  <a:sym typeface="Calibri"/>
                </a:rPr>
                <a:t>p.HD</a:t>
              </a:r>
              <a:endParaRPr sz="2200" dirty="0">
                <a:solidFill>
                  <a:schemeClr val="dk1"/>
                </a:solidFill>
                <a:latin typeface="Calibri"/>
                <a:ea typeface="Calibri"/>
                <a:cs typeface="Calibri"/>
                <a:sym typeface="Calibri"/>
              </a:endParaRPr>
            </a:p>
          </p:txBody>
        </p:sp>
        <p:sp>
          <p:nvSpPr>
            <p:cNvPr id="16" name="Shape 671"/>
            <p:cNvSpPr txBox="1"/>
            <p:nvPr/>
          </p:nvSpPr>
          <p:spPr>
            <a:xfrm>
              <a:off x="5807556" y="4619151"/>
              <a:ext cx="835654" cy="306109"/>
            </a:xfrm>
            <a:prstGeom prst="rect">
              <a:avLst/>
            </a:prstGeom>
            <a:noFill/>
            <a:ln>
              <a:noFill/>
            </a:ln>
          </p:spPr>
          <p:txBody>
            <a:bodyPr spcFirstLastPara="1" wrap="square" lIns="91425" tIns="45700" rIns="91425" bIns="45700" anchor="t" anchorCtr="0">
              <a:noAutofit/>
            </a:bodyPr>
            <a:lstStyle/>
            <a:p>
              <a:pPr algn="ctr"/>
              <a:r>
                <a:rPr lang="nl-NL" sz="2200" dirty="0" err="1">
                  <a:solidFill>
                    <a:schemeClr val="dk1"/>
                  </a:solidFill>
                  <a:latin typeface="Calibri"/>
                  <a:ea typeface="Calibri"/>
                  <a:cs typeface="Calibri"/>
                  <a:sym typeface="Calibri"/>
                </a:rPr>
                <a:t>p.SD</a:t>
              </a:r>
              <a:endParaRPr sz="2200" dirty="0">
                <a:solidFill>
                  <a:schemeClr val="dk1"/>
                </a:solidFill>
                <a:latin typeface="Calibri"/>
                <a:ea typeface="Calibri"/>
                <a:cs typeface="Calibri"/>
                <a:sym typeface="Calibri"/>
              </a:endParaRPr>
            </a:p>
          </p:txBody>
        </p:sp>
      </p:grpSp>
      <p:sp>
        <p:nvSpPr>
          <p:cNvPr id="17" name="Shape 997"/>
          <p:cNvSpPr/>
          <p:nvPr/>
        </p:nvSpPr>
        <p:spPr>
          <a:xfrm>
            <a:off x="5654886" y="1855521"/>
            <a:ext cx="937775" cy="293650"/>
          </a:xfrm>
          <a:custGeom>
            <a:avLst/>
            <a:gdLst/>
            <a:ahLst/>
            <a:cxnLst/>
            <a:rect l="0" t="0" r="0" b="0"/>
            <a:pathLst>
              <a:path w="37511" h="11746" extrusionOk="0">
                <a:moveTo>
                  <a:pt x="0" y="11745"/>
                </a:moveTo>
                <a:cubicBezTo>
                  <a:pt x="1579" y="11114"/>
                  <a:pt x="6189" y="9915"/>
                  <a:pt x="9473" y="7957"/>
                </a:cubicBezTo>
                <a:cubicBezTo>
                  <a:pt x="12757" y="6000"/>
                  <a:pt x="16546" y="0"/>
                  <a:pt x="19703" y="0"/>
                </a:cubicBezTo>
                <a:cubicBezTo>
                  <a:pt x="22861" y="0"/>
                  <a:pt x="25450" y="5999"/>
                  <a:pt x="28418" y="7957"/>
                </a:cubicBezTo>
                <a:cubicBezTo>
                  <a:pt x="31386" y="9915"/>
                  <a:pt x="35996" y="11115"/>
                  <a:pt x="37511" y="11746"/>
                </a:cubicBezTo>
              </a:path>
            </a:pathLst>
          </a:custGeom>
          <a:noFill/>
          <a:ln w="19050" cap="flat" cmpd="sng">
            <a:solidFill>
              <a:srgbClr val="004D99"/>
            </a:solidFill>
            <a:prstDash val="solid"/>
            <a:round/>
            <a:headEnd type="none" w="med" len="med"/>
            <a:tailEnd type="none" w="med" len="med"/>
          </a:ln>
        </p:spPr>
        <p:txBody>
          <a:bodyPr/>
          <a:lstStyle/>
          <a:p>
            <a:endParaRPr lang="en-US"/>
          </a:p>
        </p:txBody>
      </p:sp>
      <p:sp>
        <p:nvSpPr>
          <p:cNvPr id="18" name="Shape 998"/>
          <p:cNvSpPr/>
          <p:nvPr/>
        </p:nvSpPr>
        <p:spPr>
          <a:xfrm rot="2700000">
            <a:off x="4721066" y="4182568"/>
            <a:ext cx="937766" cy="293647"/>
          </a:xfrm>
          <a:custGeom>
            <a:avLst/>
            <a:gdLst/>
            <a:ahLst/>
            <a:cxnLst/>
            <a:rect l="0" t="0" r="0" b="0"/>
            <a:pathLst>
              <a:path w="37511" h="11746" extrusionOk="0">
                <a:moveTo>
                  <a:pt x="0" y="11745"/>
                </a:moveTo>
                <a:cubicBezTo>
                  <a:pt x="1579" y="11114"/>
                  <a:pt x="6189" y="9915"/>
                  <a:pt x="9473" y="7957"/>
                </a:cubicBezTo>
                <a:cubicBezTo>
                  <a:pt x="12757" y="6000"/>
                  <a:pt x="16546" y="0"/>
                  <a:pt x="19703" y="0"/>
                </a:cubicBezTo>
                <a:cubicBezTo>
                  <a:pt x="22861" y="0"/>
                  <a:pt x="25450" y="5999"/>
                  <a:pt x="28418" y="7957"/>
                </a:cubicBezTo>
                <a:cubicBezTo>
                  <a:pt x="31386" y="9915"/>
                  <a:pt x="35996" y="11115"/>
                  <a:pt x="37511" y="11746"/>
                </a:cubicBezTo>
              </a:path>
            </a:pathLst>
          </a:custGeom>
          <a:noFill/>
          <a:ln w="19050" cap="flat" cmpd="sng">
            <a:solidFill>
              <a:srgbClr val="004D99"/>
            </a:solidFill>
            <a:prstDash val="solid"/>
            <a:round/>
            <a:headEnd type="none" w="med" len="med"/>
            <a:tailEnd type="none" w="med" len="med"/>
          </a:ln>
        </p:spPr>
        <p:txBody>
          <a:bodyPr/>
          <a:lstStyle/>
          <a:p>
            <a:endParaRPr lang="en-US"/>
          </a:p>
        </p:txBody>
      </p:sp>
      <p:sp>
        <p:nvSpPr>
          <p:cNvPr id="19" name="Shape 999"/>
          <p:cNvSpPr/>
          <p:nvPr/>
        </p:nvSpPr>
        <p:spPr>
          <a:xfrm rot="-3173092">
            <a:off x="6523792" y="4240073"/>
            <a:ext cx="937746" cy="293641"/>
          </a:xfrm>
          <a:custGeom>
            <a:avLst/>
            <a:gdLst/>
            <a:ahLst/>
            <a:cxnLst/>
            <a:rect l="0" t="0" r="0" b="0"/>
            <a:pathLst>
              <a:path w="37511" h="11746" extrusionOk="0">
                <a:moveTo>
                  <a:pt x="0" y="11745"/>
                </a:moveTo>
                <a:cubicBezTo>
                  <a:pt x="1579" y="11114"/>
                  <a:pt x="6189" y="9915"/>
                  <a:pt x="9473" y="7957"/>
                </a:cubicBezTo>
                <a:cubicBezTo>
                  <a:pt x="12757" y="6000"/>
                  <a:pt x="16546" y="0"/>
                  <a:pt x="19703" y="0"/>
                </a:cubicBezTo>
                <a:cubicBezTo>
                  <a:pt x="22861" y="0"/>
                  <a:pt x="25450" y="5999"/>
                  <a:pt x="28418" y="7957"/>
                </a:cubicBezTo>
                <a:cubicBezTo>
                  <a:pt x="31386" y="9915"/>
                  <a:pt x="35996" y="11115"/>
                  <a:pt x="37511" y="11746"/>
                </a:cubicBezTo>
              </a:path>
            </a:pathLst>
          </a:custGeom>
          <a:noFill/>
          <a:ln w="19050" cap="flat" cmpd="sng">
            <a:solidFill>
              <a:srgbClr val="004D99"/>
            </a:solidFill>
            <a:prstDash val="solid"/>
            <a:round/>
            <a:headEnd type="none" w="med" len="med"/>
            <a:tailEnd type="none" w="med" len="med"/>
          </a:ln>
        </p:spPr>
        <p:txBody>
          <a:bodyPr/>
          <a:lstStyle/>
          <a:p>
            <a:endParaRPr lang="en-US"/>
          </a:p>
        </p:txBody>
      </p:sp>
      <p:sp>
        <p:nvSpPr>
          <p:cNvPr id="21" name="Rectangle 4">
            <a:extLst>
              <a:ext uri="{FF2B5EF4-FFF2-40B4-BE49-F238E27FC236}">
                <a16:creationId xmlns:a16="http://schemas.microsoft.com/office/drawing/2014/main" id="{8EF18A76-8554-3F4A-B369-4C86D72B818E}"/>
              </a:ext>
            </a:extLst>
          </p:cNvPr>
          <p:cNvSpPr>
            <a:spLocks noGrp="1" noChangeArrowheads="1"/>
          </p:cNvSpPr>
          <p:nvPr>
            <p:ph type="title"/>
          </p:nvPr>
        </p:nvSpPr>
        <p:spPr>
          <a:xfrm>
            <a:off x="767751" y="381000"/>
            <a:ext cx="10791645" cy="1084545"/>
          </a:xfrm>
        </p:spPr>
        <p:txBody>
          <a:bodyPr>
            <a:normAutofit/>
          </a:bodyPr>
          <a:lstStyle/>
          <a:p>
            <a:pPr>
              <a:defRPr/>
            </a:pPr>
            <a:r>
              <a:rPr lang="en-US" altLang="en-MX" dirty="0">
                <a:ea typeface="ＭＳ Ｐゴシック" panose="020B0600070205080204" pitchFamily="34" charset="-128"/>
              </a:rPr>
              <a:t>Probabilistic Sensitivity Analysis (PSA)</a:t>
            </a:r>
            <a:endParaRPr lang="en-US" dirty="0"/>
          </a:p>
        </p:txBody>
      </p:sp>
    </p:spTree>
    <p:extLst>
      <p:ext uri="{BB962C8B-B14F-4D97-AF65-F5344CB8AC3E}">
        <p14:creationId xmlns:p14="http://schemas.microsoft.com/office/powerpoint/2010/main" val="42515155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588060" y="1855522"/>
            <a:ext cx="5015880" cy="4330405"/>
            <a:chOff x="2064060" y="1855521"/>
            <a:chExt cx="5015880" cy="4330405"/>
          </a:xfrm>
        </p:grpSpPr>
        <p:grpSp>
          <p:nvGrpSpPr>
            <p:cNvPr id="3" name="Group 2"/>
            <p:cNvGrpSpPr/>
            <p:nvPr/>
          </p:nvGrpSpPr>
          <p:grpSpPr>
            <a:xfrm>
              <a:off x="2064060" y="1855521"/>
              <a:ext cx="5015880" cy="4330405"/>
              <a:chOff x="2064060" y="1855521"/>
              <a:chExt cx="5015880" cy="4330405"/>
            </a:xfrm>
          </p:grpSpPr>
          <p:grpSp>
            <p:nvGrpSpPr>
              <p:cNvPr id="4" name="Group 3"/>
              <p:cNvGrpSpPr/>
              <p:nvPr/>
            </p:nvGrpSpPr>
            <p:grpSpPr>
              <a:xfrm>
                <a:off x="2064060" y="2094308"/>
                <a:ext cx="5015880" cy="4091618"/>
                <a:chOff x="2335461" y="2205242"/>
                <a:chExt cx="5015880" cy="4091618"/>
              </a:xfrm>
            </p:grpSpPr>
            <p:sp>
              <p:nvSpPr>
                <p:cNvPr id="5" name="Shape 646"/>
                <p:cNvSpPr/>
                <p:nvPr/>
              </p:nvSpPr>
              <p:spPr>
                <a:xfrm>
                  <a:off x="2335461" y="2798535"/>
                  <a:ext cx="1828800" cy="1371600"/>
                </a:xfrm>
                <a:prstGeom prst="ellipse">
                  <a:avLst/>
                </a:prstGeom>
                <a:solidFill>
                  <a:srgbClr val="E6EEEE"/>
                </a:solidFill>
                <a:ln w="25400" cap="flat" cmpd="sng">
                  <a:solidFill>
                    <a:srgbClr val="667E7E"/>
                  </a:solidFill>
                  <a:prstDash val="solid"/>
                  <a:round/>
                  <a:headEnd type="none" w="sm" len="sm"/>
                  <a:tailEnd type="none" w="sm" len="sm"/>
                </a:ln>
              </p:spPr>
              <p:txBody>
                <a:bodyPr spcFirstLastPara="1" wrap="square" lIns="91425" tIns="45700" rIns="91425" bIns="45700" anchor="ctr" anchorCtr="0">
                  <a:noAutofit/>
                </a:bodyPr>
                <a:lstStyle/>
                <a:p>
                  <a:pPr algn="ctr"/>
                  <a:r>
                    <a:rPr lang="nl-NL" b="1" dirty="0" err="1">
                      <a:solidFill>
                        <a:srgbClr val="3F3F3F"/>
                      </a:solidFill>
                      <a:latin typeface="Calibri"/>
                      <a:ea typeface="Calibri"/>
                      <a:cs typeface="Calibri"/>
                      <a:sym typeface="Calibri"/>
                    </a:rPr>
                    <a:t>Healthy</a:t>
                  </a:r>
                  <a:r>
                    <a:rPr lang="nl-NL" b="1" dirty="0">
                      <a:solidFill>
                        <a:srgbClr val="3F3F3F"/>
                      </a:solidFill>
                      <a:latin typeface="Calibri"/>
                      <a:ea typeface="Calibri"/>
                      <a:cs typeface="Calibri"/>
                      <a:sym typeface="Calibri"/>
                    </a:rPr>
                    <a:t> (H)</a:t>
                  </a:r>
                  <a:endParaRPr b="1" dirty="0">
                    <a:solidFill>
                      <a:srgbClr val="3F3F3F"/>
                    </a:solidFill>
                    <a:latin typeface="Calibri"/>
                    <a:ea typeface="Calibri"/>
                    <a:cs typeface="Calibri"/>
                    <a:sym typeface="Calibri"/>
                  </a:endParaRPr>
                </a:p>
              </p:txBody>
            </p:sp>
            <p:sp>
              <p:nvSpPr>
                <p:cNvPr id="6" name="Shape 646"/>
                <p:cNvSpPr/>
                <p:nvPr/>
              </p:nvSpPr>
              <p:spPr>
                <a:xfrm>
                  <a:off x="5522541" y="2798535"/>
                  <a:ext cx="1828800" cy="1371600"/>
                </a:xfrm>
                <a:prstGeom prst="ellipse">
                  <a:avLst/>
                </a:prstGeom>
                <a:solidFill>
                  <a:srgbClr val="E6EEEE"/>
                </a:solidFill>
                <a:ln w="25400" cap="flat" cmpd="sng">
                  <a:solidFill>
                    <a:srgbClr val="667E7E"/>
                  </a:solidFill>
                  <a:prstDash val="solid"/>
                  <a:round/>
                  <a:headEnd type="none" w="sm" len="sm"/>
                  <a:tailEnd type="none" w="sm" len="sm"/>
                </a:ln>
              </p:spPr>
              <p:txBody>
                <a:bodyPr spcFirstLastPara="1" wrap="square" lIns="91425" tIns="45700" rIns="91425" bIns="45700" anchor="ctr" anchorCtr="0">
                  <a:noAutofit/>
                </a:bodyPr>
                <a:lstStyle/>
                <a:p>
                  <a:pPr algn="ctr"/>
                  <a:r>
                    <a:rPr lang="nl-NL" b="1" dirty="0">
                      <a:solidFill>
                        <a:srgbClr val="3F3F3F"/>
                      </a:solidFill>
                      <a:latin typeface="Calibri"/>
                      <a:ea typeface="Calibri"/>
                      <a:cs typeface="Calibri"/>
                      <a:sym typeface="Calibri"/>
                    </a:rPr>
                    <a:t>Sick (S)</a:t>
                  </a:r>
                  <a:endParaRPr b="1" dirty="0">
                    <a:solidFill>
                      <a:srgbClr val="3F3F3F"/>
                    </a:solidFill>
                    <a:latin typeface="Calibri"/>
                    <a:ea typeface="Calibri"/>
                    <a:cs typeface="Calibri"/>
                    <a:sym typeface="Calibri"/>
                  </a:endParaRPr>
                </a:p>
              </p:txBody>
            </p:sp>
            <p:sp>
              <p:nvSpPr>
                <p:cNvPr id="7" name="Shape 646"/>
                <p:cNvSpPr/>
                <p:nvPr/>
              </p:nvSpPr>
              <p:spPr>
                <a:xfrm>
                  <a:off x="3929001" y="4925260"/>
                  <a:ext cx="1828800" cy="1371600"/>
                </a:xfrm>
                <a:prstGeom prst="ellipse">
                  <a:avLst/>
                </a:prstGeom>
                <a:solidFill>
                  <a:srgbClr val="E6EEEE"/>
                </a:solidFill>
                <a:ln w="25400" cap="flat" cmpd="sng">
                  <a:solidFill>
                    <a:srgbClr val="667E7E"/>
                  </a:solidFill>
                  <a:prstDash val="solid"/>
                  <a:round/>
                  <a:headEnd type="none" w="sm" len="sm"/>
                  <a:tailEnd type="none" w="sm" len="sm"/>
                </a:ln>
              </p:spPr>
              <p:txBody>
                <a:bodyPr spcFirstLastPara="1" wrap="square" lIns="91425" tIns="45700" rIns="91425" bIns="45700" anchor="ctr" anchorCtr="0">
                  <a:noAutofit/>
                </a:bodyPr>
                <a:lstStyle/>
                <a:p>
                  <a:pPr algn="ctr"/>
                  <a:r>
                    <a:rPr lang="nl-NL" b="1" dirty="0">
                      <a:solidFill>
                        <a:srgbClr val="3F3F3F"/>
                      </a:solidFill>
                      <a:latin typeface="Calibri"/>
                      <a:ea typeface="Calibri"/>
                      <a:cs typeface="Calibri"/>
                      <a:sym typeface="Calibri"/>
                    </a:rPr>
                    <a:t>Dead</a:t>
                  </a:r>
                  <a:r>
                    <a:rPr lang="nl-NL" sz="1600" b="1" dirty="0">
                      <a:solidFill>
                        <a:srgbClr val="3F3F3F"/>
                      </a:solidFill>
                      <a:latin typeface="Calibri"/>
                      <a:ea typeface="Calibri"/>
                      <a:cs typeface="Calibri"/>
                      <a:sym typeface="Calibri"/>
                    </a:rPr>
                    <a:t> (D)</a:t>
                  </a:r>
                  <a:endParaRPr sz="1600" b="1" dirty="0">
                    <a:solidFill>
                      <a:srgbClr val="3F3F3F"/>
                    </a:solidFill>
                    <a:latin typeface="Calibri"/>
                    <a:ea typeface="Calibri"/>
                    <a:cs typeface="Calibri"/>
                    <a:sym typeface="Calibri"/>
                  </a:endParaRPr>
                </a:p>
              </p:txBody>
            </p:sp>
            <p:cxnSp>
              <p:nvCxnSpPr>
                <p:cNvPr id="8" name="Shape 651"/>
                <p:cNvCxnSpPr>
                  <a:stCxn id="15" idx="0"/>
                </p:cNvCxnSpPr>
                <p:nvPr/>
              </p:nvCxnSpPr>
              <p:spPr>
                <a:xfrm rot="5400000" flipH="1" flipV="1">
                  <a:off x="4843401" y="1204995"/>
                  <a:ext cx="12700" cy="3187080"/>
                </a:xfrm>
                <a:prstGeom prst="curvedConnector3">
                  <a:avLst>
                    <a:gd name="adj1" fmla="val 4090906"/>
                  </a:avLst>
                </a:prstGeom>
                <a:noFill/>
                <a:ln w="25400" cap="flat" cmpd="sng">
                  <a:solidFill>
                    <a:srgbClr val="3F3F3F"/>
                  </a:solidFill>
                  <a:prstDash val="solid"/>
                  <a:round/>
                  <a:headEnd type="none" w="sm" len="sm"/>
                  <a:tailEnd type="triangle" w="lg" len="lg"/>
                </a:ln>
              </p:spPr>
            </p:cxnSp>
            <p:cxnSp>
              <p:nvCxnSpPr>
                <p:cNvPr id="9" name="Shape 651"/>
                <p:cNvCxnSpPr>
                  <a:stCxn id="15" idx="2"/>
                  <a:endCxn id="15" idx="1"/>
                </p:cNvCxnSpPr>
                <p:nvPr/>
              </p:nvCxnSpPr>
              <p:spPr>
                <a:xfrm rot="10800000" flipH="1">
                  <a:off x="2335461" y="2999401"/>
                  <a:ext cx="267822" cy="484934"/>
                </a:xfrm>
                <a:prstGeom prst="curvedConnector4">
                  <a:avLst>
                    <a:gd name="adj1" fmla="val -85355"/>
                    <a:gd name="adj2" fmla="val 188562"/>
                  </a:avLst>
                </a:prstGeom>
                <a:noFill/>
                <a:ln w="25400" cap="flat" cmpd="sng">
                  <a:solidFill>
                    <a:srgbClr val="3F3F3F"/>
                  </a:solidFill>
                  <a:prstDash val="solid"/>
                  <a:round/>
                  <a:headEnd type="none" w="sm" len="sm"/>
                  <a:tailEnd type="triangle" w="lg" len="lg"/>
                </a:ln>
              </p:spPr>
            </p:cxnSp>
            <p:cxnSp>
              <p:nvCxnSpPr>
                <p:cNvPr id="10" name="Shape 651"/>
                <p:cNvCxnSpPr/>
                <p:nvPr/>
              </p:nvCxnSpPr>
              <p:spPr>
                <a:xfrm flipH="1" flipV="1">
                  <a:off x="7083519" y="2999401"/>
                  <a:ext cx="267822" cy="484934"/>
                </a:xfrm>
                <a:prstGeom prst="curvedConnector4">
                  <a:avLst>
                    <a:gd name="adj1" fmla="val -85355"/>
                    <a:gd name="adj2" fmla="val 188562"/>
                  </a:avLst>
                </a:prstGeom>
                <a:noFill/>
                <a:ln w="25400" cap="flat" cmpd="sng">
                  <a:solidFill>
                    <a:srgbClr val="3F3F3F"/>
                  </a:solidFill>
                  <a:prstDash val="solid"/>
                  <a:round/>
                  <a:headEnd type="none" w="sm" len="sm"/>
                  <a:tailEnd type="triangle" w="lg" len="lg"/>
                </a:ln>
              </p:spPr>
            </p:cxnSp>
            <p:cxnSp>
              <p:nvCxnSpPr>
                <p:cNvPr id="11" name="Shape 651"/>
                <p:cNvCxnSpPr/>
                <p:nvPr/>
              </p:nvCxnSpPr>
              <p:spPr>
                <a:xfrm rot="10800000" flipH="1" flipV="1">
                  <a:off x="3929001" y="5611060"/>
                  <a:ext cx="267822" cy="484934"/>
                </a:xfrm>
                <a:prstGeom prst="curvedConnector4">
                  <a:avLst>
                    <a:gd name="adj1" fmla="val -85355"/>
                    <a:gd name="adj2" fmla="val 188562"/>
                  </a:avLst>
                </a:prstGeom>
                <a:noFill/>
                <a:ln w="25400" cap="flat" cmpd="sng">
                  <a:solidFill>
                    <a:srgbClr val="3F3F3F"/>
                  </a:solidFill>
                  <a:prstDash val="solid"/>
                  <a:round/>
                  <a:headEnd type="none" w="sm" len="sm"/>
                  <a:tailEnd type="triangle" w="lg" len="lg"/>
                </a:ln>
              </p:spPr>
            </p:cxnSp>
            <p:cxnSp>
              <p:nvCxnSpPr>
                <p:cNvPr id="12" name="Shape 651"/>
                <p:cNvCxnSpPr>
                  <a:stCxn id="15" idx="4"/>
                </p:cNvCxnSpPr>
                <p:nvPr/>
              </p:nvCxnSpPr>
              <p:spPr>
                <a:xfrm>
                  <a:off x="3249861" y="4170135"/>
                  <a:ext cx="946962" cy="955991"/>
                </a:xfrm>
                <a:prstGeom prst="straightConnector1">
                  <a:avLst/>
                </a:prstGeom>
                <a:noFill/>
                <a:ln w="25400" cap="flat" cmpd="sng">
                  <a:solidFill>
                    <a:srgbClr val="3F3F3F"/>
                  </a:solidFill>
                  <a:prstDash val="solid"/>
                  <a:round/>
                  <a:headEnd type="none" w="sm" len="sm"/>
                  <a:tailEnd type="triangle" w="lg" len="lg"/>
                </a:ln>
              </p:spPr>
            </p:cxnSp>
            <p:cxnSp>
              <p:nvCxnSpPr>
                <p:cNvPr id="13" name="Shape 651"/>
                <p:cNvCxnSpPr/>
                <p:nvPr/>
              </p:nvCxnSpPr>
              <p:spPr>
                <a:xfrm flipH="1">
                  <a:off x="5489979" y="4170135"/>
                  <a:ext cx="946962" cy="955991"/>
                </a:xfrm>
                <a:prstGeom prst="straightConnector1">
                  <a:avLst/>
                </a:prstGeom>
                <a:noFill/>
                <a:ln w="25400" cap="flat" cmpd="sng">
                  <a:solidFill>
                    <a:srgbClr val="3F3F3F"/>
                  </a:solidFill>
                  <a:prstDash val="solid"/>
                  <a:round/>
                  <a:headEnd type="none" w="sm" len="sm"/>
                  <a:tailEnd type="triangle" w="lg" len="lg"/>
                </a:ln>
              </p:spPr>
            </p:cxnSp>
            <p:sp>
              <p:nvSpPr>
                <p:cNvPr id="14" name="Shape 671"/>
                <p:cNvSpPr txBox="1"/>
                <p:nvPr/>
              </p:nvSpPr>
              <p:spPr>
                <a:xfrm>
                  <a:off x="4425574" y="2205242"/>
                  <a:ext cx="835654" cy="306109"/>
                </a:xfrm>
                <a:prstGeom prst="rect">
                  <a:avLst/>
                </a:prstGeom>
                <a:noFill/>
                <a:ln>
                  <a:noFill/>
                </a:ln>
              </p:spPr>
              <p:txBody>
                <a:bodyPr spcFirstLastPara="1" wrap="square" lIns="91425" tIns="45700" rIns="91425" bIns="45700" anchor="t" anchorCtr="0">
                  <a:noAutofit/>
                </a:bodyPr>
                <a:lstStyle/>
                <a:p>
                  <a:pPr algn="ctr"/>
                  <a:r>
                    <a:rPr lang="nl-NL" sz="2200" dirty="0" err="1">
                      <a:solidFill>
                        <a:schemeClr val="dk1"/>
                      </a:solidFill>
                      <a:latin typeface="Calibri"/>
                      <a:ea typeface="Calibri"/>
                      <a:cs typeface="Calibri"/>
                      <a:sym typeface="Calibri"/>
                    </a:rPr>
                    <a:t>p.HS</a:t>
                  </a:r>
                  <a:endParaRPr sz="2200" dirty="0">
                    <a:solidFill>
                      <a:schemeClr val="dk1"/>
                    </a:solidFill>
                    <a:latin typeface="Calibri"/>
                    <a:ea typeface="Calibri"/>
                    <a:cs typeface="Calibri"/>
                    <a:sym typeface="Calibri"/>
                  </a:endParaRPr>
                </a:p>
              </p:txBody>
            </p:sp>
            <p:sp>
              <p:nvSpPr>
                <p:cNvPr id="15" name="Shape 671"/>
                <p:cNvSpPr txBox="1"/>
                <p:nvPr/>
              </p:nvSpPr>
              <p:spPr>
                <a:xfrm>
                  <a:off x="2925011" y="4601602"/>
                  <a:ext cx="835654" cy="306109"/>
                </a:xfrm>
                <a:prstGeom prst="rect">
                  <a:avLst/>
                </a:prstGeom>
                <a:noFill/>
                <a:ln>
                  <a:noFill/>
                </a:ln>
              </p:spPr>
              <p:txBody>
                <a:bodyPr spcFirstLastPara="1" wrap="square" lIns="91425" tIns="45700" rIns="91425" bIns="45700" anchor="t" anchorCtr="0">
                  <a:noAutofit/>
                </a:bodyPr>
                <a:lstStyle/>
                <a:p>
                  <a:pPr algn="ctr"/>
                  <a:r>
                    <a:rPr lang="nl-NL" sz="2200" dirty="0" err="1">
                      <a:solidFill>
                        <a:schemeClr val="dk1"/>
                      </a:solidFill>
                      <a:latin typeface="Calibri"/>
                      <a:ea typeface="Calibri"/>
                      <a:cs typeface="Calibri"/>
                      <a:sym typeface="Calibri"/>
                    </a:rPr>
                    <a:t>p.HD</a:t>
                  </a:r>
                  <a:endParaRPr sz="2200" dirty="0">
                    <a:solidFill>
                      <a:schemeClr val="dk1"/>
                    </a:solidFill>
                    <a:latin typeface="Calibri"/>
                    <a:ea typeface="Calibri"/>
                    <a:cs typeface="Calibri"/>
                    <a:sym typeface="Calibri"/>
                  </a:endParaRPr>
                </a:p>
              </p:txBody>
            </p:sp>
            <p:sp>
              <p:nvSpPr>
                <p:cNvPr id="16" name="Shape 671"/>
                <p:cNvSpPr txBox="1"/>
                <p:nvPr/>
              </p:nvSpPr>
              <p:spPr>
                <a:xfrm>
                  <a:off x="5807556" y="4619151"/>
                  <a:ext cx="835654" cy="306109"/>
                </a:xfrm>
                <a:prstGeom prst="rect">
                  <a:avLst/>
                </a:prstGeom>
                <a:noFill/>
                <a:ln>
                  <a:noFill/>
                </a:ln>
              </p:spPr>
              <p:txBody>
                <a:bodyPr spcFirstLastPara="1" wrap="square" lIns="91425" tIns="45700" rIns="91425" bIns="45700" anchor="t" anchorCtr="0">
                  <a:noAutofit/>
                </a:bodyPr>
                <a:lstStyle/>
                <a:p>
                  <a:pPr algn="ctr"/>
                  <a:r>
                    <a:rPr lang="nl-NL" sz="2200" dirty="0" err="1">
                      <a:solidFill>
                        <a:schemeClr val="dk1"/>
                      </a:solidFill>
                      <a:latin typeface="Calibri"/>
                      <a:ea typeface="Calibri"/>
                      <a:cs typeface="Calibri"/>
                      <a:sym typeface="Calibri"/>
                    </a:rPr>
                    <a:t>p.SD</a:t>
                  </a:r>
                  <a:endParaRPr sz="2200" dirty="0">
                    <a:solidFill>
                      <a:schemeClr val="dk1"/>
                    </a:solidFill>
                    <a:latin typeface="Calibri"/>
                    <a:ea typeface="Calibri"/>
                    <a:cs typeface="Calibri"/>
                    <a:sym typeface="Calibri"/>
                  </a:endParaRPr>
                </a:p>
              </p:txBody>
            </p:sp>
          </p:grpSp>
          <p:sp>
            <p:nvSpPr>
              <p:cNvPr id="17" name="Shape 997"/>
              <p:cNvSpPr/>
              <p:nvPr/>
            </p:nvSpPr>
            <p:spPr>
              <a:xfrm>
                <a:off x="4130885" y="1855521"/>
                <a:ext cx="937775" cy="293650"/>
              </a:xfrm>
              <a:custGeom>
                <a:avLst/>
                <a:gdLst/>
                <a:ahLst/>
                <a:cxnLst/>
                <a:rect l="0" t="0" r="0" b="0"/>
                <a:pathLst>
                  <a:path w="37511" h="11746" extrusionOk="0">
                    <a:moveTo>
                      <a:pt x="0" y="11745"/>
                    </a:moveTo>
                    <a:cubicBezTo>
                      <a:pt x="1579" y="11114"/>
                      <a:pt x="6189" y="9915"/>
                      <a:pt x="9473" y="7957"/>
                    </a:cubicBezTo>
                    <a:cubicBezTo>
                      <a:pt x="12757" y="6000"/>
                      <a:pt x="16546" y="0"/>
                      <a:pt x="19703" y="0"/>
                    </a:cubicBezTo>
                    <a:cubicBezTo>
                      <a:pt x="22861" y="0"/>
                      <a:pt x="25450" y="5999"/>
                      <a:pt x="28418" y="7957"/>
                    </a:cubicBezTo>
                    <a:cubicBezTo>
                      <a:pt x="31386" y="9915"/>
                      <a:pt x="35996" y="11115"/>
                      <a:pt x="37511" y="11746"/>
                    </a:cubicBezTo>
                  </a:path>
                </a:pathLst>
              </a:custGeom>
              <a:noFill/>
              <a:ln w="19050" cap="flat" cmpd="sng">
                <a:solidFill>
                  <a:srgbClr val="004D99"/>
                </a:solidFill>
                <a:prstDash val="solid"/>
                <a:round/>
                <a:headEnd type="none" w="med" len="med"/>
                <a:tailEnd type="none" w="med" len="med"/>
              </a:ln>
            </p:spPr>
            <p:txBody>
              <a:bodyPr/>
              <a:lstStyle/>
              <a:p>
                <a:endParaRPr lang="en-US"/>
              </a:p>
            </p:txBody>
          </p:sp>
          <p:sp>
            <p:nvSpPr>
              <p:cNvPr id="18" name="Shape 998"/>
              <p:cNvSpPr/>
              <p:nvPr/>
            </p:nvSpPr>
            <p:spPr>
              <a:xfrm rot="2700000">
                <a:off x="3197066" y="4182567"/>
                <a:ext cx="937766" cy="293647"/>
              </a:xfrm>
              <a:custGeom>
                <a:avLst/>
                <a:gdLst/>
                <a:ahLst/>
                <a:cxnLst/>
                <a:rect l="0" t="0" r="0" b="0"/>
                <a:pathLst>
                  <a:path w="37511" h="11746" extrusionOk="0">
                    <a:moveTo>
                      <a:pt x="0" y="11745"/>
                    </a:moveTo>
                    <a:cubicBezTo>
                      <a:pt x="1579" y="11114"/>
                      <a:pt x="6189" y="9915"/>
                      <a:pt x="9473" y="7957"/>
                    </a:cubicBezTo>
                    <a:cubicBezTo>
                      <a:pt x="12757" y="6000"/>
                      <a:pt x="16546" y="0"/>
                      <a:pt x="19703" y="0"/>
                    </a:cubicBezTo>
                    <a:cubicBezTo>
                      <a:pt x="22861" y="0"/>
                      <a:pt x="25450" y="5999"/>
                      <a:pt x="28418" y="7957"/>
                    </a:cubicBezTo>
                    <a:cubicBezTo>
                      <a:pt x="31386" y="9915"/>
                      <a:pt x="35996" y="11115"/>
                      <a:pt x="37511" y="11746"/>
                    </a:cubicBezTo>
                  </a:path>
                </a:pathLst>
              </a:custGeom>
              <a:noFill/>
              <a:ln w="19050" cap="flat" cmpd="sng">
                <a:solidFill>
                  <a:srgbClr val="004D99"/>
                </a:solidFill>
                <a:prstDash val="solid"/>
                <a:round/>
                <a:headEnd type="none" w="med" len="med"/>
                <a:tailEnd type="none" w="med" len="med"/>
              </a:ln>
            </p:spPr>
            <p:txBody>
              <a:bodyPr/>
              <a:lstStyle/>
              <a:p>
                <a:endParaRPr lang="en-US"/>
              </a:p>
            </p:txBody>
          </p:sp>
          <p:sp>
            <p:nvSpPr>
              <p:cNvPr id="19" name="Shape 999"/>
              <p:cNvSpPr/>
              <p:nvPr/>
            </p:nvSpPr>
            <p:spPr>
              <a:xfrm rot="-3173092">
                <a:off x="4999792" y="4240072"/>
                <a:ext cx="937746" cy="293641"/>
              </a:xfrm>
              <a:custGeom>
                <a:avLst/>
                <a:gdLst/>
                <a:ahLst/>
                <a:cxnLst/>
                <a:rect l="0" t="0" r="0" b="0"/>
                <a:pathLst>
                  <a:path w="37511" h="11746" extrusionOk="0">
                    <a:moveTo>
                      <a:pt x="0" y="11745"/>
                    </a:moveTo>
                    <a:cubicBezTo>
                      <a:pt x="1579" y="11114"/>
                      <a:pt x="6189" y="9915"/>
                      <a:pt x="9473" y="7957"/>
                    </a:cubicBezTo>
                    <a:cubicBezTo>
                      <a:pt x="12757" y="6000"/>
                      <a:pt x="16546" y="0"/>
                      <a:pt x="19703" y="0"/>
                    </a:cubicBezTo>
                    <a:cubicBezTo>
                      <a:pt x="22861" y="0"/>
                      <a:pt x="25450" y="5999"/>
                      <a:pt x="28418" y="7957"/>
                    </a:cubicBezTo>
                    <a:cubicBezTo>
                      <a:pt x="31386" y="9915"/>
                      <a:pt x="35996" y="11115"/>
                      <a:pt x="37511" y="11746"/>
                    </a:cubicBezTo>
                  </a:path>
                </a:pathLst>
              </a:custGeom>
              <a:noFill/>
              <a:ln w="19050" cap="flat" cmpd="sng">
                <a:solidFill>
                  <a:srgbClr val="004D99"/>
                </a:solidFill>
                <a:prstDash val="solid"/>
                <a:round/>
                <a:headEnd type="none" w="med" len="med"/>
                <a:tailEnd type="none" w="med" len="med"/>
              </a:ln>
            </p:spPr>
            <p:txBody>
              <a:bodyPr/>
              <a:lstStyle/>
              <a:p>
                <a:endParaRPr lang="en-US"/>
              </a:p>
            </p:txBody>
          </p:sp>
        </p:grpSp>
        <p:sp>
          <p:nvSpPr>
            <p:cNvPr id="20" name="Oval 19"/>
            <p:cNvSpPr/>
            <p:nvPr/>
          </p:nvSpPr>
          <p:spPr>
            <a:xfrm>
              <a:off x="4250224" y="1970172"/>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285785" y="4204012"/>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535279" y="4131120"/>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4">
            <a:extLst>
              <a:ext uri="{FF2B5EF4-FFF2-40B4-BE49-F238E27FC236}">
                <a16:creationId xmlns:a16="http://schemas.microsoft.com/office/drawing/2014/main" id="{6FA0D723-8313-EC40-A949-B1F0B6704ADF}"/>
              </a:ext>
            </a:extLst>
          </p:cNvPr>
          <p:cNvSpPr>
            <a:spLocks noGrp="1" noChangeArrowheads="1"/>
          </p:cNvSpPr>
          <p:nvPr>
            <p:ph type="title"/>
          </p:nvPr>
        </p:nvSpPr>
        <p:spPr>
          <a:xfrm>
            <a:off x="767751" y="381000"/>
            <a:ext cx="10791645" cy="1084545"/>
          </a:xfrm>
        </p:spPr>
        <p:txBody>
          <a:bodyPr>
            <a:normAutofit/>
          </a:bodyPr>
          <a:lstStyle/>
          <a:p>
            <a:pPr>
              <a:defRPr/>
            </a:pPr>
            <a:r>
              <a:rPr lang="en-US" altLang="en-MX" dirty="0">
                <a:ea typeface="ＭＳ Ｐゴシック" panose="020B0600070205080204" pitchFamily="34" charset="-128"/>
              </a:rPr>
              <a:t>Probabilistic Sensitivity Analysis (PSA)</a:t>
            </a:r>
            <a:endParaRPr lang="en-US" dirty="0"/>
          </a:p>
        </p:txBody>
      </p:sp>
    </p:spTree>
    <p:extLst>
      <p:ext uri="{BB962C8B-B14F-4D97-AF65-F5344CB8AC3E}">
        <p14:creationId xmlns:p14="http://schemas.microsoft.com/office/powerpoint/2010/main" val="22770430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6" name="Shape 1006"/>
          <p:cNvSpPr txBox="1">
            <a:spLocks noGrp="1"/>
          </p:cNvSpPr>
          <p:nvPr>
            <p:ph type="body" idx="1"/>
          </p:nvPr>
        </p:nvSpPr>
        <p:spPr>
          <a:xfrm>
            <a:off x="2364432" y="1600200"/>
            <a:ext cx="7620000" cy="4800600"/>
          </a:xfrm>
          <a:prstGeom prst="rect">
            <a:avLst/>
          </a:prstGeom>
        </p:spPr>
        <p:txBody>
          <a:bodyPr spcFirstLastPara="1" vert="horz" wrap="square" lIns="91425" tIns="91425" rIns="91425" bIns="91425" rtlCol="0" anchor="t" anchorCtr="0">
            <a:noAutofit/>
          </a:bodyPr>
          <a:lstStyle/>
          <a:p>
            <a:pPr marL="0" indent="0">
              <a:spcBef>
                <a:spcPts val="440"/>
              </a:spcBef>
              <a:buNone/>
            </a:pPr>
            <a:r>
              <a:rPr lang="nl-NL">
                <a:solidFill>
                  <a:srgbClr val="004D99"/>
                </a:solidFill>
              </a:rPr>
              <a:t>Transition probability matrix</a:t>
            </a:r>
            <a:endParaRPr>
              <a:solidFill>
                <a:srgbClr val="004D99"/>
              </a:solidFill>
            </a:endParaRPr>
          </a:p>
          <a:p>
            <a:pPr marL="0" indent="0">
              <a:spcBef>
                <a:spcPts val="440"/>
              </a:spcBef>
              <a:buNone/>
            </a:pPr>
            <a:endParaRPr/>
          </a:p>
          <a:p>
            <a:pPr marL="0" indent="0">
              <a:spcBef>
                <a:spcPts val="440"/>
              </a:spcBef>
              <a:buNone/>
            </a:pPr>
            <a:endParaRPr/>
          </a:p>
          <a:p>
            <a:pPr marL="0" indent="0">
              <a:spcBef>
                <a:spcPts val="440"/>
              </a:spcBef>
              <a:buNone/>
            </a:pPr>
            <a:endParaRPr/>
          </a:p>
          <a:p>
            <a:pPr marL="0" indent="0">
              <a:spcBef>
                <a:spcPts val="440"/>
              </a:spcBef>
              <a:buNone/>
            </a:pPr>
            <a:endParaRPr/>
          </a:p>
          <a:p>
            <a:pPr marL="0" indent="0">
              <a:spcBef>
                <a:spcPts val="440"/>
              </a:spcBef>
              <a:buNone/>
            </a:pPr>
            <a:endParaRPr/>
          </a:p>
          <a:p>
            <a:pPr marL="0" indent="0">
              <a:spcBef>
                <a:spcPts val="440"/>
              </a:spcBef>
              <a:buNone/>
            </a:pPr>
            <a:endParaRPr/>
          </a:p>
          <a:p>
            <a:pPr marL="0" indent="0">
              <a:spcBef>
                <a:spcPts val="440"/>
              </a:spcBef>
              <a:buNone/>
            </a:pPr>
            <a:r>
              <a:rPr lang="nl-NL">
                <a:solidFill>
                  <a:srgbClr val="004D99"/>
                </a:solidFill>
              </a:rPr>
              <a:t>Vector of cycle’s cost/outcomes</a:t>
            </a:r>
            <a:endParaRPr>
              <a:solidFill>
                <a:srgbClr val="004D99"/>
              </a:solidFill>
            </a:endParaRPr>
          </a:p>
        </p:txBody>
      </p:sp>
      <p:sp>
        <p:nvSpPr>
          <p:cNvPr id="1007" name="Shape 1007"/>
          <p:cNvSpPr txBox="1">
            <a:spLocks noGrp="1"/>
          </p:cNvSpPr>
          <p:nvPr>
            <p:ph type="sldNum" idx="12"/>
          </p:nvPr>
        </p:nvSpPr>
        <p:spPr>
          <a:xfrm>
            <a:off x="10083864" y="6453336"/>
            <a:ext cx="548700" cy="396300"/>
          </a:xfrm>
          <a:prstGeom prst="rect">
            <a:avLst/>
          </a:prstGeom>
        </p:spPr>
        <p:txBody>
          <a:bodyPr spcFirstLastPara="1" vert="horz" wrap="square" lIns="0" tIns="0" rIns="0" bIns="0" rtlCol="0" anchor="ctr" anchorCtr="0">
            <a:noAutofit/>
          </a:bodyPr>
          <a:lstStyle/>
          <a:p>
            <a:pPr>
              <a:buClr>
                <a:srgbClr val="000000"/>
              </a:buClr>
            </a:pPr>
            <a:fld id="{00000000-1234-1234-1234-123412341234}" type="slidenum">
              <a:rPr lang="nl-NL"/>
              <a:pPr>
                <a:buClr>
                  <a:srgbClr val="000000"/>
                </a:buClr>
              </a:pPr>
              <a:t>77</a:t>
            </a:fld>
            <a:endParaRPr/>
          </a:p>
        </p:txBody>
      </p:sp>
      <p:sp>
        <p:nvSpPr>
          <p:cNvPr id="1012" name="Shape 1012"/>
          <p:cNvSpPr txBox="1"/>
          <p:nvPr/>
        </p:nvSpPr>
        <p:spPr>
          <a:xfrm>
            <a:off x="5353709" y="2624785"/>
            <a:ext cx="219900" cy="335400"/>
          </a:xfrm>
          <a:prstGeom prst="rect">
            <a:avLst/>
          </a:prstGeom>
          <a:noFill/>
          <a:ln>
            <a:noFill/>
          </a:ln>
        </p:spPr>
        <p:txBody>
          <a:bodyPr spcFirstLastPara="1" wrap="square" lIns="91425" tIns="91425" rIns="91425" bIns="91425" anchor="t" anchorCtr="0">
            <a:noAutofit/>
          </a:bodyPr>
          <a:lstStyle/>
          <a:p>
            <a:endParaRPr i="1">
              <a:latin typeface="Times New Roman"/>
              <a:ea typeface="Times New Roman"/>
              <a:cs typeface="Times New Roman"/>
              <a:sym typeface="Times New Roman"/>
            </a:endParaRPr>
          </a:p>
        </p:txBody>
      </p:sp>
      <p:pic>
        <p:nvPicPr>
          <p:cNvPr id="1016" name="Shape 1016"/>
          <p:cNvPicPr preferRelativeResize="0"/>
          <p:nvPr/>
        </p:nvPicPr>
        <p:blipFill>
          <a:blip r:embed="rId3">
            <a:alphaModFix/>
          </a:blip>
          <a:stretch>
            <a:fillRect/>
          </a:stretch>
        </p:blipFill>
        <p:spPr>
          <a:xfrm>
            <a:off x="2314225" y="2556051"/>
            <a:ext cx="5142050" cy="1415775"/>
          </a:xfrm>
          <a:prstGeom prst="rect">
            <a:avLst/>
          </a:prstGeom>
          <a:noFill/>
          <a:ln>
            <a:noFill/>
          </a:ln>
        </p:spPr>
      </p:pic>
      <p:pic>
        <p:nvPicPr>
          <p:cNvPr id="1017" name="Shape 1017"/>
          <p:cNvPicPr preferRelativeResize="0"/>
          <p:nvPr/>
        </p:nvPicPr>
        <p:blipFill rotWithShape="1">
          <a:blip r:embed="rId4">
            <a:alphaModFix/>
          </a:blip>
          <a:srcRect t="19673" b="16306"/>
          <a:stretch/>
        </p:blipFill>
        <p:spPr>
          <a:xfrm>
            <a:off x="2588876" y="5238375"/>
            <a:ext cx="4382205" cy="1143000"/>
          </a:xfrm>
          <a:prstGeom prst="rect">
            <a:avLst/>
          </a:prstGeom>
          <a:noFill/>
          <a:ln>
            <a:noFill/>
          </a:ln>
        </p:spPr>
      </p:pic>
      <p:pic>
        <p:nvPicPr>
          <p:cNvPr id="3" name="Picture 2"/>
          <p:cNvPicPr>
            <a:picLocks noChangeAspect="1"/>
          </p:cNvPicPr>
          <p:nvPr/>
        </p:nvPicPr>
        <p:blipFill>
          <a:blip r:embed="rId5"/>
          <a:stretch>
            <a:fillRect/>
          </a:stretch>
        </p:blipFill>
        <p:spPr>
          <a:xfrm>
            <a:off x="7456275" y="1654057"/>
            <a:ext cx="2730966" cy="2276856"/>
          </a:xfrm>
          <a:prstGeom prst="rect">
            <a:avLst/>
          </a:prstGeom>
        </p:spPr>
      </p:pic>
      <p:sp>
        <p:nvSpPr>
          <p:cNvPr id="9" name="Rectangle 4">
            <a:extLst>
              <a:ext uri="{FF2B5EF4-FFF2-40B4-BE49-F238E27FC236}">
                <a16:creationId xmlns:a16="http://schemas.microsoft.com/office/drawing/2014/main" id="{EAF458D8-6036-1B40-BBBB-6FAFF3BC2E56}"/>
              </a:ext>
            </a:extLst>
          </p:cNvPr>
          <p:cNvSpPr txBox="1">
            <a:spLocks noChangeArrowheads="1"/>
          </p:cNvSpPr>
          <p:nvPr/>
        </p:nvSpPr>
        <p:spPr>
          <a:xfrm>
            <a:off x="767751" y="381000"/>
            <a:ext cx="10791645" cy="1084545"/>
          </a:xfrm>
          <a:prstGeom prst="rect">
            <a:avLst/>
          </a:prstGeom>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n-MX" sz="4400" b="1" kern="1200" dirty="0">
                <a:solidFill>
                  <a:srgbClr val="990033"/>
                </a:solidFill>
                <a:effectLst>
                  <a:outerShdw blurRad="38100" dist="38100" dir="2700000" algn="tl">
                    <a:srgbClr val="C0C0C0"/>
                  </a:outerShdw>
                </a:effectLst>
                <a:latin typeface="+mj-lt"/>
                <a:ea typeface="+mj-ea"/>
                <a:cs typeface="+mj-cs"/>
              </a:defRPr>
            </a:lvl1pPr>
          </a:lstStyle>
          <a:p>
            <a:pPr>
              <a:defRPr/>
            </a:pPr>
            <a:r>
              <a:rPr lang="nl-NL" dirty="0"/>
              <a:t>Matrix </a:t>
            </a:r>
            <a:r>
              <a:rPr lang="nl-NL" dirty="0" err="1"/>
              <a:t>Implementation</a:t>
            </a:r>
            <a:r>
              <a:rPr lang="nl-NL" dirty="0"/>
              <a:t> of </a:t>
            </a:r>
            <a:r>
              <a:rPr lang="nl-NL" dirty="0" err="1"/>
              <a:t>the</a:t>
            </a:r>
            <a:r>
              <a:rPr lang="nl-NL" dirty="0"/>
              <a:t> Markov Model</a:t>
            </a:r>
            <a:endParaRPr lang="en-US" dirty="0"/>
          </a:p>
        </p:txBody>
      </p:sp>
    </p:spTree>
    <p:extLst>
      <p:ext uri="{BB962C8B-B14F-4D97-AF65-F5344CB8AC3E}">
        <p14:creationId xmlns:p14="http://schemas.microsoft.com/office/powerpoint/2010/main" val="1793883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Shape 1023"/>
          <p:cNvSpPr txBox="1">
            <a:spLocks noGrp="1"/>
          </p:cNvSpPr>
          <p:nvPr>
            <p:ph type="title"/>
          </p:nvPr>
        </p:nvSpPr>
        <p:spPr>
          <a:xfrm>
            <a:off x="810228" y="274638"/>
            <a:ext cx="9174204" cy="1143000"/>
          </a:xfrm>
          <a:prstGeom prst="rect">
            <a:avLst/>
          </a:prstGeom>
        </p:spPr>
        <p:txBody>
          <a:bodyPr spcFirstLastPara="1" vert="horz" wrap="square" lIns="91425" tIns="91425" rIns="91425" bIns="91425" rtlCol="0" anchor="ctr" anchorCtr="0">
            <a:noAutofit/>
          </a:bodyPr>
          <a:lstStyle/>
          <a:p>
            <a:pPr>
              <a:spcBef>
                <a:spcPts val="0"/>
              </a:spcBef>
              <a:spcAft>
                <a:spcPts val="0"/>
              </a:spcAft>
            </a:pPr>
            <a:r>
              <a:rPr lang="nl-NL" dirty="0" err="1"/>
              <a:t>Calculating</a:t>
            </a:r>
            <a:r>
              <a:rPr lang="nl-NL" dirty="0"/>
              <a:t> </a:t>
            </a:r>
            <a:r>
              <a:rPr lang="nl-NL" dirty="0" err="1"/>
              <a:t>total</a:t>
            </a:r>
            <a:r>
              <a:rPr lang="nl-NL" dirty="0"/>
              <a:t> </a:t>
            </a:r>
            <a:r>
              <a:rPr lang="nl-NL" dirty="0" err="1"/>
              <a:t>costs</a:t>
            </a:r>
            <a:r>
              <a:rPr lang="nl-NL" dirty="0"/>
              <a:t> &amp; </a:t>
            </a:r>
            <a:r>
              <a:rPr lang="nl-NL" dirty="0" err="1"/>
              <a:t>effects</a:t>
            </a:r>
            <a:endParaRPr dirty="0"/>
          </a:p>
        </p:txBody>
      </p:sp>
      <p:sp>
        <p:nvSpPr>
          <p:cNvPr id="1024" name="Shape 1024"/>
          <p:cNvSpPr txBox="1">
            <a:spLocks noGrp="1"/>
          </p:cNvSpPr>
          <p:nvPr>
            <p:ph type="body" idx="1"/>
          </p:nvPr>
        </p:nvSpPr>
        <p:spPr>
          <a:xfrm>
            <a:off x="2219740" y="1600200"/>
            <a:ext cx="7764693" cy="4800600"/>
          </a:xfrm>
          <a:prstGeom prst="rect">
            <a:avLst/>
          </a:prstGeom>
        </p:spPr>
        <p:txBody>
          <a:bodyPr spcFirstLastPara="1" vert="horz" wrap="square" lIns="91425" tIns="91425" rIns="91425" bIns="91425" rtlCol="0" anchor="t" anchorCtr="0">
            <a:noAutofit/>
          </a:bodyPr>
          <a:lstStyle/>
          <a:p>
            <a:pPr marL="0" indent="0">
              <a:spcBef>
                <a:spcPts val="440"/>
              </a:spcBef>
              <a:buNone/>
            </a:pPr>
            <a:endParaRPr sz="2400" dirty="0">
              <a:solidFill>
                <a:schemeClr val="accent3"/>
              </a:solidFill>
            </a:endParaRPr>
          </a:p>
          <a:p>
            <a:pPr marL="0" indent="0">
              <a:spcBef>
                <a:spcPts val="440"/>
              </a:spcBef>
              <a:buNone/>
            </a:pPr>
            <a:r>
              <a:rPr lang="nl-NL" sz="2400" dirty="0">
                <a:solidFill>
                  <a:schemeClr val="accent3"/>
                </a:solidFill>
              </a:rPr>
              <a:t>Total </a:t>
            </a:r>
            <a:r>
              <a:rPr lang="nl-NL" sz="2400" dirty="0" err="1">
                <a:solidFill>
                  <a:schemeClr val="accent3"/>
                </a:solidFill>
              </a:rPr>
              <a:t>effects</a:t>
            </a:r>
            <a:r>
              <a:rPr lang="nl-NL" sz="2400" dirty="0">
                <a:solidFill>
                  <a:schemeClr val="accent3"/>
                </a:solidFill>
              </a:rPr>
              <a:t> (TE): </a:t>
            </a:r>
            <a:endParaRPr sz="2400" dirty="0">
              <a:solidFill>
                <a:schemeClr val="accent3"/>
              </a:solidFill>
            </a:endParaRPr>
          </a:p>
          <a:p>
            <a:pPr marL="1371600" indent="457200">
              <a:spcBef>
                <a:spcPts val="440"/>
              </a:spcBef>
              <a:buNone/>
            </a:pPr>
            <a:endParaRPr sz="2400" dirty="0">
              <a:solidFill>
                <a:schemeClr val="accent3"/>
              </a:solidFill>
            </a:endParaRPr>
          </a:p>
          <a:p>
            <a:pPr marL="342900" indent="-88900">
              <a:spcBef>
                <a:spcPts val="440"/>
              </a:spcBef>
              <a:buNone/>
            </a:pPr>
            <a:endParaRPr lang="en-MX" dirty="0">
              <a:solidFill>
                <a:schemeClr val="accent3"/>
              </a:solidFill>
            </a:endParaRPr>
          </a:p>
          <a:p>
            <a:pPr marL="0" indent="0">
              <a:spcBef>
                <a:spcPts val="440"/>
              </a:spcBef>
              <a:buNone/>
            </a:pPr>
            <a:endParaRPr lang="nl-NL" sz="2400" dirty="0">
              <a:solidFill>
                <a:schemeClr val="accent3"/>
              </a:solidFill>
            </a:endParaRPr>
          </a:p>
          <a:p>
            <a:pPr marL="0" indent="0">
              <a:spcBef>
                <a:spcPts val="440"/>
              </a:spcBef>
              <a:buNone/>
            </a:pPr>
            <a:r>
              <a:rPr lang="nl-NL" sz="2400" dirty="0">
                <a:solidFill>
                  <a:schemeClr val="accent3"/>
                </a:solidFill>
              </a:rPr>
              <a:t>Total </a:t>
            </a:r>
            <a:r>
              <a:rPr lang="nl-NL" sz="2400" dirty="0" err="1">
                <a:solidFill>
                  <a:schemeClr val="accent3"/>
                </a:solidFill>
              </a:rPr>
              <a:t>costs</a:t>
            </a:r>
            <a:r>
              <a:rPr lang="nl-NL" sz="2400" dirty="0">
                <a:solidFill>
                  <a:schemeClr val="accent3"/>
                </a:solidFill>
              </a:rPr>
              <a:t> (TC):</a:t>
            </a:r>
          </a:p>
          <a:p>
            <a:pPr marL="0" indent="0">
              <a:spcBef>
                <a:spcPts val="440"/>
              </a:spcBef>
              <a:buNone/>
            </a:pPr>
            <a:endParaRPr lang="nl-NL" sz="2400" dirty="0">
              <a:solidFill>
                <a:schemeClr val="accent3"/>
              </a:solidFill>
            </a:endParaRPr>
          </a:p>
          <a:p>
            <a:pPr marL="0" indent="0">
              <a:spcBef>
                <a:spcPts val="440"/>
              </a:spcBef>
              <a:buNone/>
            </a:pPr>
            <a:endParaRPr lang="nl-NL" sz="2400" dirty="0">
              <a:solidFill>
                <a:schemeClr val="accent3"/>
              </a:solidFill>
            </a:endParaRPr>
          </a:p>
          <a:p>
            <a:pPr marL="0" indent="0">
              <a:spcBef>
                <a:spcPts val="440"/>
              </a:spcBef>
              <a:buNone/>
            </a:pPr>
            <a:r>
              <a:rPr lang="nl-NL" sz="2400" dirty="0">
                <a:solidFill>
                  <a:schemeClr val="accent3"/>
                </a:solidFill>
              </a:rPr>
              <a:t>Net </a:t>
            </a:r>
            <a:r>
              <a:rPr lang="nl-NL" sz="2400" dirty="0" err="1">
                <a:solidFill>
                  <a:schemeClr val="accent3"/>
                </a:solidFill>
              </a:rPr>
              <a:t>Monetary</a:t>
            </a:r>
            <a:r>
              <a:rPr lang="nl-NL" sz="2400" dirty="0">
                <a:solidFill>
                  <a:schemeClr val="accent3"/>
                </a:solidFill>
              </a:rPr>
              <a:t> Benefit (NMB):</a:t>
            </a:r>
          </a:p>
          <a:p>
            <a:pPr marL="0" indent="0">
              <a:spcBef>
                <a:spcPts val="440"/>
              </a:spcBef>
              <a:buNone/>
            </a:pPr>
            <a:endParaRPr sz="2400" dirty="0">
              <a:solidFill>
                <a:schemeClr val="accent3"/>
              </a:solidFill>
            </a:endParaRPr>
          </a:p>
        </p:txBody>
      </p:sp>
      <p:sp>
        <p:nvSpPr>
          <p:cNvPr id="1025" name="Shape 1025"/>
          <p:cNvSpPr txBox="1"/>
          <p:nvPr/>
        </p:nvSpPr>
        <p:spPr>
          <a:xfrm>
            <a:off x="5975350" y="1552050"/>
            <a:ext cx="2418900" cy="1771500"/>
          </a:xfrm>
          <a:prstGeom prst="rect">
            <a:avLst/>
          </a:prstGeom>
          <a:noFill/>
          <a:ln>
            <a:noFill/>
          </a:ln>
        </p:spPr>
        <p:txBody>
          <a:bodyPr spcFirstLastPara="1" wrap="square" lIns="91425" tIns="91425" rIns="91425" bIns="91425" anchor="ctr" anchorCtr="0">
            <a:noAutofit/>
          </a:bodyPr>
          <a:lstStyle/>
          <a:p>
            <a:r>
              <a:rPr lang="nl-NL" sz="3400" i="1" dirty="0">
                <a:latin typeface="Times New Roman"/>
                <a:ea typeface="Times New Roman"/>
                <a:cs typeface="Times New Roman"/>
                <a:sym typeface="Times New Roman"/>
              </a:rPr>
              <a:t>E</a:t>
            </a:r>
            <a:r>
              <a:rPr lang="nl-NL" sz="3400" dirty="0">
                <a:latin typeface="Times New Roman"/>
                <a:ea typeface="Times New Roman"/>
                <a:cs typeface="Times New Roman"/>
                <a:sym typeface="Times New Roman"/>
              </a:rPr>
              <a:t>  = </a:t>
            </a:r>
            <a:r>
              <a:rPr lang="nl-NL" sz="3400" i="1" dirty="0">
                <a:latin typeface="Times New Roman"/>
                <a:ea typeface="Times New Roman"/>
                <a:cs typeface="Times New Roman"/>
                <a:sym typeface="Times New Roman"/>
              </a:rPr>
              <a:t>M e</a:t>
            </a:r>
            <a:endParaRPr sz="3400" i="1" dirty="0">
              <a:latin typeface="Times New Roman"/>
              <a:ea typeface="Times New Roman"/>
              <a:cs typeface="Times New Roman"/>
              <a:sym typeface="Times New Roman"/>
            </a:endParaRPr>
          </a:p>
          <a:p>
            <a:r>
              <a:rPr lang="nl-NL" sz="3400" i="1" dirty="0">
                <a:latin typeface="Times New Roman"/>
                <a:ea typeface="Times New Roman"/>
                <a:cs typeface="Times New Roman"/>
                <a:sym typeface="Times New Roman"/>
              </a:rPr>
              <a:t>TE = </a:t>
            </a:r>
            <a:r>
              <a:rPr lang="nl-NL" sz="3400" i="1" dirty="0" err="1">
                <a:latin typeface="Times New Roman"/>
                <a:ea typeface="Times New Roman"/>
                <a:cs typeface="Times New Roman"/>
                <a:sym typeface="Times New Roman"/>
              </a:rPr>
              <a:t>ι</a:t>
            </a:r>
            <a:r>
              <a:rPr lang="nl-NL" sz="3300" i="1" baseline="-25000" dirty="0" err="1">
                <a:latin typeface="Times New Roman"/>
                <a:ea typeface="Times New Roman"/>
                <a:cs typeface="Times New Roman"/>
                <a:sym typeface="Times New Roman"/>
              </a:rPr>
              <a:t>T</a:t>
            </a:r>
            <a:r>
              <a:rPr lang="nl-NL" sz="3400" i="1" dirty="0">
                <a:latin typeface="Times New Roman"/>
                <a:ea typeface="Times New Roman"/>
                <a:cs typeface="Times New Roman"/>
                <a:sym typeface="Times New Roman"/>
              </a:rPr>
              <a:t> E </a:t>
            </a:r>
            <a:endParaRPr sz="3400" i="1" dirty="0">
              <a:latin typeface="Times New Roman"/>
              <a:ea typeface="Times New Roman"/>
              <a:cs typeface="Times New Roman"/>
              <a:sym typeface="Times New Roman"/>
            </a:endParaRPr>
          </a:p>
        </p:txBody>
      </p:sp>
      <p:sp>
        <p:nvSpPr>
          <p:cNvPr id="1026" name="Shape 1026"/>
          <p:cNvSpPr txBox="1"/>
          <p:nvPr/>
        </p:nvSpPr>
        <p:spPr>
          <a:xfrm>
            <a:off x="5885620" y="3090675"/>
            <a:ext cx="2418900" cy="1771500"/>
          </a:xfrm>
          <a:prstGeom prst="rect">
            <a:avLst/>
          </a:prstGeom>
          <a:noFill/>
          <a:ln>
            <a:noFill/>
          </a:ln>
        </p:spPr>
        <p:txBody>
          <a:bodyPr spcFirstLastPara="1" wrap="square" lIns="91425" tIns="91425" rIns="91425" bIns="91425" anchor="ctr" anchorCtr="0">
            <a:noAutofit/>
          </a:bodyPr>
          <a:lstStyle/>
          <a:p>
            <a:r>
              <a:rPr lang="nl-NL" sz="3600" i="1" dirty="0">
                <a:latin typeface="Times New Roman"/>
                <a:ea typeface="Times New Roman"/>
                <a:cs typeface="Times New Roman"/>
                <a:sym typeface="Times New Roman"/>
              </a:rPr>
              <a:t>C</a:t>
            </a:r>
            <a:r>
              <a:rPr lang="nl-NL" sz="3600" dirty="0">
                <a:latin typeface="Times New Roman"/>
                <a:ea typeface="Times New Roman"/>
                <a:cs typeface="Times New Roman"/>
                <a:sym typeface="Times New Roman"/>
              </a:rPr>
              <a:t> =</a:t>
            </a:r>
            <a:r>
              <a:rPr lang="nl-NL" sz="3600" i="1" dirty="0">
                <a:latin typeface="Times New Roman"/>
                <a:ea typeface="Times New Roman"/>
                <a:cs typeface="Times New Roman"/>
                <a:sym typeface="Times New Roman"/>
              </a:rPr>
              <a:t>M c</a:t>
            </a:r>
            <a:endParaRPr sz="3600" i="1" dirty="0">
              <a:latin typeface="Times New Roman"/>
              <a:ea typeface="Times New Roman"/>
              <a:cs typeface="Times New Roman"/>
              <a:sym typeface="Times New Roman"/>
            </a:endParaRPr>
          </a:p>
          <a:p>
            <a:r>
              <a:rPr lang="nl-NL" sz="3600" i="1" dirty="0">
                <a:latin typeface="Times New Roman"/>
                <a:ea typeface="Times New Roman"/>
                <a:cs typeface="Times New Roman"/>
                <a:sym typeface="Times New Roman"/>
              </a:rPr>
              <a:t>TC = </a:t>
            </a:r>
            <a:r>
              <a:rPr lang="nl-NL" sz="3600" i="1" dirty="0" err="1">
                <a:latin typeface="Times New Roman"/>
                <a:ea typeface="Times New Roman"/>
                <a:cs typeface="Times New Roman"/>
                <a:sym typeface="Times New Roman"/>
              </a:rPr>
              <a:t>ι</a:t>
            </a:r>
            <a:r>
              <a:rPr lang="nl-NL" sz="3500" i="1" baseline="-25000" dirty="0" err="1">
                <a:latin typeface="Times New Roman"/>
                <a:ea typeface="Times New Roman"/>
                <a:cs typeface="Times New Roman"/>
                <a:sym typeface="Times New Roman"/>
              </a:rPr>
              <a:t>T</a:t>
            </a:r>
            <a:r>
              <a:rPr lang="nl-NL" sz="3600" i="1" dirty="0">
                <a:latin typeface="Times New Roman"/>
                <a:ea typeface="Times New Roman"/>
                <a:cs typeface="Times New Roman"/>
                <a:sym typeface="Times New Roman"/>
              </a:rPr>
              <a:t> C</a:t>
            </a:r>
            <a:endParaRPr sz="3600" i="1" dirty="0">
              <a:latin typeface="Times New Roman"/>
              <a:ea typeface="Times New Roman"/>
              <a:cs typeface="Times New Roman"/>
              <a:sym typeface="Times New Roman"/>
            </a:endParaRPr>
          </a:p>
        </p:txBody>
      </p:sp>
      <p:sp>
        <p:nvSpPr>
          <p:cNvPr id="1027" name="Shape 1027"/>
          <p:cNvSpPr txBox="1"/>
          <p:nvPr/>
        </p:nvSpPr>
        <p:spPr>
          <a:xfrm>
            <a:off x="2473725" y="5625569"/>
            <a:ext cx="4317600" cy="949200"/>
          </a:xfrm>
          <a:prstGeom prst="rect">
            <a:avLst/>
          </a:prstGeom>
          <a:noFill/>
          <a:ln>
            <a:noFill/>
          </a:ln>
        </p:spPr>
        <p:txBody>
          <a:bodyPr spcFirstLastPara="1" wrap="square" lIns="91425" tIns="91425" rIns="91425" bIns="91425" anchor="ctr" anchorCtr="0">
            <a:noAutofit/>
          </a:bodyPr>
          <a:lstStyle/>
          <a:p>
            <a:r>
              <a:rPr lang="nl-NL" sz="4100" i="1" dirty="0" err="1">
                <a:solidFill>
                  <a:srgbClr val="009999"/>
                </a:solidFill>
                <a:latin typeface="Times New Roman"/>
                <a:ea typeface="Times New Roman"/>
                <a:cs typeface="Times New Roman"/>
                <a:sym typeface="Times New Roman"/>
              </a:rPr>
              <a:t>ι</a:t>
            </a:r>
            <a:r>
              <a:rPr lang="nl-NL" sz="4000" i="1" baseline="-25000" dirty="0" err="1">
                <a:solidFill>
                  <a:srgbClr val="009999"/>
                </a:solidFill>
                <a:latin typeface="Times New Roman"/>
                <a:ea typeface="Times New Roman"/>
                <a:cs typeface="Times New Roman"/>
                <a:sym typeface="Times New Roman"/>
              </a:rPr>
              <a:t>T</a:t>
            </a:r>
            <a:r>
              <a:rPr lang="nl-NL" sz="4000" i="1" baseline="-25000" dirty="0">
                <a:solidFill>
                  <a:srgbClr val="009999"/>
                </a:solidFill>
                <a:latin typeface="Times New Roman"/>
                <a:ea typeface="Times New Roman"/>
                <a:cs typeface="Times New Roman"/>
                <a:sym typeface="Times New Roman"/>
              </a:rPr>
              <a:t> </a:t>
            </a:r>
            <a:r>
              <a:rPr lang="nl-NL" sz="2100" dirty="0">
                <a:solidFill>
                  <a:srgbClr val="009999"/>
                </a:solidFill>
                <a:latin typeface="Times New Roman"/>
                <a:ea typeface="Times New Roman"/>
                <a:cs typeface="Times New Roman"/>
                <a:sym typeface="Times New Roman"/>
              </a:rPr>
              <a:t>: 1 ×</a:t>
            </a:r>
            <a:r>
              <a:rPr lang="nl-NL" sz="2100" i="1" dirty="0">
                <a:solidFill>
                  <a:srgbClr val="009999"/>
                </a:solidFill>
                <a:latin typeface="Times New Roman"/>
                <a:ea typeface="Times New Roman"/>
                <a:cs typeface="Times New Roman"/>
                <a:sym typeface="Times New Roman"/>
              </a:rPr>
              <a:t> T</a:t>
            </a:r>
            <a:r>
              <a:rPr lang="nl-NL" sz="2100" dirty="0">
                <a:solidFill>
                  <a:srgbClr val="009999"/>
                </a:solidFill>
                <a:latin typeface="Times New Roman"/>
                <a:ea typeface="Times New Roman"/>
                <a:cs typeface="Times New Roman"/>
                <a:sym typeface="Times New Roman"/>
              </a:rPr>
              <a:t>    vector of </a:t>
            </a:r>
            <a:r>
              <a:rPr lang="nl-NL" sz="2100" dirty="0" err="1">
                <a:solidFill>
                  <a:srgbClr val="009999"/>
                </a:solidFill>
                <a:latin typeface="Times New Roman"/>
                <a:ea typeface="Times New Roman"/>
                <a:cs typeface="Times New Roman"/>
                <a:sym typeface="Times New Roman"/>
              </a:rPr>
              <a:t>ones</a:t>
            </a:r>
            <a:endParaRPr sz="2100" dirty="0">
              <a:solidFill>
                <a:srgbClr val="009999"/>
              </a:solidFill>
              <a:latin typeface="Times New Roman"/>
              <a:ea typeface="Times New Roman"/>
              <a:cs typeface="Times New Roman"/>
              <a:sym typeface="Times New Roman"/>
            </a:endParaRPr>
          </a:p>
        </p:txBody>
      </p:sp>
      <p:sp>
        <p:nvSpPr>
          <p:cNvPr id="1028" name="Shape 1028"/>
          <p:cNvSpPr txBox="1">
            <a:spLocks noGrp="1"/>
          </p:cNvSpPr>
          <p:nvPr>
            <p:ph type="sldNum" idx="12"/>
          </p:nvPr>
        </p:nvSpPr>
        <p:spPr>
          <a:xfrm>
            <a:off x="10083864" y="6453336"/>
            <a:ext cx="548700" cy="396300"/>
          </a:xfrm>
          <a:prstGeom prst="rect">
            <a:avLst/>
          </a:prstGeom>
        </p:spPr>
        <p:txBody>
          <a:bodyPr spcFirstLastPara="1" vert="horz" wrap="square" lIns="0" tIns="0" rIns="0" bIns="0" rtlCol="0" anchor="ctr" anchorCtr="0">
            <a:noAutofit/>
          </a:bodyPr>
          <a:lstStyle/>
          <a:p>
            <a:pPr>
              <a:buClr>
                <a:srgbClr val="000000"/>
              </a:buClr>
            </a:pPr>
            <a:fld id="{00000000-1234-1234-1234-123412341234}" type="slidenum">
              <a:rPr lang="nl-NL"/>
              <a:pPr>
                <a:buClr>
                  <a:srgbClr val="000000"/>
                </a:buClr>
              </a:pPr>
              <a:t>78</a:t>
            </a:fld>
            <a:endParaRPr/>
          </a:p>
        </p:txBody>
      </p:sp>
      <p:sp>
        <p:nvSpPr>
          <p:cNvPr id="1029" name="Shape 1029"/>
          <p:cNvSpPr txBox="1"/>
          <p:nvPr/>
        </p:nvSpPr>
        <p:spPr>
          <a:xfrm>
            <a:off x="6289122" y="1854613"/>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1</a:t>
            </a:r>
            <a:endParaRPr i="1">
              <a:latin typeface="Times New Roman"/>
              <a:ea typeface="Times New Roman"/>
              <a:cs typeface="Times New Roman"/>
              <a:sym typeface="Times New Roman"/>
            </a:endParaRPr>
          </a:p>
        </p:txBody>
      </p:sp>
      <p:sp>
        <p:nvSpPr>
          <p:cNvPr id="1030" name="Shape 1030"/>
          <p:cNvSpPr txBox="1"/>
          <p:nvPr/>
        </p:nvSpPr>
        <p:spPr>
          <a:xfrm>
            <a:off x="6985120" y="1854613"/>
            <a:ext cx="219900" cy="335400"/>
          </a:xfrm>
          <a:prstGeom prst="rect">
            <a:avLst/>
          </a:prstGeom>
          <a:noFill/>
          <a:ln>
            <a:noFill/>
          </a:ln>
        </p:spPr>
        <p:txBody>
          <a:bodyPr spcFirstLastPara="1" wrap="square" lIns="91425" tIns="91425" rIns="91425" bIns="91425" anchor="t" anchorCtr="0">
            <a:noAutofit/>
          </a:bodyPr>
          <a:lstStyle/>
          <a:p>
            <a:endParaRPr i="1" dirty="0">
              <a:latin typeface="Times New Roman"/>
              <a:ea typeface="Times New Roman"/>
              <a:cs typeface="Times New Roman"/>
              <a:sym typeface="Times New Roman"/>
            </a:endParaRPr>
          </a:p>
        </p:txBody>
      </p:sp>
      <p:sp>
        <p:nvSpPr>
          <p:cNvPr id="1031" name="Shape 1031"/>
          <p:cNvSpPr txBox="1"/>
          <p:nvPr/>
        </p:nvSpPr>
        <p:spPr>
          <a:xfrm>
            <a:off x="7506952" y="1854613"/>
            <a:ext cx="219900" cy="335400"/>
          </a:xfrm>
          <a:prstGeom prst="rect">
            <a:avLst/>
          </a:prstGeom>
          <a:noFill/>
          <a:ln>
            <a:noFill/>
          </a:ln>
        </p:spPr>
        <p:txBody>
          <a:bodyPr spcFirstLastPara="1" wrap="square" lIns="91425" tIns="91425" rIns="91425" bIns="91425" anchor="t" anchorCtr="0">
            <a:noAutofit/>
          </a:bodyPr>
          <a:lstStyle/>
          <a:p>
            <a:r>
              <a:rPr lang="nl-NL" i="1" dirty="0">
                <a:latin typeface="Times New Roman"/>
                <a:ea typeface="Times New Roman"/>
                <a:cs typeface="Times New Roman"/>
                <a:sym typeface="Times New Roman"/>
              </a:rPr>
              <a:t>1</a:t>
            </a:r>
            <a:endParaRPr i="1" dirty="0">
              <a:latin typeface="Times New Roman"/>
              <a:ea typeface="Times New Roman"/>
              <a:cs typeface="Times New Roman"/>
              <a:sym typeface="Times New Roman"/>
            </a:endParaRPr>
          </a:p>
        </p:txBody>
      </p:sp>
      <p:sp>
        <p:nvSpPr>
          <p:cNvPr id="1032" name="Shape 1032"/>
          <p:cNvSpPr txBox="1"/>
          <p:nvPr/>
        </p:nvSpPr>
        <p:spPr>
          <a:xfrm>
            <a:off x="7659354" y="2311813"/>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1</a:t>
            </a:r>
            <a:endParaRPr i="1">
              <a:latin typeface="Times New Roman"/>
              <a:ea typeface="Times New Roman"/>
              <a:cs typeface="Times New Roman"/>
              <a:sym typeface="Times New Roman"/>
            </a:endParaRPr>
          </a:p>
        </p:txBody>
      </p:sp>
      <p:sp>
        <p:nvSpPr>
          <p:cNvPr id="1033" name="Shape 1033"/>
          <p:cNvSpPr txBox="1"/>
          <p:nvPr/>
        </p:nvSpPr>
        <p:spPr>
          <a:xfrm>
            <a:off x="6516354" y="2388013"/>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1</a:t>
            </a:r>
            <a:endParaRPr i="1">
              <a:latin typeface="Times New Roman"/>
              <a:ea typeface="Times New Roman"/>
              <a:cs typeface="Times New Roman"/>
              <a:sym typeface="Times New Roman"/>
            </a:endParaRPr>
          </a:p>
        </p:txBody>
      </p:sp>
      <p:sp>
        <p:nvSpPr>
          <p:cNvPr id="1034" name="Shape 1034"/>
          <p:cNvSpPr txBox="1"/>
          <p:nvPr/>
        </p:nvSpPr>
        <p:spPr>
          <a:xfrm>
            <a:off x="6220191" y="3334103"/>
            <a:ext cx="219900" cy="335400"/>
          </a:xfrm>
          <a:prstGeom prst="rect">
            <a:avLst/>
          </a:prstGeom>
          <a:noFill/>
          <a:ln>
            <a:noFill/>
          </a:ln>
        </p:spPr>
        <p:txBody>
          <a:bodyPr spcFirstLastPara="1" wrap="square" lIns="91425" tIns="91425" rIns="91425" bIns="91425" anchor="t" anchorCtr="0">
            <a:noAutofit/>
          </a:bodyPr>
          <a:lstStyle/>
          <a:p>
            <a:r>
              <a:rPr lang="nl-NL" i="1" dirty="0">
                <a:latin typeface="Times New Roman"/>
                <a:ea typeface="Times New Roman"/>
                <a:cs typeface="Times New Roman"/>
                <a:sym typeface="Times New Roman"/>
              </a:rPr>
              <a:t>1</a:t>
            </a:r>
            <a:endParaRPr i="1" dirty="0">
              <a:latin typeface="Times New Roman"/>
              <a:ea typeface="Times New Roman"/>
              <a:cs typeface="Times New Roman"/>
              <a:sym typeface="Times New Roman"/>
            </a:endParaRPr>
          </a:p>
        </p:txBody>
      </p:sp>
      <p:sp>
        <p:nvSpPr>
          <p:cNvPr id="1035" name="Shape 1035"/>
          <p:cNvSpPr txBox="1"/>
          <p:nvPr/>
        </p:nvSpPr>
        <p:spPr>
          <a:xfrm>
            <a:off x="7286991" y="3334103"/>
            <a:ext cx="219900" cy="335400"/>
          </a:xfrm>
          <a:prstGeom prst="rect">
            <a:avLst/>
          </a:prstGeom>
          <a:noFill/>
          <a:ln>
            <a:noFill/>
          </a:ln>
        </p:spPr>
        <p:txBody>
          <a:bodyPr spcFirstLastPara="1" wrap="square" lIns="91425" tIns="91425" rIns="91425" bIns="91425" anchor="t" anchorCtr="0">
            <a:noAutofit/>
          </a:bodyPr>
          <a:lstStyle/>
          <a:p>
            <a:r>
              <a:rPr lang="nl-NL" i="1" dirty="0">
                <a:latin typeface="Times New Roman"/>
                <a:ea typeface="Times New Roman"/>
                <a:cs typeface="Times New Roman"/>
                <a:sym typeface="Times New Roman"/>
              </a:rPr>
              <a:t>1</a:t>
            </a:r>
            <a:endParaRPr i="1" dirty="0">
              <a:latin typeface="Times New Roman"/>
              <a:ea typeface="Times New Roman"/>
              <a:cs typeface="Times New Roman"/>
              <a:sym typeface="Times New Roman"/>
            </a:endParaRPr>
          </a:p>
        </p:txBody>
      </p:sp>
      <p:sp>
        <p:nvSpPr>
          <p:cNvPr id="1036" name="Shape 1036"/>
          <p:cNvSpPr txBox="1"/>
          <p:nvPr/>
        </p:nvSpPr>
        <p:spPr>
          <a:xfrm>
            <a:off x="7744191" y="3867503"/>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1</a:t>
            </a:r>
            <a:endParaRPr i="1">
              <a:latin typeface="Times New Roman"/>
              <a:ea typeface="Times New Roman"/>
              <a:cs typeface="Times New Roman"/>
              <a:sym typeface="Times New Roman"/>
            </a:endParaRPr>
          </a:p>
        </p:txBody>
      </p:sp>
      <p:sp>
        <p:nvSpPr>
          <p:cNvPr id="1037" name="Shape 1037"/>
          <p:cNvSpPr txBox="1"/>
          <p:nvPr/>
        </p:nvSpPr>
        <p:spPr>
          <a:xfrm>
            <a:off x="6483488" y="3909005"/>
            <a:ext cx="219900" cy="335400"/>
          </a:xfrm>
          <a:prstGeom prst="rect">
            <a:avLst/>
          </a:prstGeom>
          <a:noFill/>
          <a:ln>
            <a:noFill/>
          </a:ln>
        </p:spPr>
        <p:txBody>
          <a:bodyPr spcFirstLastPara="1" wrap="square" lIns="91425" tIns="91425" rIns="91425" bIns="91425" anchor="t" anchorCtr="0">
            <a:noAutofit/>
          </a:bodyPr>
          <a:lstStyle/>
          <a:p>
            <a:r>
              <a:rPr lang="nl-NL" i="1" dirty="0">
                <a:latin typeface="Times New Roman"/>
                <a:ea typeface="Times New Roman"/>
                <a:cs typeface="Times New Roman"/>
                <a:sym typeface="Times New Roman"/>
              </a:rPr>
              <a:t>1</a:t>
            </a:r>
            <a:endParaRPr i="1" dirty="0">
              <a:latin typeface="Times New Roman"/>
              <a:ea typeface="Times New Roman"/>
              <a:cs typeface="Times New Roman"/>
              <a:sym typeface="Times New Roman"/>
            </a:endParaRPr>
          </a:p>
        </p:txBody>
      </p:sp>
      <mc:AlternateContent xmlns:mc="http://schemas.openxmlformats.org/markup-compatibility/2006" xmlns:a14="http://schemas.microsoft.com/office/drawing/2010/main">
        <mc:Choice Requires="a14">
          <p:sp>
            <p:nvSpPr>
              <p:cNvPr id="19" name="Shape 1026">
                <a:extLst>
                  <a:ext uri="{FF2B5EF4-FFF2-40B4-BE49-F238E27FC236}">
                    <a16:creationId xmlns:a16="http://schemas.microsoft.com/office/drawing/2014/main" id="{964262F3-E0A8-D148-87EF-B17C142601AE}"/>
                  </a:ext>
                </a:extLst>
              </p:cNvPr>
              <p:cNvSpPr txBox="1"/>
              <p:nvPr/>
            </p:nvSpPr>
            <p:spPr>
              <a:xfrm>
                <a:off x="6145282" y="4938185"/>
                <a:ext cx="4522718" cy="1771500"/>
              </a:xfrm>
              <a:prstGeom prst="rect">
                <a:avLst/>
              </a:prstGeom>
              <a:noFill/>
              <a:ln>
                <a:noFill/>
              </a:ln>
            </p:spPr>
            <p:txBody>
              <a:bodyPr spcFirstLastPara="1" wrap="square" lIns="91425" tIns="91425" rIns="91425" bIns="91425" anchor="ctr" anchorCtr="0">
                <a:noAutofit/>
              </a:bodyPr>
              <a:lstStyle/>
              <a:p>
                <a:pPr/>
                <a14:m>
                  <m:oMathPara xmlns:m="http://schemas.openxmlformats.org/officeDocument/2006/math">
                    <m:oMathParaPr>
                      <m:jc m:val="centerGroup"/>
                    </m:oMathParaPr>
                    <m:oMath xmlns:m="http://schemas.openxmlformats.org/officeDocument/2006/math">
                      <m:sSup>
                        <m:sSupPr>
                          <m:ctrlPr>
                            <a:rPr lang="es-ES" sz="3600" i="1">
                              <a:latin typeface="Cambria Math" panose="02040503050406030204" pitchFamily="18" charset="0"/>
                              <a:ea typeface="Times New Roman"/>
                              <a:cs typeface="Times New Roman"/>
                              <a:sym typeface="Times New Roman"/>
                            </a:rPr>
                          </m:ctrlPr>
                        </m:sSupPr>
                        <m:e>
                          <m:r>
                            <a:rPr lang="es-ES" sz="3600" i="1">
                              <a:latin typeface="Cambria Math" panose="02040503050406030204" pitchFamily="18" charset="0"/>
                              <a:ea typeface="Times New Roman"/>
                              <a:cs typeface="Times New Roman"/>
                              <a:sym typeface="Times New Roman"/>
                            </a:rPr>
                            <m:t>𝑁𝑀𝐵</m:t>
                          </m:r>
                        </m:e>
                        <m:sup>
                          <m:r>
                            <a:rPr lang="es-ES" sz="3600" i="1">
                              <a:latin typeface="Cambria Math" panose="02040503050406030204" pitchFamily="18" charset="0"/>
                              <a:ea typeface="Times New Roman"/>
                              <a:cs typeface="Times New Roman"/>
                              <a:sym typeface="Times New Roman"/>
                            </a:rPr>
                            <m:t>1</m:t>
                          </m:r>
                        </m:sup>
                      </m:sSup>
                      <m:r>
                        <a:rPr lang="es-ES" sz="3600" i="1">
                          <a:latin typeface="Cambria Math" panose="02040503050406030204" pitchFamily="18" charset="0"/>
                          <a:ea typeface="Times New Roman"/>
                          <a:cs typeface="Times New Roman"/>
                          <a:sym typeface="Times New Roman"/>
                        </a:rPr>
                        <m:t>=</m:t>
                      </m:r>
                      <m:r>
                        <a:rPr lang="es-ES" sz="3600" i="1">
                          <a:latin typeface="Cambria Math" panose="02040503050406030204" pitchFamily="18" charset="0"/>
                          <a:ea typeface="Times New Roman"/>
                          <a:cs typeface="Times New Roman"/>
                          <a:sym typeface="Times New Roman"/>
                        </a:rPr>
                        <m:t>𝑇</m:t>
                      </m:r>
                      <m:sSup>
                        <m:sSupPr>
                          <m:ctrlPr>
                            <a:rPr lang="es-ES" sz="3600" i="1">
                              <a:latin typeface="Cambria Math" panose="02040503050406030204" pitchFamily="18" charset="0"/>
                              <a:ea typeface="Times New Roman"/>
                              <a:cs typeface="Times New Roman"/>
                              <a:sym typeface="Times New Roman"/>
                            </a:rPr>
                          </m:ctrlPr>
                        </m:sSupPr>
                        <m:e>
                          <m:r>
                            <a:rPr lang="es-ES" sz="3600" i="1">
                              <a:latin typeface="Cambria Math" panose="02040503050406030204" pitchFamily="18" charset="0"/>
                              <a:ea typeface="Times New Roman"/>
                              <a:cs typeface="Times New Roman"/>
                              <a:sym typeface="Times New Roman"/>
                            </a:rPr>
                            <m:t>𝐸</m:t>
                          </m:r>
                        </m:e>
                        <m:sup>
                          <m:r>
                            <a:rPr lang="es-ES" sz="3600" i="1">
                              <a:latin typeface="Cambria Math" panose="02040503050406030204" pitchFamily="18" charset="0"/>
                              <a:ea typeface="Times New Roman"/>
                              <a:cs typeface="Times New Roman"/>
                              <a:sym typeface="Times New Roman"/>
                            </a:rPr>
                            <m:t>1</m:t>
                          </m:r>
                        </m:sup>
                      </m:sSup>
                      <m:r>
                        <a:rPr lang="es-ES" sz="3600" i="1">
                          <a:latin typeface="Cambria Math" panose="02040503050406030204" pitchFamily="18" charset="0"/>
                          <a:ea typeface="Times New Roman"/>
                          <a:cs typeface="Times New Roman"/>
                          <a:sym typeface="Times New Roman"/>
                        </a:rPr>
                        <m:t>𝜆</m:t>
                      </m:r>
                      <m:r>
                        <a:rPr lang="es-ES" sz="3600" i="1">
                          <a:latin typeface="Cambria Math" panose="02040503050406030204" pitchFamily="18" charset="0"/>
                          <a:ea typeface="Times New Roman"/>
                          <a:cs typeface="Times New Roman"/>
                          <a:sym typeface="Times New Roman"/>
                        </a:rPr>
                        <m:t>−</m:t>
                      </m:r>
                      <m:r>
                        <a:rPr lang="es-ES" sz="3600" i="1">
                          <a:latin typeface="Cambria Math" panose="02040503050406030204" pitchFamily="18" charset="0"/>
                          <a:ea typeface="Times New Roman"/>
                          <a:cs typeface="Times New Roman"/>
                          <a:sym typeface="Times New Roman"/>
                        </a:rPr>
                        <m:t>𝑇</m:t>
                      </m:r>
                      <m:sSup>
                        <m:sSupPr>
                          <m:ctrlPr>
                            <a:rPr lang="es-ES" sz="3600" i="1">
                              <a:latin typeface="Cambria Math" panose="02040503050406030204" pitchFamily="18" charset="0"/>
                              <a:ea typeface="Times New Roman"/>
                              <a:cs typeface="Times New Roman"/>
                              <a:sym typeface="Times New Roman"/>
                            </a:rPr>
                          </m:ctrlPr>
                        </m:sSupPr>
                        <m:e>
                          <m:r>
                            <a:rPr lang="es-ES" sz="3600" i="1">
                              <a:latin typeface="Cambria Math" panose="02040503050406030204" pitchFamily="18" charset="0"/>
                              <a:ea typeface="Times New Roman"/>
                              <a:cs typeface="Times New Roman"/>
                              <a:sym typeface="Times New Roman"/>
                            </a:rPr>
                            <m:t>𝐶</m:t>
                          </m:r>
                        </m:e>
                        <m:sup>
                          <m:r>
                            <a:rPr lang="es-ES" sz="3600" i="1">
                              <a:latin typeface="Cambria Math" panose="02040503050406030204" pitchFamily="18" charset="0"/>
                              <a:ea typeface="Times New Roman"/>
                              <a:cs typeface="Times New Roman"/>
                              <a:sym typeface="Times New Roman"/>
                            </a:rPr>
                            <m:t>1</m:t>
                          </m:r>
                        </m:sup>
                      </m:sSup>
                    </m:oMath>
                  </m:oMathPara>
                </a14:m>
                <a:endParaRPr sz="3600" i="1" dirty="0">
                  <a:latin typeface="Times New Roman"/>
                  <a:ea typeface="Times New Roman"/>
                  <a:cs typeface="Times New Roman"/>
                  <a:sym typeface="Times New Roman"/>
                </a:endParaRPr>
              </a:p>
            </p:txBody>
          </p:sp>
        </mc:Choice>
        <mc:Fallback xmlns="">
          <p:sp>
            <p:nvSpPr>
              <p:cNvPr id="19" name="Shape 1026">
                <a:extLst>
                  <a:ext uri="{FF2B5EF4-FFF2-40B4-BE49-F238E27FC236}">
                    <a16:creationId xmlns:a16="http://schemas.microsoft.com/office/drawing/2014/main" id="{964262F3-E0A8-D148-87EF-B17C142601AE}"/>
                  </a:ext>
                </a:extLst>
              </p:cNvPr>
              <p:cNvSpPr txBox="1">
                <a:spLocks noRot="1" noChangeAspect="1" noMove="1" noResize="1" noEditPoints="1" noAdjustHandles="1" noChangeArrowheads="1" noChangeShapeType="1" noTextEdit="1"/>
              </p:cNvSpPr>
              <p:nvPr/>
            </p:nvSpPr>
            <p:spPr>
              <a:xfrm>
                <a:off x="6145282" y="4938185"/>
                <a:ext cx="4522718" cy="1771500"/>
              </a:xfrm>
              <a:prstGeom prst="rect">
                <a:avLst/>
              </a:prstGeom>
              <a:blipFill>
                <a:blip r:embed="rId3"/>
                <a:stretch>
                  <a:fillRect/>
                </a:stretch>
              </a:blipFill>
              <a:ln>
                <a:noFill/>
              </a:ln>
            </p:spPr>
            <p:txBody>
              <a:bodyPr/>
              <a:lstStyle/>
              <a:p>
                <a:r>
                  <a:rPr lang="en-MX">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A4B17C-22BC-534F-B2D3-98FD4206502A}"/>
                  </a:ext>
                </a:extLst>
              </p:cNvPr>
              <p:cNvSpPr/>
              <p:nvPr/>
            </p:nvSpPr>
            <p:spPr>
              <a:xfrm>
                <a:off x="2381210" y="6380617"/>
                <a:ext cx="5155514" cy="513282"/>
              </a:xfrm>
              <a:prstGeom prst="rect">
                <a:avLst/>
              </a:prstGeom>
            </p:spPr>
            <p:txBody>
              <a:bodyPr wrap="none">
                <a:spAutoFit/>
              </a:bodyPr>
              <a:lstStyle/>
              <a:p>
                <a14:m>
                  <m:oMath xmlns:m="http://schemas.openxmlformats.org/officeDocument/2006/math">
                    <m:r>
                      <a:rPr lang="es-ES" sz="2800" i="1">
                        <a:latin typeface="Cambria Math" panose="02040503050406030204" pitchFamily="18" charset="0"/>
                        <a:ea typeface="Times New Roman"/>
                        <a:cs typeface="Times New Roman"/>
                        <a:sym typeface="Times New Roman"/>
                      </a:rPr>
                      <m:t>𝜆</m:t>
                    </m:r>
                  </m:oMath>
                </a14:m>
                <a:r>
                  <a:rPr lang="en-MX" dirty="0"/>
                  <a:t>: Willingness-to-pay or cost-effectiveness threshold</a:t>
                </a:r>
              </a:p>
            </p:txBody>
          </p:sp>
        </mc:Choice>
        <mc:Fallback xmlns="">
          <p:sp>
            <p:nvSpPr>
              <p:cNvPr id="2" name="Rectangle 1">
                <a:extLst>
                  <a:ext uri="{FF2B5EF4-FFF2-40B4-BE49-F238E27FC236}">
                    <a16:creationId xmlns:a16="http://schemas.microsoft.com/office/drawing/2014/main" id="{94A4B17C-22BC-534F-B2D3-98FD4206502A}"/>
                  </a:ext>
                </a:extLst>
              </p:cNvPr>
              <p:cNvSpPr>
                <a:spLocks noRot="1" noChangeAspect="1" noMove="1" noResize="1" noEditPoints="1" noAdjustHandles="1" noChangeArrowheads="1" noChangeShapeType="1" noTextEdit="1"/>
              </p:cNvSpPr>
              <p:nvPr/>
            </p:nvSpPr>
            <p:spPr>
              <a:xfrm>
                <a:off x="2381210" y="6380617"/>
                <a:ext cx="5155514" cy="513282"/>
              </a:xfrm>
              <a:prstGeom prst="rect">
                <a:avLst/>
              </a:prstGeom>
              <a:blipFill>
                <a:blip r:embed="rId4"/>
                <a:stretch>
                  <a:fillRect l="-737" b="-17073"/>
                </a:stretch>
              </a:blipFill>
            </p:spPr>
            <p:txBody>
              <a:bodyPr/>
              <a:lstStyle/>
              <a:p>
                <a:r>
                  <a:rPr lang="en-MX">
                    <a:noFill/>
                  </a:rPr>
                  <a:t> </a:t>
                </a:r>
              </a:p>
            </p:txBody>
          </p:sp>
        </mc:Fallback>
      </mc:AlternateContent>
    </p:spTree>
    <p:extLst>
      <p:ext uri="{BB962C8B-B14F-4D97-AF65-F5344CB8AC3E}">
        <p14:creationId xmlns:p14="http://schemas.microsoft.com/office/powerpoint/2010/main" val="27248509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Shape 1043"/>
          <p:cNvSpPr txBox="1">
            <a:spLocks noGrp="1"/>
          </p:cNvSpPr>
          <p:nvPr>
            <p:ph type="title"/>
          </p:nvPr>
        </p:nvSpPr>
        <p:spPr>
          <a:xfrm>
            <a:off x="775507" y="274638"/>
            <a:ext cx="9208925" cy="1143000"/>
          </a:xfrm>
          <a:prstGeom prst="rect">
            <a:avLst/>
          </a:prstGeom>
        </p:spPr>
        <p:txBody>
          <a:bodyPr spcFirstLastPara="1" vert="horz" wrap="square" lIns="91425" tIns="91425" rIns="91425" bIns="91425" rtlCol="0" anchor="ctr" anchorCtr="0">
            <a:noAutofit/>
          </a:bodyPr>
          <a:lstStyle/>
          <a:p>
            <a:pPr>
              <a:spcBef>
                <a:spcPts val="0"/>
              </a:spcBef>
              <a:spcAft>
                <a:spcPts val="0"/>
              </a:spcAft>
            </a:pPr>
            <a:r>
              <a:rPr lang="nl-NL" dirty="0"/>
              <a:t>Presenting </a:t>
            </a:r>
            <a:r>
              <a:rPr lang="nl-NL" dirty="0" err="1"/>
              <a:t>the</a:t>
            </a:r>
            <a:r>
              <a:rPr lang="nl-NL" dirty="0"/>
              <a:t> PSA </a:t>
            </a:r>
            <a:r>
              <a:rPr lang="nl-NL" dirty="0" err="1"/>
              <a:t>results</a:t>
            </a:r>
            <a:endParaRPr dirty="0"/>
          </a:p>
        </p:txBody>
      </p:sp>
      <p:sp>
        <p:nvSpPr>
          <p:cNvPr id="1044" name="Shape 1044"/>
          <p:cNvSpPr>
            <a:spLocks noGrp="1"/>
          </p:cNvSpPr>
          <p:nvPr>
            <p:ph type="sldNum" idx="12"/>
          </p:nvPr>
        </p:nvSpPr>
        <p:spPr>
          <a:xfrm>
            <a:off x="10083864" y="6453336"/>
            <a:ext cx="548700" cy="396300"/>
          </a:xfrm>
          <a:prstGeom prst="bracketPair">
            <a:avLst/>
          </a:prstGeom>
        </p:spPr>
        <p:txBody>
          <a:bodyPr spcFirstLastPara="1" vert="horz" wrap="square" lIns="0" tIns="0" rIns="0" bIns="0" rtlCol="0" anchor="ctr" anchorCtr="0">
            <a:noAutofit/>
          </a:bodyPr>
          <a:lstStyle/>
          <a:p>
            <a:pPr>
              <a:buClr>
                <a:srgbClr val="000000"/>
              </a:buClr>
            </a:pPr>
            <a:fld id="{00000000-1234-1234-1234-123412341234}" type="slidenum">
              <a:rPr lang="nl-NL"/>
              <a:pPr>
                <a:buClr>
                  <a:srgbClr val="000000"/>
                </a:buClr>
              </a:pPr>
              <a:t>79</a:t>
            </a:fld>
            <a:endParaRPr/>
          </a:p>
        </p:txBody>
      </p:sp>
      <p:cxnSp>
        <p:nvCxnSpPr>
          <p:cNvPr id="1045" name="Shape 1045"/>
          <p:cNvCxnSpPr/>
          <p:nvPr/>
        </p:nvCxnSpPr>
        <p:spPr>
          <a:xfrm>
            <a:off x="6174425" y="1752600"/>
            <a:ext cx="0" cy="4532100"/>
          </a:xfrm>
          <a:prstGeom prst="straightConnector1">
            <a:avLst/>
          </a:prstGeom>
          <a:noFill/>
          <a:ln w="9525" cap="flat" cmpd="sng">
            <a:solidFill>
              <a:schemeClr val="dk2"/>
            </a:solidFill>
            <a:prstDash val="solid"/>
            <a:round/>
            <a:headEnd type="none" w="med" len="med"/>
            <a:tailEnd type="none" w="med" len="med"/>
          </a:ln>
        </p:spPr>
      </p:cxnSp>
      <p:cxnSp>
        <p:nvCxnSpPr>
          <p:cNvPr id="1047" name="Shape 1047"/>
          <p:cNvCxnSpPr/>
          <p:nvPr/>
        </p:nvCxnSpPr>
        <p:spPr>
          <a:xfrm rot="10800000">
            <a:off x="2364425" y="4018650"/>
            <a:ext cx="7620000" cy="0"/>
          </a:xfrm>
          <a:prstGeom prst="straightConnector1">
            <a:avLst/>
          </a:prstGeom>
          <a:noFill/>
          <a:ln w="9525" cap="flat" cmpd="sng">
            <a:solidFill>
              <a:schemeClr val="dk2"/>
            </a:solidFill>
            <a:prstDash val="solid"/>
            <a:round/>
            <a:headEnd type="none" w="med" len="med"/>
            <a:tailEnd type="none" w="med" len="med"/>
          </a:ln>
        </p:spPr>
      </p:cxnSp>
      <p:sp>
        <p:nvSpPr>
          <p:cNvPr id="1048" name="Shape 1048"/>
          <p:cNvSpPr txBox="1"/>
          <p:nvPr/>
        </p:nvSpPr>
        <p:spPr>
          <a:xfrm>
            <a:off x="9445650" y="4077275"/>
            <a:ext cx="548700" cy="396300"/>
          </a:xfrm>
          <a:prstGeom prst="rect">
            <a:avLst/>
          </a:prstGeom>
          <a:noFill/>
          <a:ln>
            <a:noFill/>
          </a:ln>
        </p:spPr>
        <p:txBody>
          <a:bodyPr spcFirstLastPara="1" wrap="square" lIns="91425" tIns="91425" rIns="91425" bIns="91425" anchor="t" anchorCtr="0">
            <a:noAutofit/>
          </a:bodyPr>
          <a:lstStyle/>
          <a:p>
            <a:r>
              <a:rPr lang="nl-NL" sz="1700"/>
              <a:t>TE</a:t>
            </a:r>
            <a:endParaRPr sz="1700"/>
          </a:p>
        </p:txBody>
      </p:sp>
      <p:sp>
        <p:nvSpPr>
          <p:cNvPr id="1049" name="Shape 1049"/>
          <p:cNvSpPr txBox="1"/>
          <p:nvPr/>
        </p:nvSpPr>
        <p:spPr>
          <a:xfrm>
            <a:off x="5538000" y="1752600"/>
            <a:ext cx="548700" cy="396300"/>
          </a:xfrm>
          <a:prstGeom prst="rect">
            <a:avLst/>
          </a:prstGeom>
          <a:noFill/>
          <a:ln>
            <a:noFill/>
          </a:ln>
        </p:spPr>
        <p:txBody>
          <a:bodyPr spcFirstLastPara="1" wrap="square" lIns="91425" tIns="91425" rIns="91425" bIns="91425" anchor="t" anchorCtr="0">
            <a:noAutofit/>
          </a:bodyPr>
          <a:lstStyle/>
          <a:p>
            <a:r>
              <a:rPr lang="nl-NL" sz="1700"/>
              <a:t>TC</a:t>
            </a:r>
            <a:endParaRPr sz="1700"/>
          </a:p>
        </p:txBody>
      </p:sp>
      <p:sp>
        <p:nvSpPr>
          <p:cNvPr id="1050" name="Shape 1050"/>
          <p:cNvSpPr txBox="1"/>
          <p:nvPr/>
        </p:nvSpPr>
        <p:spPr>
          <a:xfrm>
            <a:off x="5804475" y="4038600"/>
            <a:ext cx="358500" cy="396300"/>
          </a:xfrm>
          <a:prstGeom prst="rect">
            <a:avLst/>
          </a:prstGeom>
          <a:noFill/>
          <a:ln>
            <a:noFill/>
          </a:ln>
        </p:spPr>
        <p:txBody>
          <a:bodyPr spcFirstLastPara="1" wrap="square" lIns="91425" tIns="91425" rIns="91425" bIns="91425" anchor="t" anchorCtr="0">
            <a:noAutofit/>
          </a:bodyPr>
          <a:lstStyle/>
          <a:p>
            <a:r>
              <a:rPr lang="nl-NL" sz="1700"/>
              <a:t>0</a:t>
            </a:r>
            <a:endParaRPr sz="1700"/>
          </a:p>
        </p:txBody>
      </p:sp>
      <p:sp>
        <p:nvSpPr>
          <p:cNvPr id="1051" name="Shape 1051"/>
          <p:cNvSpPr txBox="1"/>
          <p:nvPr/>
        </p:nvSpPr>
        <p:spPr>
          <a:xfrm>
            <a:off x="6836550" y="2681900"/>
            <a:ext cx="5817600" cy="678600"/>
          </a:xfrm>
          <a:prstGeom prst="rect">
            <a:avLst/>
          </a:prstGeom>
          <a:noFill/>
          <a:ln>
            <a:noFill/>
          </a:ln>
        </p:spPr>
        <p:txBody>
          <a:bodyPr spcFirstLastPara="1" wrap="square" lIns="91425" tIns="91425" rIns="91425" bIns="91425" anchor="t" anchorCtr="0">
            <a:noAutofit/>
          </a:bodyPr>
          <a:lstStyle/>
          <a:p>
            <a:r>
              <a:rPr lang="nl-NL" sz="3200"/>
              <a:t>.</a:t>
            </a:r>
            <a:r>
              <a:rPr lang="nl-NL"/>
              <a:t> (TE</a:t>
            </a:r>
            <a:r>
              <a:rPr lang="nl-NL" baseline="30000"/>
              <a:t>1</a:t>
            </a:r>
            <a:r>
              <a:rPr lang="nl-NL"/>
              <a:t>, TC</a:t>
            </a:r>
            <a:r>
              <a:rPr lang="nl-NL" baseline="30000"/>
              <a:t>1</a:t>
            </a:r>
            <a:r>
              <a:rPr lang="nl-NL"/>
              <a:t>)</a:t>
            </a:r>
            <a:endParaRPr/>
          </a:p>
        </p:txBody>
      </p:sp>
    </p:spTree>
    <p:extLst>
      <p:ext uri="{BB962C8B-B14F-4D97-AF65-F5344CB8AC3E}">
        <p14:creationId xmlns:p14="http://schemas.microsoft.com/office/powerpoint/2010/main" val="3512127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 threshold analysis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0800" y="2133600"/>
            <a:ext cx="3886200" cy="35814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1752600" y="2667000"/>
            <a:ext cx="3886200" cy="220980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2781300" y="4533900"/>
            <a:ext cx="23622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sp>
        <p:nvSpPr>
          <p:cNvPr id="23" name="TextBox 22"/>
          <p:cNvSpPr txBox="1"/>
          <p:nvPr/>
        </p:nvSpPr>
        <p:spPr>
          <a:xfrm>
            <a:off x="1828309" y="1676400"/>
            <a:ext cx="687368" cy="369332"/>
          </a:xfrm>
          <a:prstGeom prst="rect">
            <a:avLst/>
          </a:prstGeom>
          <a:noFill/>
        </p:spPr>
        <p:txBody>
          <a:bodyPr wrap="none" rtlCol="0">
            <a:spAutoFit/>
          </a:bodyPr>
          <a:lstStyle/>
          <a:p>
            <a:r>
              <a:rPr lang="en-US" dirty="0">
                <a:latin typeface="+mj-lt"/>
              </a:rPr>
              <a:t>LIVES</a:t>
            </a:r>
          </a:p>
        </p:txBody>
      </p:sp>
      <p:sp>
        <p:nvSpPr>
          <p:cNvPr id="24" name="TextBox 23"/>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1B07A1F-EFE7-786D-CF3B-618213A92011}"/>
                  </a:ext>
                </a:extLst>
              </p:cNvPr>
              <p:cNvSpPr txBox="1"/>
              <p:nvPr/>
            </p:nvSpPr>
            <p:spPr>
              <a:xfrm>
                <a:off x="5909072" y="3608100"/>
                <a:ext cx="206454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3200" b="1" i="1" smtClean="0">
                              <a:solidFill>
                                <a:srgbClr val="00B050"/>
                              </a:solidFill>
                              <a:latin typeface="Cambria Math" panose="02040503050406030204" pitchFamily="18" charset="0"/>
                            </a:rPr>
                          </m:ctrlPr>
                        </m:sSubPr>
                        <m:e>
                          <m:r>
                            <a:rPr lang="es-ES" sz="3200" b="1" i="1">
                              <a:solidFill>
                                <a:srgbClr val="00B050"/>
                              </a:solidFill>
                              <a:latin typeface="Cambria Math" panose="02040503050406030204" pitchFamily="18" charset="0"/>
                            </a:rPr>
                            <m:t>𝒇</m:t>
                          </m:r>
                        </m:e>
                        <m:sub>
                          <m:r>
                            <a:rPr lang="es-ES" sz="3200" b="1" i="1">
                              <a:solidFill>
                                <a:srgbClr val="00B050"/>
                              </a:solidFill>
                              <a:latin typeface="Cambria Math" panose="02040503050406030204" pitchFamily="18" charset="0"/>
                            </a:rPr>
                            <m:t>𝒏𝒐𝑻𝒙</m:t>
                          </m:r>
                        </m:sub>
                      </m:sSub>
                      <m:d>
                        <m:dPr>
                          <m:ctrlPr>
                            <a:rPr lang="es-ES" sz="3200" b="1" i="1">
                              <a:solidFill>
                                <a:srgbClr val="00B050"/>
                              </a:solidFill>
                              <a:latin typeface="Cambria Math" panose="02040503050406030204" pitchFamily="18" charset="0"/>
                            </a:rPr>
                          </m:ctrlPr>
                        </m:dPr>
                        <m:e>
                          <m:r>
                            <a:rPr lang="es-ES" sz="3200" b="1" i="1">
                              <a:solidFill>
                                <a:srgbClr val="00B050"/>
                              </a:solidFill>
                              <a:latin typeface="Cambria Math" panose="02040503050406030204" pitchFamily="18" charset="0"/>
                            </a:rPr>
                            <m:t>𝒑</m:t>
                          </m:r>
                        </m:e>
                      </m:d>
                    </m:oMath>
                  </m:oMathPara>
                </a14:m>
                <a:endParaRPr lang="en-US" sz="3200" b="1" dirty="0">
                  <a:solidFill>
                    <a:srgbClr val="00B050"/>
                  </a:solidFill>
                </a:endParaRPr>
              </a:p>
            </p:txBody>
          </p:sp>
        </mc:Choice>
        <mc:Fallback xmlns="">
          <p:sp>
            <p:nvSpPr>
              <p:cNvPr id="3" name="TextBox 2">
                <a:extLst>
                  <a:ext uri="{FF2B5EF4-FFF2-40B4-BE49-F238E27FC236}">
                    <a16:creationId xmlns:a16="http://schemas.microsoft.com/office/drawing/2014/main" id="{81B07A1F-EFE7-786D-CF3B-618213A92011}"/>
                  </a:ext>
                </a:extLst>
              </p:cNvPr>
              <p:cNvSpPr txBox="1">
                <a:spLocks noRot="1" noChangeAspect="1" noMove="1" noResize="1" noEditPoints="1" noAdjustHandles="1" noChangeArrowheads="1" noChangeShapeType="1" noTextEdit="1"/>
              </p:cNvSpPr>
              <p:nvPr/>
            </p:nvSpPr>
            <p:spPr>
              <a:xfrm>
                <a:off x="5909072" y="3608100"/>
                <a:ext cx="2064543" cy="584775"/>
              </a:xfrm>
              <a:prstGeom prst="rect">
                <a:avLst/>
              </a:prstGeom>
              <a:blipFill>
                <a:blip r:embed="rId2"/>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8CCC7B-2AD8-DC67-7D5D-A7D39240BC71}"/>
                  </a:ext>
                </a:extLst>
              </p:cNvPr>
              <p:cNvSpPr txBox="1"/>
              <p:nvPr/>
            </p:nvSpPr>
            <p:spPr>
              <a:xfrm>
                <a:off x="6134100" y="1524000"/>
                <a:ext cx="135016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3200" b="1" i="1" smtClean="0">
                              <a:solidFill>
                                <a:srgbClr val="7030A0"/>
                              </a:solidFill>
                              <a:latin typeface="Cambria Math" panose="02040503050406030204" pitchFamily="18" charset="0"/>
                            </a:rPr>
                          </m:ctrlPr>
                        </m:sSubPr>
                        <m:e>
                          <m:r>
                            <a:rPr lang="es-ES" sz="3200" b="1" i="1">
                              <a:solidFill>
                                <a:srgbClr val="7030A0"/>
                              </a:solidFill>
                              <a:latin typeface="Cambria Math" panose="02040503050406030204" pitchFamily="18" charset="0"/>
                            </a:rPr>
                            <m:t>𝒇</m:t>
                          </m:r>
                        </m:e>
                        <m:sub>
                          <m:r>
                            <a:rPr lang="es-ES" sz="3200" b="1" i="1">
                              <a:solidFill>
                                <a:srgbClr val="7030A0"/>
                              </a:solidFill>
                              <a:latin typeface="Cambria Math" panose="02040503050406030204" pitchFamily="18" charset="0"/>
                            </a:rPr>
                            <m:t>𝑻𝒙</m:t>
                          </m:r>
                        </m:sub>
                      </m:sSub>
                      <m:d>
                        <m:dPr>
                          <m:ctrlPr>
                            <a:rPr lang="es-ES" sz="3200" b="1" i="1">
                              <a:solidFill>
                                <a:srgbClr val="7030A0"/>
                              </a:solidFill>
                              <a:latin typeface="Cambria Math" panose="02040503050406030204" pitchFamily="18" charset="0"/>
                            </a:rPr>
                          </m:ctrlPr>
                        </m:dPr>
                        <m:e>
                          <m:r>
                            <a:rPr lang="es-ES" sz="3200" b="1" i="1">
                              <a:solidFill>
                                <a:srgbClr val="7030A0"/>
                              </a:solidFill>
                              <a:latin typeface="Cambria Math" panose="02040503050406030204" pitchFamily="18" charset="0"/>
                            </a:rPr>
                            <m:t>𝒑</m:t>
                          </m:r>
                        </m:e>
                      </m:d>
                    </m:oMath>
                  </m:oMathPara>
                </a14:m>
                <a:endParaRPr lang="en-US" sz="3200" b="1" dirty="0">
                  <a:solidFill>
                    <a:srgbClr val="7030A0"/>
                  </a:solidFill>
                </a:endParaRPr>
              </a:p>
            </p:txBody>
          </p:sp>
        </mc:Choice>
        <mc:Fallback xmlns="">
          <p:sp>
            <p:nvSpPr>
              <p:cNvPr id="5" name="TextBox 4">
                <a:extLst>
                  <a:ext uri="{FF2B5EF4-FFF2-40B4-BE49-F238E27FC236}">
                    <a16:creationId xmlns:a16="http://schemas.microsoft.com/office/drawing/2014/main" id="{558CCC7B-2AD8-DC67-7D5D-A7D39240BC71}"/>
                  </a:ext>
                </a:extLst>
              </p:cNvPr>
              <p:cNvSpPr txBox="1">
                <a:spLocks noRot="1" noChangeAspect="1" noMove="1" noResize="1" noEditPoints="1" noAdjustHandles="1" noChangeArrowheads="1" noChangeShapeType="1" noTextEdit="1"/>
              </p:cNvSpPr>
              <p:nvPr/>
            </p:nvSpPr>
            <p:spPr>
              <a:xfrm>
                <a:off x="6134100" y="1524000"/>
                <a:ext cx="1350167" cy="584775"/>
              </a:xfrm>
              <a:prstGeom prst="rect">
                <a:avLst/>
              </a:prstGeom>
              <a:blipFill>
                <a:blip r:embed="rId3"/>
                <a:stretch>
                  <a:fillRect l="-6481" b="-19149"/>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2BFED124-A0E5-2BD3-7F58-5F8057768DD5}"/>
              </a:ext>
            </a:extLst>
          </p:cNvPr>
          <p:cNvCxnSpPr>
            <a:cxnSpLocks/>
            <a:stCxn id="5" idx="1"/>
          </p:cNvCxnSpPr>
          <p:nvPr/>
        </p:nvCxnSpPr>
        <p:spPr>
          <a:xfrm flipH="1">
            <a:off x="4800600" y="1816388"/>
            <a:ext cx="1333500" cy="51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7C0E78E-5567-65F8-2DC1-DD7DD7AEEB30}"/>
              </a:ext>
            </a:extLst>
          </p:cNvPr>
          <p:cNvCxnSpPr>
            <a:cxnSpLocks/>
            <a:stCxn id="3" idx="1"/>
          </p:cNvCxnSpPr>
          <p:nvPr/>
        </p:nvCxnSpPr>
        <p:spPr>
          <a:xfrm flipH="1">
            <a:off x="4974432" y="3900488"/>
            <a:ext cx="934640" cy="29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7" name="Shape 1057"/>
          <p:cNvSpPr txBox="1">
            <a:spLocks noGrp="1"/>
          </p:cNvSpPr>
          <p:nvPr>
            <p:ph type="body" idx="1"/>
          </p:nvPr>
        </p:nvSpPr>
        <p:spPr>
          <a:xfrm>
            <a:off x="2286000" y="1852925"/>
            <a:ext cx="7620000" cy="3345900"/>
          </a:xfrm>
          <a:prstGeom prst="rect">
            <a:avLst/>
          </a:prstGeom>
        </p:spPr>
        <p:txBody>
          <a:bodyPr spcFirstLastPara="1" vert="horz" wrap="square" lIns="91425" tIns="91425" rIns="91425" bIns="91425" rtlCol="0" anchor="t" anchorCtr="0">
            <a:noAutofit/>
          </a:bodyPr>
          <a:lstStyle/>
          <a:p>
            <a:pPr marL="0" indent="0">
              <a:spcBef>
                <a:spcPts val="440"/>
              </a:spcBef>
              <a:buNone/>
            </a:pPr>
            <a:r>
              <a:rPr lang="nl-NL">
                <a:solidFill>
                  <a:srgbClr val="004D99"/>
                </a:solidFill>
              </a:rPr>
              <a:t>Transition probability matrix</a:t>
            </a:r>
            <a:endParaRPr>
              <a:solidFill>
                <a:srgbClr val="004D99"/>
              </a:solidFill>
            </a:endParaRPr>
          </a:p>
          <a:p>
            <a:pPr marL="0" indent="0">
              <a:spcBef>
                <a:spcPts val="440"/>
              </a:spcBef>
              <a:buNone/>
            </a:pPr>
            <a:endParaRPr/>
          </a:p>
          <a:p>
            <a:pPr marL="0" indent="0">
              <a:spcBef>
                <a:spcPts val="440"/>
              </a:spcBef>
              <a:buNone/>
            </a:pPr>
            <a:endParaRPr/>
          </a:p>
          <a:p>
            <a:pPr marL="0" indent="0">
              <a:spcBef>
                <a:spcPts val="440"/>
              </a:spcBef>
              <a:buNone/>
            </a:pPr>
            <a:endParaRPr/>
          </a:p>
          <a:p>
            <a:pPr marL="0" indent="0">
              <a:spcBef>
                <a:spcPts val="440"/>
              </a:spcBef>
              <a:buNone/>
            </a:pPr>
            <a:endParaRPr/>
          </a:p>
          <a:p>
            <a:pPr marL="0" indent="0">
              <a:spcBef>
                <a:spcPts val="440"/>
              </a:spcBef>
              <a:buNone/>
            </a:pPr>
            <a:endParaRPr/>
          </a:p>
          <a:p>
            <a:pPr marL="0" indent="0">
              <a:spcBef>
                <a:spcPts val="440"/>
              </a:spcBef>
              <a:buNone/>
            </a:pPr>
            <a:endParaRPr/>
          </a:p>
          <a:p>
            <a:pPr marL="0" indent="0">
              <a:spcBef>
                <a:spcPts val="440"/>
              </a:spcBef>
              <a:buNone/>
            </a:pPr>
            <a:r>
              <a:rPr lang="nl-NL">
                <a:solidFill>
                  <a:srgbClr val="004D99"/>
                </a:solidFill>
              </a:rPr>
              <a:t>Vector of cycle’s cost/outcomes</a:t>
            </a:r>
            <a:endParaRPr>
              <a:solidFill>
                <a:srgbClr val="004D99"/>
              </a:solidFill>
            </a:endParaRPr>
          </a:p>
        </p:txBody>
      </p:sp>
      <p:sp>
        <p:nvSpPr>
          <p:cNvPr id="1058" name="Shape 1058"/>
          <p:cNvSpPr txBox="1">
            <a:spLocks noGrp="1"/>
          </p:cNvSpPr>
          <p:nvPr>
            <p:ph type="sldNum" idx="12"/>
          </p:nvPr>
        </p:nvSpPr>
        <p:spPr>
          <a:xfrm>
            <a:off x="10083864" y="6453336"/>
            <a:ext cx="548700" cy="396300"/>
          </a:xfrm>
          <a:prstGeom prst="rect">
            <a:avLst/>
          </a:prstGeom>
        </p:spPr>
        <p:txBody>
          <a:bodyPr spcFirstLastPara="1" vert="horz" wrap="square" lIns="0" tIns="0" rIns="0" bIns="0" rtlCol="0" anchor="ctr" anchorCtr="0">
            <a:noAutofit/>
          </a:bodyPr>
          <a:lstStyle/>
          <a:p>
            <a:pPr>
              <a:buClr>
                <a:srgbClr val="000000"/>
              </a:buClr>
            </a:pPr>
            <a:fld id="{00000000-1234-1234-1234-123412341234}" type="slidenum">
              <a:rPr lang="nl-NL"/>
              <a:pPr>
                <a:buClr>
                  <a:srgbClr val="000000"/>
                </a:buClr>
              </a:pPr>
              <a:t>80</a:t>
            </a:fld>
            <a:endParaRPr/>
          </a:p>
        </p:txBody>
      </p:sp>
      <p:pic>
        <p:nvPicPr>
          <p:cNvPr id="1066" name="Shape 1066"/>
          <p:cNvPicPr preferRelativeResize="0"/>
          <p:nvPr/>
        </p:nvPicPr>
        <p:blipFill>
          <a:blip r:embed="rId3">
            <a:alphaModFix/>
          </a:blip>
          <a:stretch>
            <a:fillRect/>
          </a:stretch>
        </p:blipFill>
        <p:spPr>
          <a:xfrm>
            <a:off x="2364426" y="2504751"/>
            <a:ext cx="4912375" cy="1423027"/>
          </a:xfrm>
          <a:prstGeom prst="rect">
            <a:avLst/>
          </a:prstGeom>
          <a:noFill/>
          <a:ln>
            <a:noFill/>
          </a:ln>
        </p:spPr>
      </p:pic>
      <p:pic>
        <p:nvPicPr>
          <p:cNvPr id="1067" name="Shape 1067"/>
          <p:cNvPicPr preferRelativeResize="0"/>
          <p:nvPr/>
        </p:nvPicPr>
        <p:blipFill>
          <a:blip r:embed="rId4">
            <a:alphaModFix/>
          </a:blip>
          <a:stretch>
            <a:fillRect/>
          </a:stretch>
        </p:blipFill>
        <p:spPr>
          <a:xfrm>
            <a:off x="2523725" y="5348426"/>
            <a:ext cx="3947650" cy="1205075"/>
          </a:xfrm>
          <a:prstGeom prst="rect">
            <a:avLst/>
          </a:prstGeom>
          <a:noFill/>
          <a:ln>
            <a:noFill/>
          </a:ln>
        </p:spPr>
      </p:pic>
      <p:pic>
        <p:nvPicPr>
          <p:cNvPr id="2" name="Picture 1"/>
          <p:cNvPicPr>
            <a:picLocks noChangeAspect="1"/>
          </p:cNvPicPr>
          <p:nvPr/>
        </p:nvPicPr>
        <p:blipFill>
          <a:blip r:embed="rId5"/>
          <a:stretch>
            <a:fillRect/>
          </a:stretch>
        </p:blipFill>
        <p:spPr>
          <a:xfrm>
            <a:off x="7491364" y="1900577"/>
            <a:ext cx="2730966" cy="2276856"/>
          </a:xfrm>
          <a:prstGeom prst="rect">
            <a:avLst/>
          </a:prstGeom>
        </p:spPr>
      </p:pic>
      <p:sp>
        <p:nvSpPr>
          <p:cNvPr id="8" name="TextBox 7"/>
          <p:cNvSpPr txBox="1"/>
          <p:nvPr/>
        </p:nvSpPr>
        <p:spPr>
          <a:xfrm>
            <a:off x="3626646" y="2504750"/>
            <a:ext cx="2653290" cy="369332"/>
          </a:xfrm>
          <a:prstGeom prst="rect">
            <a:avLst/>
          </a:prstGeom>
          <a:solidFill>
            <a:schemeClr val="bg1"/>
          </a:solidFill>
        </p:spPr>
        <p:txBody>
          <a:bodyPr wrap="none" rtlCol="0">
            <a:spAutoFit/>
          </a:bodyPr>
          <a:lstStyle/>
          <a:p>
            <a:r>
              <a:rPr lang="en-US" b="1"/>
              <a:t>H	         S	         D</a:t>
            </a:r>
          </a:p>
        </p:txBody>
      </p:sp>
      <p:sp>
        <p:nvSpPr>
          <p:cNvPr id="9" name="TextBox 8"/>
          <p:cNvSpPr txBox="1"/>
          <p:nvPr/>
        </p:nvSpPr>
        <p:spPr>
          <a:xfrm>
            <a:off x="5849209" y="5587881"/>
            <a:ext cx="711895" cy="923330"/>
          </a:xfrm>
          <a:prstGeom prst="rect">
            <a:avLst/>
          </a:prstGeom>
          <a:solidFill>
            <a:schemeClr val="bg1"/>
          </a:solidFill>
        </p:spPr>
        <p:txBody>
          <a:bodyPr wrap="square" rtlCol="0">
            <a:spAutoFit/>
          </a:bodyPr>
          <a:lstStyle/>
          <a:p>
            <a:r>
              <a:rPr lang="en-US" b="1" dirty="0"/>
              <a:t>H</a:t>
            </a:r>
          </a:p>
          <a:p>
            <a:r>
              <a:rPr lang="en-US" b="1" dirty="0"/>
              <a:t>S</a:t>
            </a:r>
          </a:p>
          <a:p>
            <a:r>
              <a:rPr lang="en-US" b="1" dirty="0"/>
              <a:t>D</a:t>
            </a:r>
          </a:p>
        </p:txBody>
      </p:sp>
      <p:sp>
        <p:nvSpPr>
          <p:cNvPr id="10" name="TextBox 9"/>
          <p:cNvSpPr txBox="1"/>
          <p:nvPr/>
        </p:nvSpPr>
        <p:spPr>
          <a:xfrm>
            <a:off x="3905371" y="5587881"/>
            <a:ext cx="711895" cy="923330"/>
          </a:xfrm>
          <a:prstGeom prst="rect">
            <a:avLst/>
          </a:prstGeom>
          <a:solidFill>
            <a:schemeClr val="bg1"/>
          </a:solidFill>
        </p:spPr>
        <p:txBody>
          <a:bodyPr wrap="square" rtlCol="0">
            <a:spAutoFit/>
          </a:bodyPr>
          <a:lstStyle/>
          <a:p>
            <a:r>
              <a:rPr lang="en-US" b="1" dirty="0"/>
              <a:t>H</a:t>
            </a:r>
          </a:p>
          <a:p>
            <a:r>
              <a:rPr lang="en-US" b="1" dirty="0"/>
              <a:t>S</a:t>
            </a:r>
          </a:p>
          <a:p>
            <a:r>
              <a:rPr lang="en-US" b="1" dirty="0"/>
              <a:t>D</a:t>
            </a:r>
          </a:p>
        </p:txBody>
      </p:sp>
      <p:sp>
        <p:nvSpPr>
          <p:cNvPr id="13" name="Rectangle 4">
            <a:extLst>
              <a:ext uri="{FF2B5EF4-FFF2-40B4-BE49-F238E27FC236}">
                <a16:creationId xmlns:a16="http://schemas.microsoft.com/office/drawing/2014/main" id="{71B68140-F635-6743-AC5C-BE6BB25ACB87}"/>
              </a:ext>
            </a:extLst>
          </p:cNvPr>
          <p:cNvSpPr txBox="1">
            <a:spLocks noChangeArrowheads="1"/>
          </p:cNvSpPr>
          <p:nvPr/>
        </p:nvSpPr>
        <p:spPr>
          <a:xfrm>
            <a:off x="767751" y="381000"/>
            <a:ext cx="10791645" cy="1084545"/>
          </a:xfrm>
          <a:prstGeom prst="rect">
            <a:avLst/>
          </a:prstGeom>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n-MX" sz="4400" b="1" kern="1200" dirty="0">
                <a:solidFill>
                  <a:srgbClr val="990033"/>
                </a:solidFill>
                <a:effectLst>
                  <a:outerShdw blurRad="38100" dist="38100" dir="2700000" algn="tl">
                    <a:srgbClr val="C0C0C0"/>
                  </a:outerShdw>
                </a:effectLst>
                <a:latin typeface="+mj-lt"/>
                <a:ea typeface="+mj-ea"/>
                <a:cs typeface="+mj-cs"/>
              </a:defRPr>
            </a:lvl1pPr>
          </a:lstStyle>
          <a:p>
            <a:pPr>
              <a:defRPr/>
            </a:pPr>
            <a:r>
              <a:rPr lang="nl-NL" dirty="0"/>
              <a:t>Matrix </a:t>
            </a:r>
            <a:r>
              <a:rPr lang="nl-NL" dirty="0" err="1"/>
              <a:t>Implementation</a:t>
            </a:r>
            <a:r>
              <a:rPr lang="nl-NL" dirty="0"/>
              <a:t> of </a:t>
            </a:r>
            <a:r>
              <a:rPr lang="nl-NL" dirty="0" err="1"/>
              <a:t>the</a:t>
            </a:r>
            <a:r>
              <a:rPr lang="nl-NL" dirty="0"/>
              <a:t> Markov Model</a:t>
            </a:r>
            <a:endParaRPr lang="en-US" dirty="0"/>
          </a:p>
        </p:txBody>
      </p:sp>
    </p:spTree>
    <p:extLst>
      <p:ext uri="{BB962C8B-B14F-4D97-AF65-F5344CB8AC3E}">
        <p14:creationId xmlns:p14="http://schemas.microsoft.com/office/powerpoint/2010/main" val="35360378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4" name="Shape 1074"/>
          <p:cNvSpPr txBox="1">
            <a:spLocks noGrp="1"/>
          </p:cNvSpPr>
          <p:nvPr>
            <p:ph type="body" idx="1"/>
          </p:nvPr>
        </p:nvSpPr>
        <p:spPr>
          <a:xfrm>
            <a:off x="2239618" y="1600200"/>
            <a:ext cx="7744815" cy="4800600"/>
          </a:xfrm>
          <a:prstGeom prst="rect">
            <a:avLst/>
          </a:prstGeom>
        </p:spPr>
        <p:txBody>
          <a:bodyPr spcFirstLastPara="1" vert="horz" wrap="square" lIns="91425" tIns="91425" rIns="91425" bIns="91425" rtlCol="0" anchor="t" anchorCtr="0">
            <a:noAutofit/>
          </a:bodyPr>
          <a:lstStyle/>
          <a:p>
            <a:pPr marL="0" indent="0">
              <a:spcBef>
                <a:spcPts val="440"/>
              </a:spcBef>
              <a:buNone/>
            </a:pPr>
            <a:endParaRPr sz="2400" dirty="0">
              <a:solidFill>
                <a:schemeClr val="accent3"/>
              </a:solidFill>
            </a:endParaRPr>
          </a:p>
          <a:p>
            <a:pPr marL="0" indent="0">
              <a:spcBef>
                <a:spcPts val="440"/>
              </a:spcBef>
              <a:buNone/>
            </a:pPr>
            <a:r>
              <a:rPr lang="nl-NL" sz="2400" dirty="0">
                <a:solidFill>
                  <a:schemeClr val="accent3"/>
                </a:solidFill>
              </a:rPr>
              <a:t>Total </a:t>
            </a:r>
            <a:r>
              <a:rPr lang="nl-NL" sz="2400" dirty="0" err="1">
                <a:solidFill>
                  <a:schemeClr val="accent3"/>
                </a:solidFill>
              </a:rPr>
              <a:t>effects</a:t>
            </a:r>
            <a:r>
              <a:rPr lang="nl-NL" sz="2400" dirty="0">
                <a:solidFill>
                  <a:schemeClr val="accent3"/>
                </a:solidFill>
              </a:rPr>
              <a:t> (TE): </a:t>
            </a:r>
            <a:endParaRPr sz="2400" dirty="0">
              <a:solidFill>
                <a:schemeClr val="accent3"/>
              </a:solidFill>
            </a:endParaRPr>
          </a:p>
          <a:p>
            <a:pPr marL="342900" indent="-88900">
              <a:spcBef>
                <a:spcPts val="440"/>
              </a:spcBef>
              <a:buNone/>
            </a:pPr>
            <a:endParaRPr lang="en-MX" dirty="0">
              <a:solidFill>
                <a:schemeClr val="accent3"/>
              </a:solidFill>
            </a:endParaRPr>
          </a:p>
          <a:p>
            <a:pPr marL="342900" indent="-88900">
              <a:spcBef>
                <a:spcPts val="440"/>
              </a:spcBef>
              <a:buNone/>
            </a:pPr>
            <a:endParaRPr lang="es-ES" dirty="0">
              <a:solidFill>
                <a:schemeClr val="accent3"/>
              </a:solidFill>
            </a:endParaRPr>
          </a:p>
          <a:p>
            <a:pPr marL="342900" indent="-88900">
              <a:spcBef>
                <a:spcPts val="440"/>
              </a:spcBef>
              <a:buNone/>
            </a:pPr>
            <a:endParaRPr dirty="0">
              <a:solidFill>
                <a:schemeClr val="accent3"/>
              </a:solidFill>
            </a:endParaRPr>
          </a:p>
          <a:p>
            <a:pPr marL="0" indent="0">
              <a:spcBef>
                <a:spcPts val="440"/>
              </a:spcBef>
              <a:buNone/>
            </a:pPr>
            <a:r>
              <a:rPr lang="nl-NL" sz="2400" dirty="0">
                <a:solidFill>
                  <a:schemeClr val="accent3"/>
                </a:solidFill>
              </a:rPr>
              <a:t>Total </a:t>
            </a:r>
            <a:r>
              <a:rPr lang="nl-NL" sz="2400" dirty="0" err="1">
                <a:solidFill>
                  <a:schemeClr val="accent3"/>
                </a:solidFill>
              </a:rPr>
              <a:t>costs</a:t>
            </a:r>
            <a:r>
              <a:rPr lang="nl-NL" sz="2400" dirty="0">
                <a:solidFill>
                  <a:schemeClr val="accent3"/>
                </a:solidFill>
              </a:rPr>
              <a:t> (TC):</a:t>
            </a:r>
          </a:p>
          <a:p>
            <a:pPr marL="0" indent="0">
              <a:spcBef>
                <a:spcPts val="440"/>
              </a:spcBef>
              <a:buNone/>
            </a:pPr>
            <a:endParaRPr lang="nl-NL" sz="2400" dirty="0">
              <a:solidFill>
                <a:schemeClr val="accent3"/>
              </a:solidFill>
            </a:endParaRPr>
          </a:p>
          <a:p>
            <a:pPr marL="0" indent="0">
              <a:spcBef>
                <a:spcPts val="440"/>
              </a:spcBef>
              <a:buNone/>
            </a:pPr>
            <a:endParaRPr lang="nl-NL" sz="2400" dirty="0">
              <a:solidFill>
                <a:schemeClr val="accent3"/>
              </a:solidFill>
            </a:endParaRPr>
          </a:p>
          <a:p>
            <a:pPr marL="0" indent="0">
              <a:spcBef>
                <a:spcPts val="440"/>
              </a:spcBef>
              <a:buNone/>
            </a:pPr>
            <a:r>
              <a:rPr lang="nl-NL" sz="2400" dirty="0">
                <a:solidFill>
                  <a:schemeClr val="accent3"/>
                </a:solidFill>
              </a:rPr>
              <a:t>Net </a:t>
            </a:r>
            <a:r>
              <a:rPr lang="nl-NL" sz="2400" dirty="0" err="1">
                <a:solidFill>
                  <a:schemeClr val="accent3"/>
                </a:solidFill>
              </a:rPr>
              <a:t>Monetary</a:t>
            </a:r>
            <a:r>
              <a:rPr lang="nl-NL" sz="2400" dirty="0">
                <a:solidFill>
                  <a:schemeClr val="accent3"/>
                </a:solidFill>
              </a:rPr>
              <a:t> Benefit (NMB):</a:t>
            </a:r>
          </a:p>
        </p:txBody>
      </p:sp>
      <p:sp>
        <p:nvSpPr>
          <p:cNvPr id="1075" name="Shape 1075"/>
          <p:cNvSpPr txBox="1"/>
          <p:nvPr/>
        </p:nvSpPr>
        <p:spPr>
          <a:xfrm>
            <a:off x="5975350" y="1552050"/>
            <a:ext cx="2418900" cy="1771500"/>
          </a:xfrm>
          <a:prstGeom prst="rect">
            <a:avLst/>
          </a:prstGeom>
          <a:noFill/>
          <a:ln>
            <a:noFill/>
          </a:ln>
        </p:spPr>
        <p:txBody>
          <a:bodyPr spcFirstLastPara="1" wrap="square" lIns="91425" tIns="91425" rIns="91425" bIns="91425" anchor="ctr" anchorCtr="0">
            <a:noAutofit/>
          </a:bodyPr>
          <a:lstStyle/>
          <a:p>
            <a:r>
              <a:rPr lang="nl-NL" sz="3400" i="1">
                <a:latin typeface="Times New Roman"/>
                <a:ea typeface="Times New Roman"/>
                <a:cs typeface="Times New Roman"/>
                <a:sym typeface="Times New Roman"/>
              </a:rPr>
              <a:t>E</a:t>
            </a:r>
            <a:r>
              <a:rPr lang="nl-NL" sz="3400">
                <a:latin typeface="Times New Roman"/>
                <a:ea typeface="Times New Roman"/>
                <a:cs typeface="Times New Roman"/>
                <a:sym typeface="Times New Roman"/>
              </a:rPr>
              <a:t> =</a:t>
            </a:r>
            <a:r>
              <a:rPr lang="nl-NL" sz="3400" i="1">
                <a:latin typeface="Times New Roman"/>
                <a:ea typeface="Times New Roman"/>
                <a:cs typeface="Times New Roman"/>
                <a:sym typeface="Times New Roman"/>
              </a:rPr>
              <a:t>M e</a:t>
            </a:r>
            <a:endParaRPr sz="3400" i="1">
              <a:latin typeface="Times New Roman"/>
              <a:ea typeface="Times New Roman"/>
              <a:cs typeface="Times New Roman"/>
              <a:sym typeface="Times New Roman"/>
            </a:endParaRPr>
          </a:p>
          <a:p>
            <a:r>
              <a:rPr lang="nl-NL" sz="3400" i="1">
                <a:latin typeface="Times New Roman"/>
                <a:ea typeface="Times New Roman"/>
                <a:cs typeface="Times New Roman"/>
                <a:sym typeface="Times New Roman"/>
              </a:rPr>
              <a:t>TE = ι</a:t>
            </a:r>
            <a:r>
              <a:rPr lang="nl-NL" sz="3300" i="1" baseline="-25000">
                <a:latin typeface="Times New Roman"/>
                <a:ea typeface="Times New Roman"/>
                <a:cs typeface="Times New Roman"/>
                <a:sym typeface="Times New Roman"/>
              </a:rPr>
              <a:t>T</a:t>
            </a:r>
            <a:r>
              <a:rPr lang="nl-NL" sz="3400" i="1">
                <a:latin typeface="Times New Roman"/>
                <a:ea typeface="Times New Roman"/>
                <a:cs typeface="Times New Roman"/>
                <a:sym typeface="Times New Roman"/>
              </a:rPr>
              <a:t> E </a:t>
            </a:r>
            <a:endParaRPr sz="3400" i="1">
              <a:latin typeface="Times New Roman"/>
              <a:ea typeface="Times New Roman"/>
              <a:cs typeface="Times New Roman"/>
              <a:sym typeface="Times New Roman"/>
            </a:endParaRPr>
          </a:p>
        </p:txBody>
      </p:sp>
      <p:sp>
        <p:nvSpPr>
          <p:cNvPr id="1076" name="Shape 1076"/>
          <p:cNvSpPr txBox="1"/>
          <p:nvPr/>
        </p:nvSpPr>
        <p:spPr>
          <a:xfrm>
            <a:off x="5802350" y="3260825"/>
            <a:ext cx="2418900" cy="1771500"/>
          </a:xfrm>
          <a:prstGeom prst="rect">
            <a:avLst/>
          </a:prstGeom>
          <a:noFill/>
          <a:ln>
            <a:noFill/>
          </a:ln>
        </p:spPr>
        <p:txBody>
          <a:bodyPr spcFirstLastPara="1" wrap="square" lIns="91425" tIns="91425" rIns="91425" bIns="91425" anchor="ctr" anchorCtr="0">
            <a:noAutofit/>
          </a:bodyPr>
          <a:lstStyle/>
          <a:p>
            <a:r>
              <a:rPr lang="nl-NL" sz="3600" i="1">
                <a:latin typeface="Times New Roman"/>
                <a:ea typeface="Times New Roman"/>
                <a:cs typeface="Times New Roman"/>
                <a:sym typeface="Times New Roman"/>
              </a:rPr>
              <a:t>C</a:t>
            </a:r>
            <a:r>
              <a:rPr lang="nl-NL" sz="3600">
                <a:latin typeface="Times New Roman"/>
                <a:ea typeface="Times New Roman"/>
                <a:cs typeface="Times New Roman"/>
                <a:sym typeface="Times New Roman"/>
              </a:rPr>
              <a:t> =</a:t>
            </a:r>
            <a:r>
              <a:rPr lang="nl-NL" sz="3600" i="1">
                <a:latin typeface="Times New Roman"/>
                <a:ea typeface="Times New Roman"/>
                <a:cs typeface="Times New Roman"/>
                <a:sym typeface="Times New Roman"/>
              </a:rPr>
              <a:t>M c</a:t>
            </a:r>
            <a:endParaRPr sz="3600" i="1">
              <a:latin typeface="Times New Roman"/>
              <a:ea typeface="Times New Roman"/>
              <a:cs typeface="Times New Roman"/>
              <a:sym typeface="Times New Roman"/>
            </a:endParaRPr>
          </a:p>
          <a:p>
            <a:r>
              <a:rPr lang="nl-NL" sz="3600" i="1">
                <a:latin typeface="Times New Roman"/>
                <a:ea typeface="Times New Roman"/>
                <a:cs typeface="Times New Roman"/>
                <a:sym typeface="Times New Roman"/>
              </a:rPr>
              <a:t>TC = ι</a:t>
            </a:r>
            <a:r>
              <a:rPr lang="nl-NL" sz="3500" i="1" baseline="-25000">
                <a:latin typeface="Times New Roman"/>
                <a:ea typeface="Times New Roman"/>
                <a:cs typeface="Times New Roman"/>
                <a:sym typeface="Times New Roman"/>
              </a:rPr>
              <a:t>T</a:t>
            </a:r>
            <a:r>
              <a:rPr lang="nl-NL" sz="3600" i="1">
                <a:latin typeface="Times New Roman"/>
                <a:ea typeface="Times New Roman"/>
                <a:cs typeface="Times New Roman"/>
                <a:sym typeface="Times New Roman"/>
              </a:rPr>
              <a:t> C</a:t>
            </a:r>
            <a:endParaRPr sz="3600" i="1">
              <a:latin typeface="Times New Roman"/>
              <a:ea typeface="Times New Roman"/>
              <a:cs typeface="Times New Roman"/>
              <a:sym typeface="Times New Roman"/>
            </a:endParaRPr>
          </a:p>
        </p:txBody>
      </p:sp>
      <p:sp>
        <p:nvSpPr>
          <p:cNvPr id="1077" name="Shape 1077"/>
          <p:cNvSpPr txBox="1"/>
          <p:nvPr/>
        </p:nvSpPr>
        <p:spPr>
          <a:xfrm>
            <a:off x="2473725" y="5665325"/>
            <a:ext cx="4317600" cy="949200"/>
          </a:xfrm>
          <a:prstGeom prst="rect">
            <a:avLst/>
          </a:prstGeom>
          <a:noFill/>
          <a:ln>
            <a:noFill/>
          </a:ln>
        </p:spPr>
        <p:txBody>
          <a:bodyPr spcFirstLastPara="1" wrap="square" lIns="91425" tIns="91425" rIns="91425" bIns="91425" anchor="ctr" anchorCtr="0">
            <a:noAutofit/>
          </a:bodyPr>
          <a:lstStyle/>
          <a:p>
            <a:r>
              <a:rPr lang="nl-NL" sz="4100" i="1">
                <a:solidFill>
                  <a:srgbClr val="009999"/>
                </a:solidFill>
                <a:latin typeface="Times New Roman"/>
                <a:ea typeface="Times New Roman"/>
                <a:cs typeface="Times New Roman"/>
                <a:sym typeface="Times New Roman"/>
              </a:rPr>
              <a:t>ι</a:t>
            </a:r>
            <a:r>
              <a:rPr lang="nl-NL" sz="4000" i="1" baseline="-25000">
                <a:solidFill>
                  <a:srgbClr val="009999"/>
                </a:solidFill>
                <a:latin typeface="Times New Roman"/>
                <a:ea typeface="Times New Roman"/>
                <a:cs typeface="Times New Roman"/>
                <a:sym typeface="Times New Roman"/>
              </a:rPr>
              <a:t>T </a:t>
            </a:r>
            <a:r>
              <a:rPr lang="nl-NL" sz="2100">
                <a:solidFill>
                  <a:srgbClr val="009999"/>
                </a:solidFill>
                <a:latin typeface="Times New Roman"/>
                <a:ea typeface="Times New Roman"/>
                <a:cs typeface="Times New Roman"/>
                <a:sym typeface="Times New Roman"/>
              </a:rPr>
              <a:t>: 1 ×</a:t>
            </a:r>
            <a:r>
              <a:rPr lang="nl-NL" sz="2100" i="1">
                <a:solidFill>
                  <a:srgbClr val="009999"/>
                </a:solidFill>
                <a:latin typeface="Times New Roman"/>
                <a:ea typeface="Times New Roman"/>
                <a:cs typeface="Times New Roman"/>
                <a:sym typeface="Times New Roman"/>
              </a:rPr>
              <a:t> T</a:t>
            </a:r>
            <a:r>
              <a:rPr lang="nl-NL" sz="2100">
                <a:solidFill>
                  <a:srgbClr val="009999"/>
                </a:solidFill>
                <a:latin typeface="Times New Roman"/>
                <a:ea typeface="Times New Roman"/>
                <a:cs typeface="Times New Roman"/>
                <a:sym typeface="Times New Roman"/>
              </a:rPr>
              <a:t>    vector of ones</a:t>
            </a:r>
            <a:endParaRPr sz="2100">
              <a:solidFill>
                <a:srgbClr val="009999"/>
              </a:solidFill>
              <a:latin typeface="Times New Roman"/>
              <a:ea typeface="Times New Roman"/>
              <a:cs typeface="Times New Roman"/>
              <a:sym typeface="Times New Roman"/>
            </a:endParaRPr>
          </a:p>
        </p:txBody>
      </p:sp>
      <p:sp>
        <p:nvSpPr>
          <p:cNvPr id="1078" name="Shape 1078"/>
          <p:cNvSpPr txBox="1">
            <a:spLocks noGrp="1"/>
          </p:cNvSpPr>
          <p:nvPr>
            <p:ph type="sldNum" idx="12"/>
          </p:nvPr>
        </p:nvSpPr>
        <p:spPr>
          <a:xfrm>
            <a:off x="10083864" y="6453336"/>
            <a:ext cx="548700" cy="396300"/>
          </a:xfrm>
          <a:prstGeom prst="rect">
            <a:avLst/>
          </a:prstGeom>
        </p:spPr>
        <p:txBody>
          <a:bodyPr spcFirstLastPara="1" vert="horz" wrap="square" lIns="0" tIns="0" rIns="0" bIns="0" rtlCol="0" anchor="ctr" anchorCtr="0">
            <a:noAutofit/>
          </a:bodyPr>
          <a:lstStyle/>
          <a:p>
            <a:pPr>
              <a:buClr>
                <a:srgbClr val="000000"/>
              </a:buClr>
            </a:pPr>
            <a:fld id="{00000000-1234-1234-1234-123412341234}" type="slidenum">
              <a:rPr lang="nl-NL"/>
              <a:pPr>
                <a:buClr>
                  <a:srgbClr val="000000"/>
                </a:buClr>
              </a:pPr>
              <a:t>81</a:t>
            </a:fld>
            <a:endParaRPr/>
          </a:p>
        </p:txBody>
      </p:sp>
      <p:sp>
        <p:nvSpPr>
          <p:cNvPr id="1079" name="Shape 1079"/>
          <p:cNvSpPr txBox="1"/>
          <p:nvPr/>
        </p:nvSpPr>
        <p:spPr>
          <a:xfrm>
            <a:off x="6289122" y="1854613"/>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2</a:t>
            </a:r>
            <a:endParaRPr i="1">
              <a:latin typeface="Times New Roman"/>
              <a:ea typeface="Times New Roman"/>
              <a:cs typeface="Times New Roman"/>
              <a:sym typeface="Times New Roman"/>
            </a:endParaRPr>
          </a:p>
        </p:txBody>
      </p:sp>
      <p:sp>
        <p:nvSpPr>
          <p:cNvPr id="1080" name="Shape 1080"/>
          <p:cNvSpPr txBox="1"/>
          <p:nvPr/>
        </p:nvSpPr>
        <p:spPr>
          <a:xfrm>
            <a:off x="6985120" y="1854613"/>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2</a:t>
            </a:r>
            <a:endParaRPr i="1">
              <a:latin typeface="Times New Roman"/>
              <a:ea typeface="Times New Roman"/>
              <a:cs typeface="Times New Roman"/>
              <a:sym typeface="Times New Roman"/>
            </a:endParaRPr>
          </a:p>
        </p:txBody>
      </p:sp>
      <p:sp>
        <p:nvSpPr>
          <p:cNvPr id="1081" name="Shape 1081"/>
          <p:cNvSpPr txBox="1"/>
          <p:nvPr/>
        </p:nvSpPr>
        <p:spPr>
          <a:xfrm>
            <a:off x="7278354" y="1854613"/>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2</a:t>
            </a:r>
            <a:endParaRPr i="1">
              <a:latin typeface="Times New Roman"/>
              <a:ea typeface="Times New Roman"/>
              <a:cs typeface="Times New Roman"/>
              <a:sym typeface="Times New Roman"/>
            </a:endParaRPr>
          </a:p>
        </p:txBody>
      </p:sp>
      <p:sp>
        <p:nvSpPr>
          <p:cNvPr id="1082" name="Shape 1082"/>
          <p:cNvSpPr txBox="1"/>
          <p:nvPr/>
        </p:nvSpPr>
        <p:spPr>
          <a:xfrm>
            <a:off x="7659354" y="2311813"/>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2</a:t>
            </a:r>
            <a:endParaRPr i="1">
              <a:latin typeface="Times New Roman"/>
              <a:ea typeface="Times New Roman"/>
              <a:cs typeface="Times New Roman"/>
              <a:sym typeface="Times New Roman"/>
            </a:endParaRPr>
          </a:p>
        </p:txBody>
      </p:sp>
      <p:sp>
        <p:nvSpPr>
          <p:cNvPr id="1083" name="Shape 1083"/>
          <p:cNvSpPr txBox="1"/>
          <p:nvPr/>
        </p:nvSpPr>
        <p:spPr>
          <a:xfrm>
            <a:off x="6516354" y="2388013"/>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2</a:t>
            </a:r>
            <a:endParaRPr i="1">
              <a:latin typeface="Times New Roman"/>
              <a:ea typeface="Times New Roman"/>
              <a:cs typeface="Times New Roman"/>
              <a:sym typeface="Times New Roman"/>
            </a:endParaRPr>
          </a:p>
        </p:txBody>
      </p:sp>
      <p:sp>
        <p:nvSpPr>
          <p:cNvPr id="1084" name="Shape 1084"/>
          <p:cNvSpPr txBox="1"/>
          <p:nvPr/>
        </p:nvSpPr>
        <p:spPr>
          <a:xfrm>
            <a:off x="6163810" y="3503067"/>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2</a:t>
            </a:r>
            <a:endParaRPr i="1">
              <a:latin typeface="Times New Roman"/>
              <a:ea typeface="Times New Roman"/>
              <a:cs typeface="Times New Roman"/>
              <a:sym typeface="Times New Roman"/>
            </a:endParaRPr>
          </a:p>
        </p:txBody>
      </p:sp>
      <p:sp>
        <p:nvSpPr>
          <p:cNvPr id="1085" name="Shape 1085"/>
          <p:cNvSpPr txBox="1"/>
          <p:nvPr/>
        </p:nvSpPr>
        <p:spPr>
          <a:xfrm>
            <a:off x="7207479" y="3503067"/>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2</a:t>
            </a:r>
            <a:endParaRPr i="1">
              <a:latin typeface="Times New Roman"/>
              <a:ea typeface="Times New Roman"/>
              <a:cs typeface="Times New Roman"/>
              <a:sym typeface="Times New Roman"/>
            </a:endParaRPr>
          </a:p>
        </p:txBody>
      </p:sp>
      <p:sp>
        <p:nvSpPr>
          <p:cNvPr id="1086" name="Shape 1086"/>
          <p:cNvSpPr txBox="1"/>
          <p:nvPr/>
        </p:nvSpPr>
        <p:spPr>
          <a:xfrm>
            <a:off x="7664679" y="4036467"/>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2</a:t>
            </a:r>
            <a:endParaRPr i="1">
              <a:latin typeface="Times New Roman"/>
              <a:ea typeface="Times New Roman"/>
              <a:cs typeface="Times New Roman"/>
              <a:sym typeface="Times New Roman"/>
            </a:endParaRPr>
          </a:p>
        </p:txBody>
      </p:sp>
      <p:sp>
        <p:nvSpPr>
          <p:cNvPr id="1087" name="Shape 1087"/>
          <p:cNvSpPr txBox="1"/>
          <p:nvPr/>
        </p:nvSpPr>
        <p:spPr>
          <a:xfrm>
            <a:off x="6403976" y="4077969"/>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2</a:t>
            </a:r>
            <a:endParaRPr i="1">
              <a:latin typeface="Times New Roman"/>
              <a:ea typeface="Times New Roman"/>
              <a:cs typeface="Times New Roman"/>
              <a:sym typeface="Times New Roman"/>
            </a:endParaRPr>
          </a:p>
        </p:txBody>
      </p:sp>
      <p:sp>
        <p:nvSpPr>
          <p:cNvPr id="1088" name="Shape 1088"/>
          <p:cNvSpPr txBox="1"/>
          <p:nvPr/>
        </p:nvSpPr>
        <p:spPr>
          <a:xfrm>
            <a:off x="6925810" y="3503067"/>
            <a:ext cx="219900" cy="335400"/>
          </a:xfrm>
          <a:prstGeom prst="rect">
            <a:avLst/>
          </a:prstGeom>
          <a:noFill/>
          <a:ln>
            <a:noFill/>
          </a:ln>
        </p:spPr>
        <p:txBody>
          <a:bodyPr spcFirstLastPara="1" wrap="square" lIns="91425" tIns="91425" rIns="91425" bIns="91425" anchor="t" anchorCtr="0">
            <a:noAutofit/>
          </a:bodyPr>
          <a:lstStyle/>
          <a:p>
            <a:r>
              <a:rPr lang="nl-NL" i="1">
                <a:latin typeface="Times New Roman"/>
                <a:ea typeface="Times New Roman"/>
                <a:cs typeface="Times New Roman"/>
                <a:sym typeface="Times New Roman"/>
              </a:rPr>
              <a:t>2</a:t>
            </a:r>
            <a:endParaRPr i="1">
              <a:latin typeface="Times New Roman"/>
              <a:ea typeface="Times New Roman"/>
              <a:cs typeface="Times New Roman"/>
              <a:sym typeface="Times New Roman"/>
            </a:endParaRPr>
          </a:p>
        </p:txBody>
      </p:sp>
      <mc:AlternateContent xmlns:mc="http://schemas.openxmlformats.org/markup-compatibility/2006" xmlns:a14="http://schemas.microsoft.com/office/drawing/2010/main">
        <mc:Choice Requires="a14">
          <p:sp>
            <p:nvSpPr>
              <p:cNvPr id="18" name="Shape 1026">
                <a:extLst>
                  <a:ext uri="{FF2B5EF4-FFF2-40B4-BE49-F238E27FC236}">
                    <a16:creationId xmlns:a16="http://schemas.microsoft.com/office/drawing/2014/main" id="{854C48DB-AC7E-4747-B74E-CDA67E3FD005}"/>
                  </a:ext>
                </a:extLst>
              </p:cNvPr>
              <p:cNvSpPr txBox="1"/>
              <p:nvPr/>
            </p:nvSpPr>
            <p:spPr>
              <a:xfrm>
                <a:off x="6145282" y="4789100"/>
                <a:ext cx="4522718" cy="1771500"/>
              </a:xfrm>
              <a:prstGeom prst="rect">
                <a:avLst/>
              </a:prstGeom>
              <a:noFill/>
              <a:ln>
                <a:noFill/>
              </a:ln>
            </p:spPr>
            <p:txBody>
              <a:bodyPr spcFirstLastPara="1" wrap="square" lIns="91425" tIns="91425" rIns="91425" bIns="91425" anchor="ctr" anchorCtr="0">
                <a:noAutofit/>
              </a:bodyPr>
              <a:lstStyle/>
              <a:p>
                <a:pPr/>
                <a14:m>
                  <m:oMathPara xmlns:m="http://schemas.openxmlformats.org/officeDocument/2006/math">
                    <m:oMathParaPr>
                      <m:jc m:val="centerGroup"/>
                    </m:oMathParaPr>
                    <m:oMath xmlns:m="http://schemas.openxmlformats.org/officeDocument/2006/math">
                      <m:sSup>
                        <m:sSupPr>
                          <m:ctrlPr>
                            <a:rPr lang="es-ES" sz="3600" i="1">
                              <a:latin typeface="Cambria Math" panose="02040503050406030204" pitchFamily="18" charset="0"/>
                              <a:ea typeface="Times New Roman"/>
                              <a:cs typeface="Times New Roman"/>
                              <a:sym typeface="Times New Roman"/>
                            </a:rPr>
                          </m:ctrlPr>
                        </m:sSupPr>
                        <m:e>
                          <m:r>
                            <a:rPr lang="es-ES" sz="3600" i="1">
                              <a:latin typeface="Cambria Math" panose="02040503050406030204" pitchFamily="18" charset="0"/>
                              <a:ea typeface="Times New Roman"/>
                              <a:cs typeface="Times New Roman"/>
                              <a:sym typeface="Times New Roman"/>
                            </a:rPr>
                            <m:t>𝑁𝑀𝐵</m:t>
                          </m:r>
                        </m:e>
                        <m:sup>
                          <m:r>
                            <a:rPr lang="es-ES" sz="3600" i="1">
                              <a:latin typeface="Cambria Math" panose="02040503050406030204" pitchFamily="18" charset="0"/>
                              <a:ea typeface="Times New Roman"/>
                              <a:cs typeface="Times New Roman"/>
                              <a:sym typeface="Times New Roman"/>
                            </a:rPr>
                            <m:t>2</m:t>
                          </m:r>
                        </m:sup>
                      </m:sSup>
                      <m:r>
                        <a:rPr lang="es-ES" sz="3600" i="1">
                          <a:latin typeface="Cambria Math" panose="02040503050406030204" pitchFamily="18" charset="0"/>
                          <a:ea typeface="Times New Roman"/>
                          <a:cs typeface="Times New Roman"/>
                          <a:sym typeface="Times New Roman"/>
                        </a:rPr>
                        <m:t>=</m:t>
                      </m:r>
                      <m:r>
                        <a:rPr lang="es-ES" sz="3600" i="1">
                          <a:latin typeface="Cambria Math" panose="02040503050406030204" pitchFamily="18" charset="0"/>
                          <a:ea typeface="Times New Roman"/>
                          <a:cs typeface="Times New Roman"/>
                          <a:sym typeface="Times New Roman"/>
                        </a:rPr>
                        <m:t>𝑇</m:t>
                      </m:r>
                      <m:sSup>
                        <m:sSupPr>
                          <m:ctrlPr>
                            <a:rPr lang="es-ES" sz="3600" i="1">
                              <a:latin typeface="Cambria Math" panose="02040503050406030204" pitchFamily="18" charset="0"/>
                              <a:ea typeface="Times New Roman"/>
                              <a:cs typeface="Times New Roman"/>
                              <a:sym typeface="Times New Roman"/>
                            </a:rPr>
                          </m:ctrlPr>
                        </m:sSupPr>
                        <m:e>
                          <m:r>
                            <a:rPr lang="es-ES" sz="3600" i="1">
                              <a:latin typeface="Cambria Math" panose="02040503050406030204" pitchFamily="18" charset="0"/>
                              <a:ea typeface="Times New Roman"/>
                              <a:cs typeface="Times New Roman"/>
                              <a:sym typeface="Times New Roman"/>
                            </a:rPr>
                            <m:t>𝐸</m:t>
                          </m:r>
                        </m:e>
                        <m:sup>
                          <m:r>
                            <a:rPr lang="es-ES" sz="3600" i="1">
                              <a:latin typeface="Cambria Math" panose="02040503050406030204" pitchFamily="18" charset="0"/>
                              <a:ea typeface="Times New Roman"/>
                              <a:cs typeface="Times New Roman"/>
                              <a:sym typeface="Times New Roman"/>
                            </a:rPr>
                            <m:t>2</m:t>
                          </m:r>
                        </m:sup>
                      </m:sSup>
                      <m:r>
                        <a:rPr lang="es-ES" sz="3600" i="1">
                          <a:latin typeface="Cambria Math" panose="02040503050406030204" pitchFamily="18" charset="0"/>
                          <a:ea typeface="Times New Roman"/>
                          <a:cs typeface="Times New Roman"/>
                          <a:sym typeface="Times New Roman"/>
                        </a:rPr>
                        <m:t>𝜆</m:t>
                      </m:r>
                      <m:r>
                        <a:rPr lang="es-ES" sz="3600" i="1">
                          <a:latin typeface="Cambria Math" panose="02040503050406030204" pitchFamily="18" charset="0"/>
                          <a:ea typeface="Times New Roman"/>
                          <a:cs typeface="Times New Roman"/>
                          <a:sym typeface="Times New Roman"/>
                        </a:rPr>
                        <m:t>−</m:t>
                      </m:r>
                      <m:r>
                        <a:rPr lang="es-ES" sz="3600" i="1">
                          <a:latin typeface="Cambria Math" panose="02040503050406030204" pitchFamily="18" charset="0"/>
                          <a:ea typeface="Times New Roman"/>
                          <a:cs typeface="Times New Roman"/>
                          <a:sym typeface="Times New Roman"/>
                        </a:rPr>
                        <m:t>𝑇</m:t>
                      </m:r>
                      <m:sSup>
                        <m:sSupPr>
                          <m:ctrlPr>
                            <a:rPr lang="es-ES" sz="3600" i="1">
                              <a:latin typeface="Cambria Math" panose="02040503050406030204" pitchFamily="18" charset="0"/>
                              <a:ea typeface="Times New Roman"/>
                              <a:cs typeface="Times New Roman"/>
                              <a:sym typeface="Times New Roman"/>
                            </a:rPr>
                          </m:ctrlPr>
                        </m:sSupPr>
                        <m:e>
                          <m:r>
                            <a:rPr lang="es-ES" sz="3600" i="1">
                              <a:latin typeface="Cambria Math" panose="02040503050406030204" pitchFamily="18" charset="0"/>
                              <a:ea typeface="Times New Roman"/>
                              <a:cs typeface="Times New Roman"/>
                              <a:sym typeface="Times New Roman"/>
                            </a:rPr>
                            <m:t>𝐶</m:t>
                          </m:r>
                        </m:e>
                        <m:sup>
                          <m:r>
                            <a:rPr lang="es-ES" sz="3600" i="1">
                              <a:latin typeface="Cambria Math" panose="02040503050406030204" pitchFamily="18" charset="0"/>
                              <a:ea typeface="Times New Roman"/>
                              <a:cs typeface="Times New Roman"/>
                              <a:sym typeface="Times New Roman"/>
                            </a:rPr>
                            <m:t>2</m:t>
                          </m:r>
                        </m:sup>
                      </m:sSup>
                    </m:oMath>
                  </m:oMathPara>
                </a14:m>
                <a:endParaRPr sz="3600" i="1" dirty="0">
                  <a:latin typeface="Times New Roman"/>
                  <a:ea typeface="Times New Roman"/>
                  <a:cs typeface="Times New Roman"/>
                  <a:sym typeface="Times New Roman"/>
                </a:endParaRPr>
              </a:p>
            </p:txBody>
          </p:sp>
        </mc:Choice>
        <mc:Fallback xmlns="">
          <p:sp>
            <p:nvSpPr>
              <p:cNvPr id="18" name="Shape 1026">
                <a:extLst>
                  <a:ext uri="{FF2B5EF4-FFF2-40B4-BE49-F238E27FC236}">
                    <a16:creationId xmlns:a16="http://schemas.microsoft.com/office/drawing/2014/main" id="{854C48DB-AC7E-4747-B74E-CDA67E3FD005}"/>
                  </a:ext>
                </a:extLst>
              </p:cNvPr>
              <p:cNvSpPr txBox="1">
                <a:spLocks noRot="1" noChangeAspect="1" noMove="1" noResize="1" noEditPoints="1" noAdjustHandles="1" noChangeArrowheads="1" noChangeShapeType="1" noTextEdit="1"/>
              </p:cNvSpPr>
              <p:nvPr/>
            </p:nvSpPr>
            <p:spPr>
              <a:xfrm>
                <a:off x="6145282" y="4789100"/>
                <a:ext cx="4522718" cy="1771500"/>
              </a:xfrm>
              <a:prstGeom prst="rect">
                <a:avLst/>
              </a:prstGeom>
              <a:blipFill>
                <a:blip r:embed="rId3"/>
                <a:stretch>
                  <a:fillRect/>
                </a:stretch>
              </a:blipFill>
              <a:ln>
                <a:noFill/>
              </a:ln>
            </p:spPr>
            <p:txBody>
              <a:bodyPr/>
              <a:lstStyle/>
              <a:p>
                <a:r>
                  <a:rPr lang="en-MX">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2E180BE-33FB-BB43-BB65-E302A4F98B60}"/>
                  </a:ext>
                </a:extLst>
              </p:cNvPr>
              <p:cNvSpPr/>
              <p:nvPr/>
            </p:nvSpPr>
            <p:spPr>
              <a:xfrm>
                <a:off x="2381210" y="6380617"/>
                <a:ext cx="5155514" cy="513282"/>
              </a:xfrm>
              <a:prstGeom prst="rect">
                <a:avLst/>
              </a:prstGeom>
            </p:spPr>
            <p:txBody>
              <a:bodyPr wrap="none">
                <a:spAutoFit/>
              </a:bodyPr>
              <a:lstStyle/>
              <a:p>
                <a14:m>
                  <m:oMath xmlns:m="http://schemas.openxmlformats.org/officeDocument/2006/math">
                    <m:r>
                      <a:rPr lang="es-ES" sz="2800" i="1">
                        <a:latin typeface="Cambria Math" panose="02040503050406030204" pitchFamily="18" charset="0"/>
                        <a:ea typeface="Times New Roman"/>
                        <a:cs typeface="Times New Roman"/>
                        <a:sym typeface="Times New Roman"/>
                      </a:rPr>
                      <m:t>𝜆</m:t>
                    </m:r>
                  </m:oMath>
                </a14:m>
                <a:r>
                  <a:rPr lang="en-MX" dirty="0"/>
                  <a:t>: Willingness-to-pay or cost-effectiveness threshold</a:t>
                </a:r>
              </a:p>
            </p:txBody>
          </p:sp>
        </mc:Choice>
        <mc:Fallback xmlns="">
          <p:sp>
            <p:nvSpPr>
              <p:cNvPr id="19" name="Rectangle 18">
                <a:extLst>
                  <a:ext uri="{FF2B5EF4-FFF2-40B4-BE49-F238E27FC236}">
                    <a16:creationId xmlns:a16="http://schemas.microsoft.com/office/drawing/2014/main" id="{A2E180BE-33FB-BB43-BB65-E302A4F98B60}"/>
                  </a:ext>
                </a:extLst>
              </p:cNvPr>
              <p:cNvSpPr>
                <a:spLocks noRot="1" noChangeAspect="1" noMove="1" noResize="1" noEditPoints="1" noAdjustHandles="1" noChangeArrowheads="1" noChangeShapeType="1" noTextEdit="1"/>
              </p:cNvSpPr>
              <p:nvPr/>
            </p:nvSpPr>
            <p:spPr>
              <a:xfrm>
                <a:off x="2381210" y="6380617"/>
                <a:ext cx="5155514" cy="513282"/>
              </a:xfrm>
              <a:prstGeom prst="rect">
                <a:avLst/>
              </a:prstGeom>
              <a:blipFill>
                <a:blip r:embed="rId4"/>
                <a:stretch>
                  <a:fillRect l="-737" b="-17073"/>
                </a:stretch>
              </a:blipFill>
            </p:spPr>
            <p:txBody>
              <a:bodyPr/>
              <a:lstStyle/>
              <a:p>
                <a:r>
                  <a:rPr lang="en-MX">
                    <a:noFill/>
                  </a:rPr>
                  <a:t> </a:t>
                </a:r>
              </a:p>
            </p:txBody>
          </p:sp>
        </mc:Fallback>
      </mc:AlternateContent>
      <p:sp>
        <p:nvSpPr>
          <p:cNvPr id="22" name="Shape 1023">
            <a:extLst>
              <a:ext uri="{FF2B5EF4-FFF2-40B4-BE49-F238E27FC236}">
                <a16:creationId xmlns:a16="http://schemas.microsoft.com/office/drawing/2014/main" id="{446FFD25-82F6-BE49-8F88-ABE0D8D53161}"/>
              </a:ext>
            </a:extLst>
          </p:cNvPr>
          <p:cNvSpPr txBox="1">
            <a:spLocks noGrp="1"/>
          </p:cNvSpPr>
          <p:nvPr>
            <p:ph type="title"/>
          </p:nvPr>
        </p:nvSpPr>
        <p:spPr>
          <a:xfrm>
            <a:off x="810228" y="274638"/>
            <a:ext cx="9174204" cy="1143000"/>
          </a:xfrm>
          <a:prstGeom prst="rect">
            <a:avLst/>
          </a:prstGeom>
        </p:spPr>
        <p:txBody>
          <a:bodyPr spcFirstLastPara="1" vert="horz" wrap="square" lIns="91425" tIns="91425" rIns="91425" bIns="91425" rtlCol="0" anchor="ctr" anchorCtr="0">
            <a:noAutofit/>
          </a:bodyPr>
          <a:lstStyle/>
          <a:p>
            <a:pPr>
              <a:spcBef>
                <a:spcPts val="0"/>
              </a:spcBef>
              <a:spcAft>
                <a:spcPts val="0"/>
              </a:spcAft>
            </a:pPr>
            <a:r>
              <a:rPr lang="nl-NL" dirty="0" err="1"/>
              <a:t>Calculating</a:t>
            </a:r>
            <a:r>
              <a:rPr lang="nl-NL" dirty="0"/>
              <a:t> </a:t>
            </a:r>
            <a:r>
              <a:rPr lang="nl-NL" dirty="0" err="1"/>
              <a:t>total</a:t>
            </a:r>
            <a:r>
              <a:rPr lang="nl-NL" dirty="0"/>
              <a:t> </a:t>
            </a:r>
            <a:r>
              <a:rPr lang="nl-NL" dirty="0" err="1"/>
              <a:t>costs</a:t>
            </a:r>
            <a:r>
              <a:rPr lang="nl-NL" dirty="0"/>
              <a:t> &amp; </a:t>
            </a:r>
            <a:r>
              <a:rPr lang="nl-NL" dirty="0" err="1"/>
              <a:t>effects</a:t>
            </a:r>
            <a:endParaRPr dirty="0"/>
          </a:p>
        </p:txBody>
      </p:sp>
    </p:spTree>
    <p:extLst>
      <p:ext uri="{BB962C8B-B14F-4D97-AF65-F5344CB8AC3E}">
        <p14:creationId xmlns:p14="http://schemas.microsoft.com/office/powerpoint/2010/main" val="20245662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5" name="Shape 1095"/>
          <p:cNvSpPr>
            <a:spLocks noGrp="1"/>
          </p:cNvSpPr>
          <p:nvPr>
            <p:ph type="sldNum" idx="12"/>
          </p:nvPr>
        </p:nvSpPr>
        <p:spPr>
          <a:xfrm>
            <a:off x="10083864" y="6453336"/>
            <a:ext cx="548700" cy="396300"/>
          </a:xfrm>
          <a:prstGeom prst="bracketPair">
            <a:avLst/>
          </a:prstGeom>
        </p:spPr>
        <p:txBody>
          <a:bodyPr spcFirstLastPara="1" vert="horz" wrap="square" lIns="0" tIns="0" rIns="0" bIns="0" rtlCol="0" anchor="ctr" anchorCtr="0">
            <a:noAutofit/>
          </a:bodyPr>
          <a:lstStyle/>
          <a:p>
            <a:pPr>
              <a:buClr>
                <a:srgbClr val="000000"/>
              </a:buClr>
            </a:pPr>
            <a:fld id="{00000000-1234-1234-1234-123412341234}" type="slidenum">
              <a:rPr lang="nl-NL"/>
              <a:pPr>
                <a:buClr>
                  <a:srgbClr val="000000"/>
                </a:buClr>
              </a:pPr>
              <a:t>82</a:t>
            </a:fld>
            <a:endParaRPr/>
          </a:p>
        </p:txBody>
      </p:sp>
      <p:cxnSp>
        <p:nvCxnSpPr>
          <p:cNvPr id="1096" name="Shape 1096"/>
          <p:cNvCxnSpPr/>
          <p:nvPr/>
        </p:nvCxnSpPr>
        <p:spPr>
          <a:xfrm>
            <a:off x="6174425" y="1752600"/>
            <a:ext cx="0" cy="4532100"/>
          </a:xfrm>
          <a:prstGeom prst="straightConnector1">
            <a:avLst/>
          </a:prstGeom>
          <a:noFill/>
          <a:ln w="9525" cap="flat" cmpd="sng">
            <a:solidFill>
              <a:schemeClr val="dk2"/>
            </a:solidFill>
            <a:prstDash val="solid"/>
            <a:round/>
            <a:headEnd type="none" w="med" len="med"/>
            <a:tailEnd type="none" w="med" len="med"/>
          </a:ln>
        </p:spPr>
      </p:cxnSp>
      <p:cxnSp>
        <p:nvCxnSpPr>
          <p:cNvPr id="1098" name="Shape 1098"/>
          <p:cNvCxnSpPr/>
          <p:nvPr/>
        </p:nvCxnSpPr>
        <p:spPr>
          <a:xfrm rot="10800000">
            <a:off x="2364425" y="4018650"/>
            <a:ext cx="7620000" cy="0"/>
          </a:xfrm>
          <a:prstGeom prst="straightConnector1">
            <a:avLst/>
          </a:prstGeom>
          <a:noFill/>
          <a:ln w="9525" cap="flat" cmpd="sng">
            <a:solidFill>
              <a:schemeClr val="dk2"/>
            </a:solidFill>
            <a:prstDash val="solid"/>
            <a:round/>
            <a:headEnd type="none" w="med" len="med"/>
            <a:tailEnd type="none" w="med" len="med"/>
          </a:ln>
        </p:spPr>
      </p:cxnSp>
      <p:sp>
        <p:nvSpPr>
          <p:cNvPr id="1099" name="Shape 1099"/>
          <p:cNvSpPr txBox="1"/>
          <p:nvPr/>
        </p:nvSpPr>
        <p:spPr>
          <a:xfrm>
            <a:off x="9445650" y="4077275"/>
            <a:ext cx="548700" cy="396300"/>
          </a:xfrm>
          <a:prstGeom prst="rect">
            <a:avLst/>
          </a:prstGeom>
          <a:noFill/>
          <a:ln>
            <a:noFill/>
          </a:ln>
        </p:spPr>
        <p:txBody>
          <a:bodyPr spcFirstLastPara="1" wrap="square" lIns="91425" tIns="91425" rIns="91425" bIns="91425" anchor="t" anchorCtr="0">
            <a:noAutofit/>
          </a:bodyPr>
          <a:lstStyle/>
          <a:p>
            <a:r>
              <a:rPr lang="nl-NL" sz="1700"/>
              <a:t>TE</a:t>
            </a:r>
            <a:endParaRPr sz="1700"/>
          </a:p>
        </p:txBody>
      </p:sp>
      <p:sp>
        <p:nvSpPr>
          <p:cNvPr id="1100" name="Shape 1100"/>
          <p:cNvSpPr txBox="1"/>
          <p:nvPr/>
        </p:nvSpPr>
        <p:spPr>
          <a:xfrm>
            <a:off x="5538000" y="1752600"/>
            <a:ext cx="548700" cy="396300"/>
          </a:xfrm>
          <a:prstGeom prst="rect">
            <a:avLst/>
          </a:prstGeom>
          <a:noFill/>
          <a:ln>
            <a:noFill/>
          </a:ln>
        </p:spPr>
        <p:txBody>
          <a:bodyPr spcFirstLastPara="1" wrap="square" lIns="91425" tIns="91425" rIns="91425" bIns="91425" anchor="t" anchorCtr="0">
            <a:noAutofit/>
          </a:bodyPr>
          <a:lstStyle/>
          <a:p>
            <a:r>
              <a:rPr lang="nl-NL" sz="1700"/>
              <a:t>TC</a:t>
            </a:r>
            <a:endParaRPr sz="1700"/>
          </a:p>
        </p:txBody>
      </p:sp>
      <p:sp>
        <p:nvSpPr>
          <p:cNvPr id="1101" name="Shape 1101"/>
          <p:cNvSpPr txBox="1"/>
          <p:nvPr/>
        </p:nvSpPr>
        <p:spPr>
          <a:xfrm>
            <a:off x="5804475" y="4038600"/>
            <a:ext cx="358500" cy="396300"/>
          </a:xfrm>
          <a:prstGeom prst="rect">
            <a:avLst/>
          </a:prstGeom>
          <a:noFill/>
          <a:ln>
            <a:noFill/>
          </a:ln>
        </p:spPr>
        <p:txBody>
          <a:bodyPr spcFirstLastPara="1" wrap="square" lIns="91425" tIns="91425" rIns="91425" bIns="91425" anchor="t" anchorCtr="0">
            <a:noAutofit/>
          </a:bodyPr>
          <a:lstStyle/>
          <a:p>
            <a:r>
              <a:rPr lang="nl-NL" sz="1700"/>
              <a:t>0</a:t>
            </a:r>
            <a:endParaRPr sz="1700"/>
          </a:p>
        </p:txBody>
      </p:sp>
      <p:sp>
        <p:nvSpPr>
          <p:cNvPr id="1102" name="Shape 1102"/>
          <p:cNvSpPr txBox="1"/>
          <p:nvPr/>
        </p:nvSpPr>
        <p:spPr>
          <a:xfrm>
            <a:off x="6836550" y="2681900"/>
            <a:ext cx="1191300" cy="678600"/>
          </a:xfrm>
          <a:prstGeom prst="rect">
            <a:avLst/>
          </a:prstGeom>
          <a:noFill/>
          <a:ln>
            <a:noFill/>
          </a:ln>
        </p:spPr>
        <p:txBody>
          <a:bodyPr spcFirstLastPara="1" wrap="square" lIns="91425" tIns="91425" rIns="91425" bIns="91425" anchor="t" anchorCtr="0">
            <a:noAutofit/>
          </a:bodyPr>
          <a:lstStyle/>
          <a:p>
            <a:r>
              <a:rPr lang="nl-NL" sz="3200"/>
              <a:t>.</a:t>
            </a:r>
            <a:r>
              <a:rPr lang="nl-NL"/>
              <a:t> (TE</a:t>
            </a:r>
            <a:r>
              <a:rPr lang="nl-NL" baseline="30000"/>
              <a:t>1</a:t>
            </a:r>
            <a:r>
              <a:rPr lang="nl-NL"/>
              <a:t>, TC</a:t>
            </a:r>
            <a:r>
              <a:rPr lang="nl-NL" baseline="30000"/>
              <a:t>1</a:t>
            </a:r>
            <a:r>
              <a:rPr lang="nl-NL"/>
              <a:t>)</a:t>
            </a:r>
            <a:endParaRPr/>
          </a:p>
        </p:txBody>
      </p:sp>
      <p:sp>
        <p:nvSpPr>
          <p:cNvPr id="1103" name="Shape 1103"/>
          <p:cNvSpPr txBox="1"/>
          <p:nvPr/>
        </p:nvSpPr>
        <p:spPr>
          <a:xfrm>
            <a:off x="6676675" y="2096525"/>
            <a:ext cx="1191300" cy="678600"/>
          </a:xfrm>
          <a:prstGeom prst="rect">
            <a:avLst/>
          </a:prstGeom>
          <a:noFill/>
          <a:ln>
            <a:noFill/>
          </a:ln>
        </p:spPr>
        <p:txBody>
          <a:bodyPr spcFirstLastPara="1" wrap="square" lIns="91425" tIns="91425" rIns="91425" bIns="91425" anchor="t" anchorCtr="0">
            <a:noAutofit/>
          </a:bodyPr>
          <a:lstStyle/>
          <a:p>
            <a:r>
              <a:rPr lang="nl-NL" sz="3200"/>
              <a:t>.</a:t>
            </a:r>
            <a:r>
              <a:rPr lang="nl-NL"/>
              <a:t> (TE</a:t>
            </a:r>
            <a:r>
              <a:rPr lang="nl-NL" baseline="30000"/>
              <a:t>2</a:t>
            </a:r>
            <a:r>
              <a:rPr lang="nl-NL"/>
              <a:t>, TC</a:t>
            </a:r>
            <a:r>
              <a:rPr lang="nl-NL" baseline="30000"/>
              <a:t>2</a:t>
            </a:r>
            <a:r>
              <a:rPr lang="nl-NL"/>
              <a:t>)</a:t>
            </a:r>
            <a:endParaRPr/>
          </a:p>
        </p:txBody>
      </p:sp>
      <p:sp>
        <p:nvSpPr>
          <p:cNvPr id="13" name="Shape 1043">
            <a:extLst>
              <a:ext uri="{FF2B5EF4-FFF2-40B4-BE49-F238E27FC236}">
                <a16:creationId xmlns:a16="http://schemas.microsoft.com/office/drawing/2014/main" id="{CC18389E-B9A5-914C-A110-2603D039F599}"/>
              </a:ext>
            </a:extLst>
          </p:cNvPr>
          <p:cNvSpPr txBox="1">
            <a:spLocks noGrp="1"/>
          </p:cNvSpPr>
          <p:nvPr>
            <p:ph type="title"/>
          </p:nvPr>
        </p:nvSpPr>
        <p:spPr>
          <a:xfrm>
            <a:off x="775507" y="274638"/>
            <a:ext cx="9208925" cy="1143000"/>
          </a:xfrm>
          <a:prstGeom prst="rect">
            <a:avLst/>
          </a:prstGeom>
        </p:spPr>
        <p:txBody>
          <a:bodyPr spcFirstLastPara="1" vert="horz" wrap="square" lIns="91425" tIns="91425" rIns="91425" bIns="91425" rtlCol="0" anchor="ctr" anchorCtr="0">
            <a:noAutofit/>
          </a:bodyPr>
          <a:lstStyle/>
          <a:p>
            <a:pPr>
              <a:spcBef>
                <a:spcPts val="0"/>
              </a:spcBef>
              <a:spcAft>
                <a:spcPts val="0"/>
              </a:spcAft>
            </a:pPr>
            <a:r>
              <a:rPr lang="nl-NL" dirty="0"/>
              <a:t>Presenting </a:t>
            </a:r>
            <a:r>
              <a:rPr lang="nl-NL" dirty="0" err="1"/>
              <a:t>the</a:t>
            </a:r>
            <a:r>
              <a:rPr lang="nl-NL" dirty="0"/>
              <a:t> PSA </a:t>
            </a:r>
            <a:r>
              <a:rPr lang="nl-NL" dirty="0" err="1"/>
              <a:t>results</a:t>
            </a:r>
            <a:endParaRPr dirty="0"/>
          </a:p>
        </p:txBody>
      </p:sp>
    </p:spTree>
    <p:extLst>
      <p:ext uri="{BB962C8B-B14F-4D97-AF65-F5344CB8AC3E}">
        <p14:creationId xmlns:p14="http://schemas.microsoft.com/office/powerpoint/2010/main" val="19183745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0" name="Shape 1110"/>
          <p:cNvSpPr>
            <a:spLocks noGrp="1"/>
          </p:cNvSpPr>
          <p:nvPr>
            <p:ph type="sldNum" idx="12"/>
          </p:nvPr>
        </p:nvSpPr>
        <p:spPr>
          <a:xfrm>
            <a:off x="10083864" y="6453336"/>
            <a:ext cx="548700" cy="396300"/>
          </a:xfrm>
          <a:prstGeom prst="bracketPair">
            <a:avLst/>
          </a:prstGeom>
        </p:spPr>
        <p:txBody>
          <a:bodyPr spcFirstLastPara="1" vert="horz" wrap="square" lIns="0" tIns="0" rIns="0" bIns="0" rtlCol="0" anchor="ctr" anchorCtr="0">
            <a:noAutofit/>
          </a:bodyPr>
          <a:lstStyle/>
          <a:p>
            <a:pPr>
              <a:buClr>
                <a:srgbClr val="000000"/>
              </a:buClr>
            </a:pPr>
            <a:fld id="{00000000-1234-1234-1234-123412341234}" type="slidenum">
              <a:rPr lang="nl-NL"/>
              <a:pPr>
                <a:buClr>
                  <a:srgbClr val="000000"/>
                </a:buClr>
              </a:pPr>
              <a:t>83</a:t>
            </a:fld>
            <a:endParaRPr/>
          </a:p>
        </p:txBody>
      </p:sp>
      <p:cxnSp>
        <p:nvCxnSpPr>
          <p:cNvPr id="1111" name="Shape 1111"/>
          <p:cNvCxnSpPr/>
          <p:nvPr/>
        </p:nvCxnSpPr>
        <p:spPr>
          <a:xfrm>
            <a:off x="6174425" y="1752600"/>
            <a:ext cx="0" cy="4532100"/>
          </a:xfrm>
          <a:prstGeom prst="straightConnector1">
            <a:avLst/>
          </a:prstGeom>
          <a:noFill/>
          <a:ln w="9525" cap="flat" cmpd="sng">
            <a:solidFill>
              <a:schemeClr val="dk2"/>
            </a:solidFill>
            <a:prstDash val="solid"/>
            <a:round/>
            <a:headEnd type="none" w="med" len="med"/>
            <a:tailEnd type="none" w="med" len="med"/>
          </a:ln>
        </p:spPr>
      </p:cxnSp>
      <p:cxnSp>
        <p:nvCxnSpPr>
          <p:cNvPr id="1113" name="Shape 1113"/>
          <p:cNvCxnSpPr/>
          <p:nvPr/>
        </p:nvCxnSpPr>
        <p:spPr>
          <a:xfrm rot="10800000">
            <a:off x="2364425" y="4018650"/>
            <a:ext cx="7620000" cy="0"/>
          </a:xfrm>
          <a:prstGeom prst="straightConnector1">
            <a:avLst/>
          </a:prstGeom>
          <a:noFill/>
          <a:ln w="9525" cap="flat" cmpd="sng">
            <a:solidFill>
              <a:schemeClr val="dk2"/>
            </a:solidFill>
            <a:prstDash val="solid"/>
            <a:round/>
            <a:headEnd type="none" w="med" len="med"/>
            <a:tailEnd type="none" w="med" len="med"/>
          </a:ln>
        </p:spPr>
      </p:cxnSp>
      <p:sp>
        <p:nvSpPr>
          <p:cNvPr id="1114" name="Shape 1114"/>
          <p:cNvSpPr txBox="1"/>
          <p:nvPr/>
        </p:nvSpPr>
        <p:spPr>
          <a:xfrm>
            <a:off x="9445650" y="4077275"/>
            <a:ext cx="548700" cy="396300"/>
          </a:xfrm>
          <a:prstGeom prst="rect">
            <a:avLst/>
          </a:prstGeom>
          <a:noFill/>
          <a:ln>
            <a:noFill/>
          </a:ln>
        </p:spPr>
        <p:txBody>
          <a:bodyPr spcFirstLastPara="1" wrap="square" lIns="91425" tIns="91425" rIns="91425" bIns="91425" anchor="t" anchorCtr="0">
            <a:noAutofit/>
          </a:bodyPr>
          <a:lstStyle/>
          <a:p>
            <a:r>
              <a:rPr lang="nl-NL" sz="1700"/>
              <a:t>TE</a:t>
            </a:r>
            <a:endParaRPr sz="1700"/>
          </a:p>
        </p:txBody>
      </p:sp>
      <p:sp>
        <p:nvSpPr>
          <p:cNvPr id="1115" name="Shape 1115"/>
          <p:cNvSpPr txBox="1"/>
          <p:nvPr/>
        </p:nvSpPr>
        <p:spPr>
          <a:xfrm>
            <a:off x="5538000" y="1752600"/>
            <a:ext cx="548700" cy="396300"/>
          </a:xfrm>
          <a:prstGeom prst="rect">
            <a:avLst/>
          </a:prstGeom>
          <a:noFill/>
          <a:ln>
            <a:noFill/>
          </a:ln>
        </p:spPr>
        <p:txBody>
          <a:bodyPr spcFirstLastPara="1" wrap="square" lIns="91425" tIns="91425" rIns="91425" bIns="91425" anchor="t" anchorCtr="0">
            <a:noAutofit/>
          </a:bodyPr>
          <a:lstStyle/>
          <a:p>
            <a:r>
              <a:rPr lang="nl-NL" sz="1700"/>
              <a:t>TC</a:t>
            </a:r>
            <a:endParaRPr sz="1700"/>
          </a:p>
        </p:txBody>
      </p:sp>
      <p:sp>
        <p:nvSpPr>
          <p:cNvPr id="1116" name="Shape 1116"/>
          <p:cNvSpPr txBox="1"/>
          <p:nvPr/>
        </p:nvSpPr>
        <p:spPr>
          <a:xfrm>
            <a:off x="5804475" y="4038600"/>
            <a:ext cx="358500" cy="396300"/>
          </a:xfrm>
          <a:prstGeom prst="rect">
            <a:avLst/>
          </a:prstGeom>
          <a:noFill/>
          <a:ln>
            <a:noFill/>
          </a:ln>
        </p:spPr>
        <p:txBody>
          <a:bodyPr spcFirstLastPara="1" wrap="square" lIns="91425" tIns="91425" rIns="91425" bIns="91425" anchor="t" anchorCtr="0">
            <a:noAutofit/>
          </a:bodyPr>
          <a:lstStyle/>
          <a:p>
            <a:r>
              <a:rPr lang="nl-NL" sz="1700"/>
              <a:t>0</a:t>
            </a:r>
            <a:endParaRPr sz="1700"/>
          </a:p>
        </p:txBody>
      </p:sp>
      <p:sp>
        <p:nvSpPr>
          <p:cNvPr id="1117" name="Shape 1117"/>
          <p:cNvSpPr txBox="1"/>
          <p:nvPr/>
        </p:nvSpPr>
        <p:spPr>
          <a:xfrm>
            <a:off x="6836550" y="3157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18" name="Shape 1118"/>
          <p:cNvSpPr txBox="1"/>
          <p:nvPr/>
        </p:nvSpPr>
        <p:spPr>
          <a:xfrm>
            <a:off x="68076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19" name="Shape 1119"/>
          <p:cNvSpPr txBox="1"/>
          <p:nvPr/>
        </p:nvSpPr>
        <p:spPr>
          <a:xfrm>
            <a:off x="6960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20" name="Shape 1120"/>
          <p:cNvSpPr txBox="1"/>
          <p:nvPr/>
        </p:nvSpPr>
        <p:spPr>
          <a:xfrm>
            <a:off x="6883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21" name="Shape 1121"/>
          <p:cNvSpPr txBox="1"/>
          <p:nvPr/>
        </p:nvSpPr>
        <p:spPr>
          <a:xfrm>
            <a:off x="69600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22" name="Shape 1122"/>
          <p:cNvSpPr txBox="1"/>
          <p:nvPr/>
        </p:nvSpPr>
        <p:spPr>
          <a:xfrm>
            <a:off x="71124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23" name="Shape 1123"/>
          <p:cNvSpPr txBox="1"/>
          <p:nvPr/>
        </p:nvSpPr>
        <p:spPr>
          <a:xfrm>
            <a:off x="68838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24" name="Shape 1124"/>
          <p:cNvSpPr txBox="1"/>
          <p:nvPr/>
        </p:nvSpPr>
        <p:spPr>
          <a:xfrm>
            <a:off x="70362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25" name="Shape 1125"/>
          <p:cNvSpPr txBox="1"/>
          <p:nvPr/>
        </p:nvSpPr>
        <p:spPr>
          <a:xfrm>
            <a:off x="71124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26" name="Shape 1126"/>
          <p:cNvSpPr txBox="1"/>
          <p:nvPr/>
        </p:nvSpPr>
        <p:spPr>
          <a:xfrm>
            <a:off x="6960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27" name="Shape 1127"/>
          <p:cNvSpPr txBox="1"/>
          <p:nvPr/>
        </p:nvSpPr>
        <p:spPr>
          <a:xfrm>
            <a:off x="7112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28" name="Shape 1128"/>
          <p:cNvSpPr txBox="1"/>
          <p:nvPr/>
        </p:nvSpPr>
        <p:spPr>
          <a:xfrm>
            <a:off x="6807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29" name="Shape 1129"/>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30" name="Shape 1130"/>
          <p:cNvSpPr txBox="1"/>
          <p:nvPr/>
        </p:nvSpPr>
        <p:spPr>
          <a:xfrm>
            <a:off x="7264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31" name="Shape 1131"/>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32" name="Shape 1132"/>
          <p:cNvSpPr txBox="1"/>
          <p:nvPr/>
        </p:nvSpPr>
        <p:spPr>
          <a:xfrm>
            <a:off x="6960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33" name="Shape 1133"/>
          <p:cNvSpPr txBox="1"/>
          <p:nvPr/>
        </p:nvSpPr>
        <p:spPr>
          <a:xfrm>
            <a:off x="6988950" y="2776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34" name="Shape 1134"/>
          <p:cNvSpPr txBox="1"/>
          <p:nvPr/>
        </p:nvSpPr>
        <p:spPr>
          <a:xfrm>
            <a:off x="6960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35" name="Shape 1135"/>
          <p:cNvSpPr txBox="1"/>
          <p:nvPr/>
        </p:nvSpPr>
        <p:spPr>
          <a:xfrm>
            <a:off x="7112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36" name="Shape 1136"/>
          <p:cNvSpPr txBox="1"/>
          <p:nvPr/>
        </p:nvSpPr>
        <p:spPr>
          <a:xfrm>
            <a:off x="7036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37" name="Shape 1137"/>
          <p:cNvSpPr txBox="1"/>
          <p:nvPr/>
        </p:nvSpPr>
        <p:spPr>
          <a:xfrm>
            <a:off x="7112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38" name="Shape 1138"/>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39" name="Shape 1139"/>
          <p:cNvSpPr txBox="1"/>
          <p:nvPr/>
        </p:nvSpPr>
        <p:spPr>
          <a:xfrm>
            <a:off x="7036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40" name="Shape 1140"/>
          <p:cNvSpPr txBox="1"/>
          <p:nvPr/>
        </p:nvSpPr>
        <p:spPr>
          <a:xfrm>
            <a:off x="7188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41" name="Shape 1141"/>
          <p:cNvSpPr txBox="1"/>
          <p:nvPr/>
        </p:nvSpPr>
        <p:spPr>
          <a:xfrm>
            <a:off x="72648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42" name="Shape 1142"/>
          <p:cNvSpPr txBox="1"/>
          <p:nvPr/>
        </p:nvSpPr>
        <p:spPr>
          <a:xfrm>
            <a:off x="74934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43" name="Shape 1143"/>
          <p:cNvSpPr txBox="1"/>
          <p:nvPr/>
        </p:nvSpPr>
        <p:spPr>
          <a:xfrm>
            <a:off x="7417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44" name="Shape 1144"/>
          <p:cNvSpPr txBox="1"/>
          <p:nvPr/>
        </p:nvSpPr>
        <p:spPr>
          <a:xfrm>
            <a:off x="6684150" y="2700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45" name="Shape 1145"/>
          <p:cNvSpPr txBox="1"/>
          <p:nvPr/>
        </p:nvSpPr>
        <p:spPr>
          <a:xfrm>
            <a:off x="6655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46" name="Shape 1146"/>
          <p:cNvSpPr txBox="1"/>
          <p:nvPr/>
        </p:nvSpPr>
        <p:spPr>
          <a:xfrm>
            <a:off x="68076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47" name="Shape 1147"/>
          <p:cNvSpPr txBox="1"/>
          <p:nvPr/>
        </p:nvSpPr>
        <p:spPr>
          <a:xfrm>
            <a:off x="67314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48" name="Shape 1148"/>
          <p:cNvSpPr txBox="1"/>
          <p:nvPr/>
        </p:nvSpPr>
        <p:spPr>
          <a:xfrm>
            <a:off x="6807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49" name="Shape 1149"/>
          <p:cNvSpPr txBox="1"/>
          <p:nvPr/>
        </p:nvSpPr>
        <p:spPr>
          <a:xfrm>
            <a:off x="6960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50" name="Shape 1150"/>
          <p:cNvSpPr txBox="1"/>
          <p:nvPr/>
        </p:nvSpPr>
        <p:spPr>
          <a:xfrm>
            <a:off x="6731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51" name="Shape 1151"/>
          <p:cNvSpPr txBox="1"/>
          <p:nvPr/>
        </p:nvSpPr>
        <p:spPr>
          <a:xfrm>
            <a:off x="6883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52" name="Shape 1152"/>
          <p:cNvSpPr txBox="1"/>
          <p:nvPr/>
        </p:nvSpPr>
        <p:spPr>
          <a:xfrm>
            <a:off x="69600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53" name="Shape 1153"/>
          <p:cNvSpPr txBox="1"/>
          <p:nvPr/>
        </p:nvSpPr>
        <p:spPr>
          <a:xfrm>
            <a:off x="71886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54" name="Shape 1154"/>
          <p:cNvSpPr txBox="1"/>
          <p:nvPr/>
        </p:nvSpPr>
        <p:spPr>
          <a:xfrm>
            <a:off x="71124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55" name="Shape 1155"/>
          <p:cNvSpPr txBox="1"/>
          <p:nvPr/>
        </p:nvSpPr>
        <p:spPr>
          <a:xfrm>
            <a:off x="68838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56" name="Shape 1156"/>
          <p:cNvSpPr txBox="1"/>
          <p:nvPr/>
        </p:nvSpPr>
        <p:spPr>
          <a:xfrm>
            <a:off x="70362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57" name="Shape 1157"/>
          <p:cNvSpPr txBox="1"/>
          <p:nvPr/>
        </p:nvSpPr>
        <p:spPr>
          <a:xfrm>
            <a:off x="6684150" y="2624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58" name="Shape 1158"/>
          <p:cNvSpPr txBox="1"/>
          <p:nvPr/>
        </p:nvSpPr>
        <p:spPr>
          <a:xfrm>
            <a:off x="6655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59" name="Shape 1159"/>
          <p:cNvSpPr txBox="1"/>
          <p:nvPr/>
        </p:nvSpPr>
        <p:spPr>
          <a:xfrm>
            <a:off x="68076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60" name="Shape 1160"/>
          <p:cNvSpPr txBox="1"/>
          <p:nvPr/>
        </p:nvSpPr>
        <p:spPr>
          <a:xfrm>
            <a:off x="67314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61" name="Shape 1161"/>
          <p:cNvSpPr txBox="1"/>
          <p:nvPr/>
        </p:nvSpPr>
        <p:spPr>
          <a:xfrm>
            <a:off x="6807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62" name="Shape 1162"/>
          <p:cNvSpPr txBox="1"/>
          <p:nvPr/>
        </p:nvSpPr>
        <p:spPr>
          <a:xfrm>
            <a:off x="6960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63" name="Shape 1163"/>
          <p:cNvSpPr txBox="1"/>
          <p:nvPr/>
        </p:nvSpPr>
        <p:spPr>
          <a:xfrm>
            <a:off x="6731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64" name="Shape 1164"/>
          <p:cNvSpPr txBox="1"/>
          <p:nvPr/>
        </p:nvSpPr>
        <p:spPr>
          <a:xfrm>
            <a:off x="6883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65" name="Shape 1165"/>
          <p:cNvSpPr txBox="1"/>
          <p:nvPr/>
        </p:nvSpPr>
        <p:spPr>
          <a:xfrm>
            <a:off x="69600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66" name="Shape 1166"/>
          <p:cNvSpPr txBox="1"/>
          <p:nvPr/>
        </p:nvSpPr>
        <p:spPr>
          <a:xfrm>
            <a:off x="6807600" y="2202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67" name="Shape 1167"/>
          <p:cNvSpPr txBox="1"/>
          <p:nvPr/>
        </p:nvSpPr>
        <p:spPr>
          <a:xfrm>
            <a:off x="6960000" y="2202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68" name="Shape 1168"/>
          <p:cNvSpPr txBox="1"/>
          <p:nvPr/>
        </p:nvSpPr>
        <p:spPr>
          <a:xfrm>
            <a:off x="6655200" y="2202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69" name="Shape 1169"/>
          <p:cNvSpPr txBox="1"/>
          <p:nvPr/>
        </p:nvSpPr>
        <p:spPr>
          <a:xfrm>
            <a:off x="71886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70" name="Shape 1170"/>
          <p:cNvSpPr txBox="1"/>
          <p:nvPr/>
        </p:nvSpPr>
        <p:spPr>
          <a:xfrm>
            <a:off x="71124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71" name="Shape 1171"/>
          <p:cNvSpPr txBox="1"/>
          <p:nvPr/>
        </p:nvSpPr>
        <p:spPr>
          <a:xfrm>
            <a:off x="7112400" y="2202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72" name="Shape 1172"/>
          <p:cNvSpPr txBox="1"/>
          <p:nvPr/>
        </p:nvSpPr>
        <p:spPr>
          <a:xfrm>
            <a:off x="6836550" y="2243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73" name="Shape 1173"/>
          <p:cNvSpPr txBox="1"/>
          <p:nvPr/>
        </p:nvSpPr>
        <p:spPr>
          <a:xfrm>
            <a:off x="6807600" y="2125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74" name="Shape 1174"/>
          <p:cNvSpPr txBox="1"/>
          <p:nvPr/>
        </p:nvSpPr>
        <p:spPr>
          <a:xfrm>
            <a:off x="6960000" y="2202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75" name="Shape 1175"/>
          <p:cNvSpPr txBox="1"/>
          <p:nvPr/>
        </p:nvSpPr>
        <p:spPr>
          <a:xfrm>
            <a:off x="7112400" y="2125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76" name="Shape 1176"/>
          <p:cNvSpPr txBox="1"/>
          <p:nvPr/>
        </p:nvSpPr>
        <p:spPr>
          <a:xfrm>
            <a:off x="68838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77" name="Shape 1177"/>
          <p:cNvSpPr txBox="1"/>
          <p:nvPr/>
        </p:nvSpPr>
        <p:spPr>
          <a:xfrm>
            <a:off x="70362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78" name="Shape 1178"/>
          <p:cNvSpPr txBox="1"/>
          <p:nvPr/>
        </p:nvSpPr>
        <p:spPr>
          <a:xfrm>
            <a:off x="6655200" y="2125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79" name="Shape 1179"/>
          <p:cNvSpPr txBox="1"/>
          <p:nvPr/>
        </p:nvSpPr>
        <p:spPr>
          <a:xfrm>
            <a:off x="7226700" y="29260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80" name="Shape 1180"/>
          <p:cNvSpPr txBox="1"/>
          <p:nvPr/>
        </p:nvSpPr>
        <p:spPr>
          <a:xfrm>
            <a:off x="6731400" y="2202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81" name="Shape 1181"/>
          <p:cNvSpPr txBox="1"/>
          <p:nvPr/>
        </p:nvSpPr>
        <p:spPr>
          <a:xfrm>
            <a:off x="6988950" y="3005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82" name="Shape 1182"/>
          <p:cNvSpPr txBox="1"/>
          <p:nvPr/>
        </p:nvSpPr>
        <p:spPr>
          <a:xfrm>
            <a:off x="6960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83" name="Shape 1183"/>
          <p:cNvSpPr txBox="1"/>
          <p:nvPr/>
        </p:nvSpPr>
        <p:spPr>
          <a:xfrm>
            <a:off x="7112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84" name="Shape 1184"/>
          <p:cNvSpPr txBox="1"/>
          <p:nvPr/>
        </p:nvSpPr>
        <p:spPr>
          <a:xfrm>
            <a:off x="7036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85" name="Shape 1185"/>
          <p:cNvSpPr txBox="1"/>
          <p:nvPr/>
        </p:nvSpPr>
        <p:spPr>
          <a:xfrm>
            <a:off x="7112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86" name="Shape 1186"/>
          <p:cNvSpPr txBox="1"/>
          <p:nvPr/>
        </p:nvSpPr>
        <p:spPr>
          <a:xfrm>
            <a:off x="7264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87" name="Shape 1187"/>
          <p:cNvSpPr txBox="1"/>
          <p:nvPr/>
        </p:nvSpPr>
        <p:spPr>
          <a:xfrm>
            <a:off x="70362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88" name="Shape 1188"/>
          <p:cNvSpPr txBox="1"/>
          <p:nvPr/>
        </p:nvSpPr>
        <p:spPr>
          <a:xfrm>
            <a:off x="71886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89" name="Shape 1189"/>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90" name="Shape 1190"/>
          <p:cNvSpPr txBox="1"/>
          <p:nvPr/>
        </p:nvSpPr>
        <p:spPr>
          <a:xfrm>
            <a:off x="7112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91" name="Shape 1191"/>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92" name="Shape 1192"/>
          <p:cNvSpPr txBox="1"/>
          <p:nvPr/>
        </p:nvSpPr>
        <p:spPr>
          <a:xfrm>
            <a:off x="6960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93" name="Shape 1193"/>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94" name="Shape 1194"/>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95" name="Shape 1195"/>
          <p:cNvSpPr txBox="1"/>
          <p:nvPr/>
        </p:nvSpPr>
        <p:spPr>
          <a:xfrm>
            <a:off x="7417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96" name="Shape 1196"/>
          <p:cNvSpPr txBox="1"/>
          <p:nvPr/>
        </p:nvSpPr>
        <p:spPr>
          <a:xfrm>
            <a:off x="71124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97" name="Shape 1197"/>
          <p:cNvSpPr txBox="1"/>
          <p:nvPr/>
        </p:nvSpPr>
        <p:spPr>
          <a:xfrm>
            <a:off x="7141350" y="2624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98" name="Shape 1198"/>
          <p:cNvSpPr txBox="1"/>
          <p:nvPr/>
        </p:nvSpPr>
        <p:spPr>
          <a:xfrm>
            <a:off x="71124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199" name="Shape 1199"/>
          <p:cNvSpPr txBox="1"/>
          <p:nvPr/>
        </p:nvSpPr>
        <p:spPr>
          <a:xfrm>
            <a:off x="72648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00" name="Shape 1200"/>
          <p:cNvSpPr txBox="1"/>
          <p:nvPr/>
        </p:nvSpPr>
        <p:spPr>
          <a:xfrm>
            <a:off x="71886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01" name="Shape 1201"/>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02" name="Shape 1202"/>
          <p:cNvSpPr txBox="1"/>
          <p:nvPr/>
        </p:nvSpPr>
        <p:spPr>
          <a:xfrm>
            <a:off x="7417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03" name="Shape 1203"/>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04" name="Shape 1204"/>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05" name="Shape 1205"/>
          <p:cNvSpPr txBox="1"/>
          <p:nvPr/>
        </p:nvSpPr>
        <p:spPr>
          <a:xfrm>
            <a:off x="74172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06" name="Shape 1206"/>
          <p:cNvSpPr txBox="1"/>
          <p:nvPr/>
        </p:nvSpPr>
        <p:spPr>
          <a:xfrm>
            <a:off x="76458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07" name="Shape 1207"/>
          <p:cNvSpPr txBox="1"/>
          <p:nvPr/>
        </p:nvSpPr>
        <p:spPr>
          <a:xfrm>
            <a:off x="75696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08" name="Shape 1208"/>
          <p:cNvSpPr txBox="1"/>
          <p:nvPr/>
        </p:nvSpPr>
        <p:spPr>
          <a:xfrm>
            <a:off x="6836550" y="2548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09" name="Shape 1209"/>
          <p:cNvSpPr txBox="1"/>
          <p:nvPr/>
        </p:nvSpPr>
        <p:spPr>
          <a:xfrm>
            <a:off x="68076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10" name="Shape 1210"/>
          <p:cNvSpPr txBox="1"/>
          <p:nvPr/>
        </p:nvSpPr>
        <p:spPr>
          <a:xfrm>
            <a:off x="69600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11" name="Shape 1211"/>
          <p:cNvSpPr txBox="1"/>
          <p:nvPr/>
        </p:nvSpPr>
        <p:spPr>
          <a:xfrm>
            <a:off x="68838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12" name="Shape 1212"/>
          <p:cNvSpPr txBox="1"/>
          <p:nvPr/>
        </p:nvSpPr>
        <p:spPr>
          <a:xfrm>
            <a:off x="6960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13" name="Shape 1213"/>
          <p:cNvSpPr txBox="1"/>
          <p:nvPr/>
        </p:nvSpPr>
        <p:spPr>
          <a:xfrm>
            <a:off x="71124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14" name="Shape 1214"/>
          <p:cNvSpPr txBox="1"/>
          <p:nvPr/>
        </p:nvSpPr>
        <p:spPr>
          <a:xfrm>
            <a:off x="6883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15" name="Shape 1215"/>
          <p:cNvSpPr txBox="1"/>
          <p:nvPr/>
        </p:nvSpPr>
        <p:spPr>
          <a:xfrm>
            <a:off x="7036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16" name="Shape 1216"/>
          <p:cNvSpPr txBox="1"/>
          <p:nvPr/>
        </p:nvSpPr>
        <p:spPr>
          <a:xfrm>
            <a:off x="71124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17" name="Shape 1217"/>
          <p:cNvSpPr txBox="1"/>
          <p:nvPr/>
        </p:nvSpPr>
        <p:spPr>
          <a:xfrm>
            <a:off x="72648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18" name="Shape 1218"/>
          <p:cNvSpPr txBox="1"/>
          <p:nvPr/>
        </p:nvSpPr>
        <p:spPr>
          <a:xfrm>
            <a:off x="70362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19" name="Shape 1219"/>
          <p:cNvSpPr txBox="1"/>
          <p:nvPr/>
        </p:nvSpPr>
        <p:spPr>
          <a:xfrm>
            <a:off x="6836550" y="2472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20" name="Shape 1220"/>
          <p:cNvSpPr txBox="1"/>
          <p:nvPr/>
        </p:nvSpPr>
        <p:spPr>
          <a:xfrm>
            <a:off x="68076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21" name="Shape 1221"/>
          <p:cNvSpPr txBox="1"/>
          <p:nvPr/>
        </p:nvSpPr>
        <p:spPr>
          <a:xfrm>
            <a:off x="69600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22" name="Shape 1222"/>
          <p:cNvSpPr txBox="1"/>
          <p:nvPr/>
        </p:nvSpPr>
        <p:spPr>
          <a:xfrm>
            <a:off x="69600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23" name="Shape 1223"/>
          <p:cNvSpPr txBox="1"/>
          <p:nvPr/>
        </p:nvSpPr>
        <p:spPr>
          <a:xfrm>
            <a:off x="71124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24" name="Shape 1224"/>
          <p:cNvSpPr txBox="1"/>
          <p:nvPr/>
        </p:nvSpPr>
        <p:spPr>
          <a:xfrm>
            <a:off x="6883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25" name="Shape 1225"/>
          <p:cNvSpPr txBox="1"/>
          <p:nvPr/>
        </p:nvSpPr>
        <p:spPr>
          <a:xfrm>
            <a:off x="7036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26" name="Shape 1226"/>
          <p:cNvSpPr txBox="1"/>
          <p:nvPr/>
        </p:nvSpPr>
        <p:spPr>
          <a:xfrm>
            <a:off x="6912750" y="3157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27" name="Shape 1227"/>
          <p:cNvSpPr txBox="1"/>
          <p:nvPr/>
        </p:nvSpPr>
        <p:spPr>
          <a:xfrm>
            <a:off x="68838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28" name="Shape 1228"/>
          <p:cNvSpPr txBox="1"/>
          <p:nvPr/>
        </p:nvSpPr>
        <p:spPr>
          <a:xfrm>
            <a:off x="70362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29" name="Shape 1229"/>
          <p:cNvSpPr txBox="1"/>
          <p:nvPr/>
        </p:nvSpPr>
        <p:spPr>
          <a:xfrm>
            <a:off x="6960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30" name="Shape 1230"/>
          <p:cNvSpPr txBox="1"/>
          <p:nvPr/>
        </p:nvSpPr>
        <p:spPr>
          <a:xfrm>
            <a:off x="70362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31" name="Shape 1231"/>
          <p:cNvSpPr txBox="1"/>
          <p:nvPr/>
        </p:nvSpPr>
        <p:spPr>
          <a:xfrm>
            <a:off x="71886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32" name="Shape 1232"/>
          <p:cNvSpPr txBox="1"/>
          <p:nvPr/>
        </p:nvSpPr>
        <p:spPr>
          <a:xfrm>
            <a:off x="69600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33" name="Shape 1233"/>
          <p:cNvSpPr txBox="1"/>
          <p:nvPr/>
        </p:nvSpPr>
        <p:spPr>
          <a:xfrm>
            <a:off x="71124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34" name="Shape 1234"/>
          <p:cNvSpPr txBox="1"/>
          <p:nvPr/>
        </p:nvSpPr>
        <p:spPr>
          <a:xfrm>
            <a:off x="7188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35" name="Shape 1235"/>
          <p:cNvSpPr txBox="1"/>
          <p:nvPr/>
        </p:nvSpPr>
        <p:spPr>
          <a:xfrm>
            <a:off x="7036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36" name="Shape 1236"/>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37" name="Shape 1237"/>
          <p:cNvSpPr txBox="1"/>
          <p:nvPr/>
        </p:nvSpPr>
        <p:spPr>
          <a:xfrm>
            <a:off x="6883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38" name="Shape 1238"/>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39" name="Shape 1239"/>
          <p:cNvSpPr txBox="1"/>
          <p:nvPr/>
        </p:nvSpPr>
        <p:spPr>
          <a:xfrm>
            <a:off x="7341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40" name="Shape 1240"/>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41" name="Shape 1241"/>
          <p:cNvSpPr txBox="1"/>
          <p:nvPr/>
        </p:nvSpPr>
        <p:spPr>
          <a:xfrm>
            <a:off x="7036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42" name="Shape 1242"/>
          <p:cNvSpPr txBox="1"/>
          <p:nvPr/>
        </p:nvSpPr>
        <p:spPr>
          <a:xfrm>
            <a:off x="7065150" y="2776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43" name="Shape 1243"/>
          <p:cNvSpPr txBox="1"/>
          <p:nvPr/>
        </p:nvSpPr>
        <p:spPr>
          <a:xfrm>
            <a:off x="70362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44" name="Shape 1244"/>
          <p:cNvSpPr txBox="1"/>
          <p:nvPr/>
        </p:nvSpPr>
        <p:spPr>
          <a:xfrm>
            <a:off x="7188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45" name="Shape 1245"/>
          <p:cNvSpPr txBox="1"/>
          <p:nvPr/>
        </p:nvSpPr>
        <p:spPr>
          <a:xfrm>
            <a:off x="71124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46" name="Shape 1246"/>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47" name="Shape 1247"/>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48" name="Shape 1248"/>
          <p:cNvSpPr txBox="1"/>
          <p:nvPr/>
        </p:nvSpPr>
        <p:spPr>
          <a:xfrm>
            <a:off x="71124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49" name="Shape 1249"/>
          <p:cNvSpPr txBox="1"/>
          <p:nvPr/>
        </p:nvSpPr>
        <p:spPr>
          <a:xfrm>
            <a:off x="72648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50" name="Shape 1250"/>
          <p:cNvSpPr txBox="1"/>
          <p:nvPr/>
        </p:nvSpPr>
        <p:spPr>
          <a:xfrm>
            <a:off x="7341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51" name="Shape 1251"/>
          <p:cNvSpPr txBox="1"/>
          <p:nvPr/>
        </p:nvSpPr>
        <p:spPr>
          <a:xfrm>
            <a:off x="75696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52" name="Shape 1252"/>
          <p:cNvSpPr txBox="1"/>
          <p:nvPr/>
        </p:nvSpPr>
        <p:spPr>
          <a:xfrm>
            <a:off x="74934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53" name="Shape 1253"/>
          <p:cNvSpPr txBox="1"/>
          <p:nvPr/>
        </p:nvSpPr>
        <p:spPr>
          <a:xfrm>
            <a:off x="6760350" y="2700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54" name="Shape 1254"/>
          <p:cNvSpPr txBox="1"/>
          <p:nvPr/>
        </p:nvSpPr>
        <p:spPr>
          <a:xfrm>
            <a:off x="6731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55" name="Shape 1255"/>
          <p:cNvSpPr txBox="1"/>
          <p:nvPr/>
        </p:nvSpPr>
        <p:spPr>
          <a:xfrm>
            <a:off x="68838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56" name="Shape 1256"/>
          <p:cNvSpPr txBox="1"/>
          <p:nvPr/>
        </p:nvSpPr>
        <p:spPr>
          <a:xfrm>
            <a:off x="68076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57" name="Shape 1257"/>
          <p:cNvSpPr txBox="1"/>
          <p:nvPr/>
        </p:nvSpPr>
        <p:spPr>
          <a:xfrm>
            <a:off x="6883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58" name="Shape 1258"/>
          <p:cNvSpPr txBox="1"/>
          <p:nvPr/>
        </p:nvSpPr>
        <p:spPr>
          <a:xfrm>
            <a:off x="7036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59" name="Shape 1259"/>
          <p:cNvSpPr txBox="1"/>
          <p:nvPr/>
        </p:nvSpPr>
        <p:spPr>
          <a:xfrm>
            <a:off x="6807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60" name="Shape 1260"/>
          <p:cNvSpPr txBox="1"/>
          <p:nvPr/>
        </p:nvSpPr>
        <p:spPr>
          <a:xfrm>
            <a:off x="6960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61" name="Shape 1261"/>
          <p:cNvSpPr txBox="1"/>
          <p:nvPr/>
        </p:nvSpPr>
        <p:spPr>
          <a:xfrm>
            <a:off x="70362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62" name="Shape 1262"/>
          <p:cNvSpPr txBox="1"/>
          <p:nvPr/>
        </p:nvSpPr>
        <p:spPr>
          <a:xfrm>
            <a:off x="71886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63" name="Shape 1263"/>
          <p:cNvSpPr txBox="1"/>
          <p:nvPr/>
        </p:nvSpPr>
        <p:spPr>
          <a:xfrm>
            <a:off x="69600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64" name="Shape 1264"/>
          <p:cNvSpPr txBox="1"/>
          <p:nvPr/>
        </p:nvSpPr>
        <p:spPr>
          <a:xfrm>
            <a:off x="6760350" y="2624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65" name="Shape 1265"/>
          <p:cNvSpPr txBox="1"/>
          <p:nvPr/>
        </p:nvSpPr>
        <p:spPr>
          <a:xfrm>
            <a:off x="67314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66" name="Shape 1266"/>
          <p:cNvSpPr txBox="1"/>
          <p:nvPr/>
        </p:nvSpPr>
        <p:spPr>
          <a:xfrm>
            <a:off x="68838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67" name="Shape 1267"/>
          <p:cNvSpPr txBox="1"/>
          <p:nvPr/>
        </p:nvSpPr>
        <p:spPr>
          <a:xfrm>
            <a:off x="6883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68" name="Shape 1268"/>
          <p:cNvSpPr txBox="1"/>
          <p:nvPr/>
        </p:nvSpPr>
        <p:spPr>
          <a:xfrm>
            <a:off x="7036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69" name="Shape 1269"/>
          <p:cNvSpPr txBox="1"/>
          <p:nvPr/>
        </p:nvSpPr>
        <p:spPr>
          <a:xfrm>
            <a:off x="6807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70" name="Shape 1270"/>
          <p:cNvSpPr txBox="1"/>
          <p:nvPr/>
        </p:nvSpPr>
        <p:spPr>
          <a:xfrm>
            <a:off x="6960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71" name="Shape 1271"/>
          <p:cNvSpPr txBox="1"/>
          <p:nvPr/>
        </p:nvSpPr>
        <p:spPr>
          <a:xfrm>
            <a:off x="7065150" y="3234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72" name="Shape 1272"/>
          <p:cNvSpPr txBox="1"/>
          <p:nvPr/>
        </p:nvSpPr>
        <p:spPr>
          <a:xfrm>
            <a:off x="70362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73" name="Shape 1273"/>
          <p:cNvSpPr txBox="1"/>
          <p:nvPr/>
        </p:nvSpPr>
        <p:spPr>
          <a:xfrm>
            <a:off x="71886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74" name="Shape 1274"/>
          <p:cNvSpPr txBox="1"/>
          <p:nvPr/>
        </p:nvSpPr>
        <p:spPr>
          <a:xfrm>
            <a:off x="7112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75" name="Shape 1275"/>
          <p:cNvSpPr txBox="1"/>
          <p:nvPr/>
        </p:nvSpPr>
        <p:spPr>
          <a:xfrm>
            <a:off x="71886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76" name="Shape 1276"/>
          <p:cNvSpPr txBox="1"/>
          <p:nvPr/>
        </p:nvSpPr>
        <p:spPr>
          <a:xfrm>
            <a:off x="73410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77" name="Shape 1277"/>
          <p:cNvSpPr txBox="1"/>
          <p:nvPr/>
        </p:nvSpPr>
        <p:spPr>
          <a:xfrm>
            <a:off x="71124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78" name="Shape 1278"/>
          <p:cNvSpPr txBox="1"/>
          <p:nvPr/>
        </p:nvSpPr>
        <p:spPr>
          <a:xfrm>
            <a:off x="72648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79" name="Shape 1279"/>
          <p:cNvSpPr txBox="1"/>
          <p:nvPr/>
        </p:nvSpPr>
        <p:spPr>
          <a:xfrm>
            <a:off x="7341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80" name="Shape 1280"/>
          <p:cNvSpPr txBox="1"/>
          <p:nvPr/>
        </p:nvSpPr>
        <p:spPr>
          <a:xfrm>
            <a:off x="7188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81" name="Shape 1281"/>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82" name="Shape 1282"/>
          <p:cNvSpPr txBox="1"/>
          <p:nvPr/>
        </p:nvSpPr>
        <p:spPr>
          <a:xfrm>
            <a:off x="7036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83" name="Shape 1283"/>
          <p:cNvSpPr txBox="1"/>
          <p:nvPr/>
        </p:nvSpPr>
        <p:spPr>
          <a:xfrm>
            <a:off x="7569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84" name="Shape 1284"/>
          <p:cNvSpPr txBox="1"/>
          <p:nvPr/>
        </p:nvSpPr>
        <p:spPr>
          <a:xfrm>
            <a:off x="7493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85" name="Shape 1285"/>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86" name="Shape 1286"/>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87" name="Shape 1287"/>
          <p:cNvSpPr txBox="1"/>
          <p:nvPr/>
        </p:nvSpPr>
        <p:spPr>
          <a:xfrm>
            <a:off x="72175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88" name="Shape 1288"/>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89" name="Shape 1289"/>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90" name="Shape 1290"/>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91" name="Shape 1291"/>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92" name="Shape 1292"/>
          <p:cNvSpPr txBox="1"/>
          <p:nvPr/>
        </p:nvSpPr>
        <p:spPr>
          <a:xfrm>
            <a:off x="7493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93" name="Shape 1293"/>
          <p:cNvSpPr txBox="1"/>
          <p:nvPr/>
        </p:nvSpPr>
        <p:spPr>
          <a:xfrm>
            <a:off x="72648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94" name="Shape 1294"/>
          <p:cNvSpPr txBox="1"/>
          <p:nvPr/>
        </p:nvSpPr>
        <p:spPr>
          <a:xfrm>
            <a:off x="7417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95" name="Shape 1295"/>
          <p:cNvSpPr txBox="1"/>
          <p:nvPr/>
        </p:nvSpPr>
        <p:spPr>
          <a:xfrm>
            <a:off x="7493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96" name="Shape 1296"/>
          <p:cNvSpPr txBox="1"/>
          <p:nvPr/>
        </p:nvSpPr>
        <p:spPr>
          <a:xfrm>
            <a:off x="7722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97" name="Shape 1297"/>
          <p:cNvSpPr txBox="1"/>
          <p:nvPr/>
        </p:nvSpPr>
        <p:spPr>
          <a:xfrm>
            <a:off x="7645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98" name="Shape 1298"/>
          <p:cNvSpPr txBox="1"/>
          <p:nvPr/>
        </p:nvSpPr>
        <p:spPr>
          <a:xfrm>
            <a:off x="6912750" y="2776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299" name="Shape 1299"/>
          <p:cNvSpPr txBox="1"/>
          <p:nvPr/>
        </p:nvSpPr>
        <p:spPr>
          <a:xfrm>
            <a:off x="6883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00" name="Shape 1300"/>
          <p:cNvSpPr txBox="1"/>
          <p:nvPr/>
        </p:nvSpPr>
        <p:spPr>
          <a:xfrm>
            <a:off x="7036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01" name="Shape 1301"/>
          <p:cNvSpPr txBox="1"/>
          <p:nvPr/>
        </p:nvSpPr>
        <p:spPr>
          <a:xfrm>
            <a:off x="6960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02" name="Shape 1302"/>
          <p:cNvSpPr txBox="1"/>
          <p:nvPr/>
        </p:nvSpPr>
        <p:spPr>
          <a:xfrm>
            <a:off x="7036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03" name="Shape 1303"/>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04" name="Shape 1304"/>
          <p:cNvSpPr txBox="1"/>
          <p:nvPr/>
        </p:nvSpPr>
        <p:spPr>
          <a:xfrm>
            <a:off x="6960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05" name="Shape 1305"/>
          <p:cNvSpPr txBox="1"/>
          <p:nvPr/>
        </p:nvSpPr>
        <p:spPr>
          <a:xfrm>
            <a:off x="7112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06" name="Shape 1306"/>
          <p:cNvSpPr txBox="1"/>
          <p:nvPr/>
        </p:nvSpPr>
        <p:spPr>
          <a:xfrm>
            <a:off x="71886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07" name="Shape 1307"/>
          <p:cNvSpPr txBox="1"/>
          <p:nvPr/>
        </p:nvSpPr>
        <p:spPr>
          <a:xfrm>
            <a:off x="7341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08" name="Shape 1308"/>
          <p:cNvSpPr txBox="1"/>
          <p:nvPr/>
        </p:nvSpPr>
        <p:spPr>
          <a:xfrm>
            <a:off x="71124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09" name="Shape 1309"/>
          <p:cNvSpPr txBox="1"/>
          <p:nvPr/>
        </p:nvSpPr>
        <p:spPr>
          <a:xfrm>
            <a:off x="6912750" y="2700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10" name="Shape 1310"/>
          <p:cNvSpPr txBox="1"/>
          <p:nvPr/>
        </p:nvSpPr>
        <p:spPr>
          <a:xfrm>
            <a:off x="6883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11" name="Shape 1311"/>
          <p:cNvSpPr txBox="1"/>
          <p:nvPr/>
        </p:nvSpPr>
        <p:spPr>
          <a:xfrm>
            <a:off x="7036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12" name="Shape 1312"/>
          <p:cNvSpPr txBox="1"/>
          <p:nvPr/>
        </p:nvSpPr>
        <p:spPr>
          <a:xfrm>
            <a:off x="70362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13" name="Shape 1313"/>
          <p:cNvSpPr txBox="1"/>
          <p:nvPr/>
        </p:nvSpPr>
        <p:spPr>
          <a:xfrm>
            <a:off x="7188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14" name="Shape 1314"/>
          <p:cNvSpPr txBox="1"/>
          <p:nvPr/>
        </p:nvSpPr>
        <p:spPr>
          <a:xfrm>
            <a:off x="6960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15" name="Shape 1315"/>
          <p:cNvSpPr txBox="1"/>
          <p:nvPr/>
        </p:nvSpPr>
        <p:spPr>
          <a:xfrm>
            <a:off x="7112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16" name="Shape 1316"/>
          <p:cNvSpPr txBox="1"/>
          <p:nvPr/>
        </p:nvSpPr>
        <p:spPr>
          <a:xfrm>
            <a:off x="7065150" y="3234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17" name="Shape 1317"/>
          <p:cNvSpPr txBox="1"/>
          <p:nvPr/>
        </p:nvSpPr>
        <p:spPr>
          <a:xfrm>
            <a:off x="70362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18" name="Shape 1318"/>
          <p:cNvSpPr txBox="1"/>
          <p:nvPr/>
        </p:nvSpPr>
        <p:spPr>
          <a:xfrm>
            <a:off x="71886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19" name="Shape 1319"/>
          <p:cNvSpPr txBox="1"/>
          <p:nvPr/>
        </p:nvSpPr>
        <p:spPr>
          <a:xfrm>
            <a:off x="7112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20" name="Shape 1320"/>
          <p:cNvSpPr txBox="1"/>
          <p:nvPr/>
        </p:nvSpPr>
        <p:spPr>
          <a:xfrm>
            <a:off x="71886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21" name="Shape 1321"/>
          <p:cNvSpPr txBox="1"/>
          <p:nvPr/>
        </p:nvSpPr>
        <p:spPr>
          <a:xfrm>
            <a:off x="73410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22" name="Shape 1322"/>
          <p:cNvSpPr txBox="1"/>
          <p:nvPr/>
        </p:nvSpPr>
        <p:spPr>
          <a:xfrm>
            <a:off x="7112400" y="3345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23" name="Shape 1323"/>
          <p:cNvSpPr txBox="1"/>
          <p:nvPr/>
        </p:nvSpPr>
        <p:spPr>
          <a:xfrm>
            <a:off x="72648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24" name="Shape 1324"/>
          <p:cNvSpPr txBox="1"/>
          <p:nvPr/>
        </p:nvSpPr>
        <p:spPr>
          <a:xfrm>
            <a:off x="7341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25" name="Shape 1325"/>
          <p:cNvSpPr txBox="1"/>
          <p:nvPr/>
        </p:nvSpPr>
        <p:spPr>
          <a:xfrm>
            <a:off x="7188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26" name="Shape 1326"/>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27" name="Shape 1327"/>
          <p:cNvSpPr txBox="1"/>
          <p:nvPr/>
        </p:nvSpPr>
        <p:spPr>
          <a:xfrm>
            <a:off x="7036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28" name="Shape 1328"/>
          <p:cNvSpPr txBox="1"/>
          <p:nvPr/>
        </p:nvSpPr>
        <p:spPr>
          <a:xfrm>
            <a:off x="7569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29" name="Shape 1329"/>
          <p:cNvSpPr txBox="1"/>
          <p:nvPr/>
        </p:nvSpPr>
        <p:spPr>
          <a:xfrm>
            <a:off x="7493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30" name="Shape 1330"/>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31" name="Shape 1331"/>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32" name="Shape 1332"/>
          <p:cNvSpPr txBox="1"/>
          <p:nvPr/>
        </p:nvSpPr>
        <p:spPr>
          <a:xfrm>
            <a:off x="72175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33" name="Shape 1333"/>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34" name="Shape 1334"/>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35" name="Shape 1335"/>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36" name="Shape 1336"/>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37" name="Shape 1337"/>
          <p:cNvSpPr txBox="1"/>
          <p:nvPr/>
        </p:nvSpPr>
        <p:spPr>
          <a:xfrm>
            <a:off x="7493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38" name="Shape 1338"/>
          <p:cNvSpPr txBox="1"/>
          <p:nvPr/>
        </p:nvSpPr>
        <p:spPr>
          <a:xfrm>
            <a:off x="72648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39" name="Shape 1339"/>
          <p:cNvSpPr txBox="1"/>
          <p:nvPr/>
        </p:nvSpPr>
        <p:spPr>
          <a:xfrm>
            <a:off x="7417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40" name="Shape 1340"/>
          <p:cNvSpPr txBox="1"/>
          <p:nvPr/>
        </p:nvSpPr>
        <p:spPr>
          <a:xfrm>
            <a:off x="7493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41" name="Shape 1341"/>
          <p:cNvSpPr txBox="1"/>
          <p:nvPr/>
        </p:nvSpPr>
        <p:spPr>
          <a:xfrm>
            <a:off x="7722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42" name="Shape 1342"/>
          <p:cNvSpPr txBox="1"/>
          <p:nvPr/>
        </p:nvSpPr>
        <p:spPr>
          <a:xfrm>
            <a:off x="7645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43" name="Shape 1343"/>
          <p:cNvSpPr txBox="1"/>
          <p:nvPr/>
        </p:nvSpPr>
        <p:spPr>
          <a:xfrm>
            <a:off x="6912750" y="2776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44" name="Shape 1344"/>
          <p:cNvSpPr txBox="1"/>
          <p:nvPr/>
        </p:nvSpPr>
        <p:spPr>
          <a:xfrm>
            <a:off x="6883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45" name="Shape 1345"/>
          <p:cNvSpPr txBox="1"/>
          <p:nvPr/>
        </p:nvSpPr>
        <p:spPr>
          <a:xfrm>
            <a:off x="7036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46" name="Shape 1346"/>
          <p:cNvSpPr txBox="1"/>
          <p:nvPr/>
        </p:nvSpPr>
        <p:spPr>
          <a:xfrm>
            <a:off x="6960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47" name="Shape 1347"/>
          <p:cNvSpPr txBox="1"/>
          <p:nvPr/>
        </p:nvSpPr>
        <p:spPr>
          <a:xfrm>
            <a:off x="7036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48" name="Shape 1348"/>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49" name="Shape 1349"/>
          <p:cNvSpPr txBox="1"/>
          <p:nvPr/>
        </p:nvSpPr>
        <p:spPr>
          <a:xfrm>
            <a:off x="6960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50" name="Shape 1350"/>
          <p:cNvSpPr txBox="1"/>
          <p:nvPr/>
        </p:nvSpPr>
        <p:spPr>
          <a:xfrm>
            <a:off x="7112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51" name="Shape 1351"/>
          <p:cNvSpPr txBox="1"/>
          <p:nvPr/>
        </p:nvSpPr>
        <p:spPr>
          <a:xfrm>
            <a:off x="71886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52" name="Shape 1352"/>
          <p:cNvSpPr txBox="1"/>
          <p:nvPr/>
        </p:nvSpPr>
        <p:spPr>
          <a:xfrm>
            <a:off x="74172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53" name="Shape 1353"/>
          <p:cNvSpPr txBox="1"/>
          <p:nvPr/>
        </p:nvSpPr>
        <p:spPr>
          <a:xfrm>
            <a:off x="7341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54" name="Shape 1354"/>
          <p:cNvSpPr txBox="1"/>
          <p:nvPr/>
        </p:nvSpPr>
        <p:spPr>
          <a:xfrm>
            <a:off x="71124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55" name="Shape 1355"/>
          <p:cNvSpPr txBox="1"/>
          <p:nvPr/>
        </p:nvSpPr>
        <p:spPr>
          <a:xfrm>
            <a:off x="72648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56" name="Shape 1356"/>
          <p:cNvSpPr txBox="1"/>
          <p:nvPr/>
        </p:nvSpPr>
        <p:spPr>
          <a:xfrm>
            <a:off x="6912750" y="2700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57" name="Shape 1357"/>
          <p:cNvSpPr txBox="1"/>
          <p:nvPr/>
        </p:nvSpPr>
        <p:spPr>
          <a:xfrm>
            <a:off x="6883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58" name="Shape 1358"/>
          <p:cNvSpPr txBox="1"/>
          <p:nvPr/>
        </p:nvSpPr>
        <p:spPr>
          <a:xfrm>
            <a:off x="7036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59" name="Shape 1359"/>
          <p:cNvSpPr txBox="1"/>
          <p:nvPr/>
        </p:nvSpPr>
        <p:spPr>
          <a:xfrm>
            <a:off x="69600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60" name="Shape 1360"/>
          <p:cNvSpPr txBox="1"/>
          <p:nvPr/>
        </p:nvSpPr>
        <p:spPr>
          <a:xfrm>
            <a:off x="70362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61" name="Shape 1361"/>
          <p:cNvSpPr txBox="1"/>
          <p:nvPr/>
        </p:nvSpPr>
        <p:spPr>
          <a:xfrm>
            <a:off x="7188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62" name="Shape 1362"/>
          <p:cNvSpPr txBox="1"/>
          <p:nvPr/>
        </p:nvSpPr>
        <p:spPr>
          <a:xfrm>
            <a:off x="6960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63" name="Shape 1363"/>
          <p:cNvSpPr txBox="1"/>
          <p:nvPr/>
        </p:nvSpPr>
        <p:spPr>
          <a:xfrm>
            <a:off x="7112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64" name="Shape 1364"/>
          <p:cNvSpPr txBox="1"/>
          <p:nvPr/>
        </p:nvSpPr>
        <p:spPr>
          <a:xfrm>
            <a:off x="71886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65" name="Shape 1365"/>
          <p:cNvSpPr txBox="1"/>
          <p:nvPr/>
        </p:nvSpPr>
        <p:spPr>
          <a:xfrm>
            <a:off x="70362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66" name="Shape 1366"/>
          <p:cNvSpPr txBox="1"/>
          <p:nvPr/>
        </p:nvSpPr>
        <p:spPr>
          <a:xfrm>
            <a:off x="71886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67" name="Shape 1367"/>
          <p:cNvSpPr txBox="1"/>
          <p:nvPr/>
        </p:nvSpPr>
        <p:spPr>
          <a:xfrm>
            <a:off x="68838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68" name="Shape 1368"/>
          <p:cNvSpPr txBox="1"/>
          <p:nvPr/>
        </p:nvSpPr>
        <p:spPr>
          <a:xfrm>
            <a:off x="74172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69" name="Shape 1369"/>
          <p:cNvSpPr txBox="1"/>
          <p:nvPr/>
        </p:nvSpPr>
        <p:spPr>
          <a:xfrm>
            <a:off x="73410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70" name="Shape 1370"/>
          <p:cNvSpPr txBox="1"/>
          <p:nvPr/>
        </p:nvSpPr>
        <p:spPr>
          <a:xfrm>
            <a:off x="73410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71" name="Shape 1371"/>
          <p:cNvSpPr txBox="1"/>
          <p:nvPr/>
        </p:nvSpPr>
        <p:spPr>
          <a:xfrm>
            <a:off x="7065150" y="2319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72" name="Shape 1372"/>
          <p:cNvSpPr txBox="1"/>
          <p:nvPr/>
        </p:nvSpPr>
        <p:spPr>
          <a:xfrm>
            <a:off x="7036200" y="2202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73" name="Shape 1373"/>
          <p:cNvSpPr txBox="1"/>
          <p:nvPr/>
        </p:nvSpPr>
        <p:spPr>
          <a:xfrm>
            <a:off x="71886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74" name="Shape 1374"/>
          <p:cNvSpPr txBox="1"/>
          <p:nvPr/>
        </p:nvSpPr>
        <p:spPr>
          <a:xfrm>
            <a:off x="7341000" y="2202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75" name="Shape 1375"/>
          <p:cNvSpPr txBox="1"/>
          <p:nvPr/>
        </p:nvSpPr>
        <p:spPr>
          <a:xfrm>
            <a:off x="71124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76" name="Shape 1376"/>
          <p:cNvSpPr txBox="1"/>
          <p:nvPr/>
        </p:nvSpPr>
        <p:spPr>
          <a:xfrm>
            <a:off x="72648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77" name="Shape 1377"/>
          <p:cNvSpPr txBox="1"/>
          <p:nvPr/>
        </p:nvSpPr>
        <p:spPr>
          <a:xfrm>
            <a:off x="6883800" y="2202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78" name="Shape 1378"/>
          <p:cNvSpPr txBox="1"/>
          <p:nvPr/>
        </p:nvSpPr>
        <p:spPr>
          <a:xfrm>
            <a:off x="7455300" y="30022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79" name="Shape 1379"/>
          <p:cNvSpPr txBox="1"/>
          <p:nvPr/>
        </p:nvSpPr>
        <p:spPr>
          <a:xfrm>
            <a:off x="69600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80" name="Shape 1380"/>
          <p:cNvSpPr txBox="1"/>
          <p:nvPr/>
        </p:nvSpPr>
        <p:spPr>
          <a:xfrm>
            <a:off x="7217550" y="3081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81" name="Shape 1381"/>
          <p:cNvSpPr txBox="1"/>
          <p:nvPr/>
        </p:nvSpPr>
        <p:spPr>
          <a:xfrm>
            <a:off x="71886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82" name="Shape 1382"/>
          <p:cNvSpPr txBox="1"/>
          <p:nvPr/>
        </p:nvSpPr>
        <p:spPr>
          <a:xfrm>
            <a:off x="7341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83" name="Shape 1383"/>
          <p:cNvSpPr txBox="1"/>
          <p:nvPr/>
        </p:nvSpPr>
        <p:spPr>
          <a:xfrm>
            <a:off x="72648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84" name="Shape 1384"/>
          <p:cNvSpPr txBox="1"/>
          <p:nvPr/>
        </p:nvSpPr>
        <p:spPr>
          <a:xfrm>
            <a:off x="73410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85" name="Shape 1385"/>
          <p:cNvSpPr txBox="1"/>
          <p:nvPr/>
        </p:nvSpPr>
        <p:spPr>
          <a:xfrm>
            <a:off x="7493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86" name="Shape 1386"/>
          <p:cNvSpPr txBox="1"/>
          <p:nvPr/>
        </p:nvSpPr>
        <p:spPr>
          <a:xfrm>
            <a:off x="72648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87" name="Shape 1387"/>
          <p:cNvSpPr txBox="1"/>
          <p:nvPr/>
        </p:nvSpPr>
        <p:spPr>
          <a:xfrm>
            <a:off x="74172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88" name="Shape 1388"/>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89" name="Shape 1389"/>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90" name="Shape 1390"/>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91" name="Shape 1391"/>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92" name="Shape 1392"/>
          <p:cNvSpPr txBox="1"/>
          <p:nvPr/>
        </p:nvSpPr>
        <p:spPr>
          <a:xfrm>
            <a:off x="7722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93" name="Shape 1393"/>
          <p:cNvSpPr txBox="1"/>
          <p:nvPr/>
        </p:nvSpPr>
        <p:spPr>
          <a:xfrm>
            <a:off x="76458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94" name="Shape 1394"/>
          <p:cNvSpPr txBox="1"/>
          <p:nvPr/>
        </p:nvSpPr>
        <p:spPr>
          <a:xfrm>
            <a:off x="7645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95" name="Shape 1395"/>
          <p:cNvSpPr txBox="1"/>
          <p:nvPr/>
        </p:nvSpPr>
        <p:spPr>
          <a:xfrm>
            <a:off x="7341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96" name="Shape 1396"/>
          <p:cNvSpPr txBox="1"/>
          <p:nvPr/>
        </p:nvSpPr>
        <p:spPr>
          <a:xfrm>
            <a:off x="7369950" y="2700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97" name="Shape 1397"/>
          <p:cNvSpPr txBox="1"/>
          <p:nvPr/>
        </p:nvSpPr>
        <p:spPr>
          <a:xfrm>
            <a:off x="7341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98" name="Shape 1398"/>
          <p:cNvSpPr txBox="1"/>
          <p:nvPr/>
        </p:nvSpPr>
        <p:spPr>
          <a:xfrm>
            <a:off x="74934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399" name="Shape 1399"/>
          <p:cNvSpPr txBox="1"/>
          <p:nvPr/>
        </p:nvSpPr>
        <p:spPr>
          <a:xfrm>
            <a:off x="74172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00" name="Shape 1400"/>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01" name="Shape 1401"/>
          <p:cNvSpPr txBox="1"/>
          <p:nvPr/>
        </p:nvSpPr>
        <p:spPr>
          <a:xfrm>
            <a:off x="7645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02" name="Shape 1402"/>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03" name="Shape 1403"/>
          <p:cNvSpPr txBox="1"/>
          <p:nvPr/>
        </p:nvSpPr>
        <p:spPr>
          <a:xfrm>
            <a:off x="7569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04" name="Shape 1404"/>
          <p:cNvSpPr txBox="1"/>
          <p:nvPr/>
        </p:nvSpPr>
        <p:spPr>
          <a:xfrm>
            <a:off x="76458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05" name="Shape 1405"/>
          <p:cNvSpPr txBox="1"/>
          <p:nvPr/>
        </p:nvSpPr>
        <p:spPr>
          <a:xfrm>
            <a:off x="78744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06" name="Shape 1406"/>
          <p:cNvSpPr txBox="1"/>
          <p:nvPr/>
        </p:nvSpPr>
        <p:spPr>
          <a:xfrm>
            <a:off x="77982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07" name="Shape 1407"/>
          <p:cNvSpPr txBox="1"/>
          <p:nvPr/>
        </p:nvSpPr>
        <p:spPr>
          <a:xfrm>
            <a:off x="7065150" y="2624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08" name="Shape 1408"/>
          <p:cNvSpPr txBox="1"/>
          <p:nvPr/>
        </p:nvSpPr>
        <p:spPr>
          <a:xfrm>
            <a:off x="7036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09" name="Shape 1409"/>
          <p:cNvSpPr txBox="1"/>
          <p:nvPr/>
        </p:nvSpPr>
        <p:spPr>
          <a:xfrm>
            <a:off x="71886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10" name="Shape 1410"/>
          <p:cNvSpPr txBox="1"/>
          <p:nvPr/>
        </p:nvSpPr>
        <p:spPr>
          <a:xfrm>
            <a:off x="71124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11" name="Shape 1411"/>
          <p:cNvSpPr txBox="1"/>
          <p:nvPr/>
        </p:nvSpPr>
        <p:spPr>
          <a:xfrm>
            <a:off x="7188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12" name="Shape 1412"/>
          <p:cNvSpPr txBox="1"/>
          <p:nvPr/>
        </p:nvSpPr>
        <p:spPr>
          <a:xfrm>
            <a:off x="7341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13" name="Shape 1413"/>
          <p:cNvSpPr txBox="1"/>
          <p:nvPr/>
        </p:nvSpPr>
        <p:spPr>
          <a:xfrm>
            <a:off x="7112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14" name="Shape 1414"/>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15" name="Shape 1415"/>
          <p:cNvSpPr txBox="1"/>
          <p:nvPr/>
        </p:nvSpPr>
        <p:spPr>
          <a:xfrm>
            <a:off x="73410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16" name="Shape 1416"/>
          <p:cNvSpPr txBox="1"/>
          <p:nvPr/>
        </p:nvSpPr>
        <p:spPr>
          <a:xfrm>
            <a:off x="74934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17" name="Shape 1417"/>
          <p:cNvSpPr txBox="1"/>
          <p:nvPr/>
        </p:nvSpPr>
        <p:spPr>
          <a:xfrm>
            <a:off x="72648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18" name="Shape 1418"/>
          <p:cNvSpPr txBox="1"/>
          <p:nvPr/>
        </p:nvSpPr>
        <p:spPr>
          <a:xfrm>
            <a:off x="7065150" y="2548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19" name="Shape 1419"/>
          <p:cNvSpPr txBox="1"/>
          <p:nvPr/>
        </p:nvSpPr>
        <p:spPr>
          <a:xfrm>
            <a:off x="70362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20" name="Shape 1420"/>
          <p:cNvSpPr txBox="1"/>
          <p:nvPr/>
        </p:nvSpPr>
        <p:spPr>
          <a:xfrm>
            <a:off x="71886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21" name="Shape 1421"/>
          <p:cNvSpPr txBox="1"/>
          <p:nvPr/>
        </p:nvSpPr>
        <p:spPr>
          <a:xfrm>
            <a:off x="71886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22" name="Shape 1422"/>
          <p:cNvSpPr txBox="1"/>
          <p:nvPr/>
        </p:nvSpPr>
        <p:spPr>
          <a:xfrm>
            <a:off x="73410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23" name="Shape 1423"/>
          <p:cNvSpPr txBox="1"/>
          <p:nvPr/>
        </p:nvSpPr>
        <p:spPr>
          <a:xfrm>
            <a:off x="7112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24" name="Shape 1424"/>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25" name="Shape 1425"/>
          <p:cNvSpPr txBox="1"/>
          <p:nvPr/>
        </p:nvSpPr>
        <p:spPr>
          <a:xfrm>
            <a:off x="7141350" y="3234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26" name="Shape 1426"/>
          <p:cNvSpPr txBox="1"/>
          <p:nvPr/>
        </p:nvSpPr>
        <p:spPr>
          <a:xfrm>
            <a:off x="71124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27" name="Shape 1427"/>
          <p:cNvSpPr txBox="1"/>
          <p:nvPr/>
        </p:nvSpPr>
        <p:spPr>
          <a:xfrm>
            <a:off x="72648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28" name="Shape 1428"/>
          <p:cNvSpPr txBox="1"/>
          <p:nvPr/>
        </p:nvSpPr>
        <p:spPr>
          <a:xfrm>
            <a:off x="71886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29" name="Shape 1429"/>
          <p:cNvSpPr txBox="1"/>
          <p:nvPr/>
        </p:nvSpPr>
        <p:spPr>
          <a:xfrm>
            <a:off x="72648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30" name="Shape 1430"/>
          <p:cNvSpPr txBox="1"/>
          <p:nvPr/>
        </p:nvSpPr>
        <p:spPr>
          <a:xfrm>
            <a:off x="74172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31" name="Shape 1431"/>
          <p:cNvSpPr txBox="1"/>
          <p:nvPr/>
        </p:nvSpPr>
        <p:spPr>
          <a:xfrm>
            <a:off x="7188600" y="3345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32" name="Shape 1432"/>
          <p:cNvSpPr txBox="1"/>
          <p:nvPr/>
        </p:nvSpPr>
        <p:spPr>
          <a:xfrm>
            <a:off x="73410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33" name="Shape 1433"/>
          <p:cNvSpPr txBox="1"/>
          <p:nvPr/>
        </p:nvSpPr>
        <p:spPr>
          <a:xfrm>
            <a:off x="74172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34" name="Shape 1434"/>
          <p:cNvSpPr txBox="1"/>
          <p:nvPr/>
        </p:nvSpPr>
        <p:spPr>
          <a:xfrm>
            <a:off x="72648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35" name="Shape 1435"/>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36" name="Shape 1436"/>
          <p:cNvSpPr txBox="1"/>
          <p:nvPr/>
        </p:nvSpPr>
        <p:spPr>
          <a:xfrm>
            <a:off x="7112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37" name="Shape 1437"/>
          <p:cNvSpPr txBox="1"/>
          <p:nvPr/>
        </p:nvSpPr>
        <p:spPr>
          <a:xfrm>
            <a:off x="7645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38" name="Shape 1438"/>
          <p:cNvSpPr txBox="1"/>
          <p:nvPr/>
        </p:nvSpPr>
        <p:spPr>
          <a:xfrm>
            <a:off x="75696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39" name="Shape 1439"/>
          <p:cNvSpPr txBox="1"/>
          <p:nvPr/>
        </p:nvSpPr>
        <p:spPr>
          <a:xfrm>
            <a:off x="7569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40" name="Shape 1440"/>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41" name="Shape 1441"/>
          <p:cNvSpPr txBox="1"/>
          <p:nvPr/>
        </p:nvSpPr>
        <p:spPr>
          <a:xfrm>
            <a:off x="72937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42" name="Shape 1442"/>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43" name="Shape 1443"/>
          <p:cNvSpPr txBox="1"/>
          <p:nvPr/>
        </p:nvSpPr>
        <p:spPr>
          <a:xfrm>
            <a:off x="74172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44" name="Shape 1444"/>
          <p:cNvSpPr txBox="1"/>
          <p:nvPr/>
        </p:nvSpPr>
        <p:spPr>
          <a:xfrm>
            <a:off x="7341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45" name="Shape 1445"/>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46" name="Shape 1446"/>
          <p:cNvSpPr txBox="1"/>
          <p:nvPr/>
        </p:nvSpPr>
        <p:spPr>
          <a:xfrm>
            <a:off x="7569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47" name="Shape 1447"/>
          <p:cNvSpPr txBox="1"/>
          <p:nvPr/>
        </p:nvSpPr>
        <p:spPr>
          <a:xfrm>
            <a:off x="7341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48" name="Shape 1448"/>
          <p:cNvSpPr txBox="1"/>
          <p:nvPr/>
        </p:nvSpPr>
        <p:spPr>
          <a:xfrm>
            <a:off x="74934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49" name="Shape 1449"/>
          <p:cNvSpPr txBox="1"/>
          <p:nvPr/>
        </p:nvSpPr>
        <p:spPr>
          <a:xfrm>
            <a:off x="7569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50" name="Shape 1450"/>
          <p:cNvSpPr txBox="1"/>
          <p:nvPr/>
        </p:nvSpPr>
        <p:spPr>
          <a:xfrm>
            <a:off x="7798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51" name="Shape 1451"/>
          <p:cNvSpPr txBox="1"/>
          <p:nvPr/>
        </p:nvSpPr>
        <p:spPr>
          <a:xfrm>
            <a:off x="7722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52" name="Shape 1452"/>
          <p:cNvSpPr txBox="1"/>
          <p:nvPr/>
        </p:nvSpPr>
        <p:spPr>
          <a:xfrm>
            <a:off x="6988950" y="2776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53" name="Shape 1453"/>
          <p:cNvSpPr txBox="1"/>
          <p:nvPr/>
        </p:nvSpPr>
        <p:spPr>
          <a:xfrm>
            <a:off x="6960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54" name="Shape 1454"/>
          <p:cNvSpPr txBox="1"/>
          <p:nvPr/>
        </p:nvSpPr>
        <p:spPr>
          <a:xfrm>
            <a:off x="7112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55" name="Shape 1455"/>
          <p:cNvSpPr txBox="1"/>
          <p:nvPr/>
        </p:nvSpPr>
        <p:spPr>
          <a:xfrm>
            <a:off x="7036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56" name="Shape 1456"/>
          <p:cNvSpPr txBox="1"/>
          <p:nvPr/>
        </p:nvSpPr>
        <p:spPr>
          <a:xfrm>
            <a:off x="7112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57" name="Shape 1457"/>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58" name="Shape 1458"/>
          <p:cNvSpPr txBox="1"/>
          <p:nvPr/>
        </p:nvSpPr>
        <p:spPr>
          <a:xfrm>
            <a:off x="7036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59" name="Shape 1459"/>
          <p:cNvSpPr txBox="1"/>
          <p:nvPr/>
        </p:nvSpPr>
        <p:spPr>
          <a:xfrm>
            <a:off x="7188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60" name="Shape 1460"/>
          <p:cNvSpPr txBox="1"/>
          <p:nvPr/>
        </p:nvSpPr>
        <p:spPr>
          <a:xfrm>
            <a:off x="72648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61" name="Shape 1461"/>
          <p:cNvSpPr txBox="1"/>
          <p:nvPr/>
        </p:nvSpPr>
        <p:spPr>
          <a:xfrm>
            <a:off x="7417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62" name="Shape 1462"/>
          <p:cNvSpPr txBox="1"/>
          <p:nvPr/>
        </p:nvSpPr>
        <p:spPr>
          <a:xfrm>
            <a:off x="71886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63" name="Shape 1463"/>
          <p:cNvSpPr txBox="1"/>
          <p:nvPr/>
        </p:nvSpPr>
        <p:spPr>
          <a:xfrm>
            <a:off x="6988950" y="2700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64" name="Shape 1464"/>
          <p:cNvSpPr txBox="1"/>
          <p:nvPr/>
        </p:nvSpPr>
        <p:spPr>
          <a:xfrm>
            <a:off x="6960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65" name="Shape 1465"/>
          <p:cNvSpPr txBox="1"/>
          <p:nvPr/>
        </p:nvSpPr>
        <p:spPr>
          <a:xfrm>
            <a:off x="71124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66" name="Shape 1466"/>
          <p:cNvSpPr txBox="1"/>
          <p:nvPr/>
        </p:nvSpPr>
        <p:spPr>
          <a:xfrm>
            <a:off x="7112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67" name="Shape 1467"/>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68" name="Shape 1468"/>
          <p:cNvSpPr txBox="1"/>
          <p:nvPr/>
        </p:nvSpPr>
        <p:spPr>
          <a:xfrm>
            <a:off x="7036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69" name="Shape 1469"/>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70" name="Shape 1470"/>
          <p:cNvSpPr txBox="1"/>
          <p:nvPr/>
        </p:nvSpPr>
        <p:spPr>
          <a:xfrm>
            <a:off x="7293750" y="3310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71" name="Shape 1471"/>
          <p:cNvSpPr txBox="1"/>
          <p:nvPr/>
        </p:nvSpPr>
        <p:spPr>
          <a:xfrm>
            <a:off x="72648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72" name="Shape 1472"/>
          <p:cNvSpPr txBox="1"/>
          <p:nvPr/>
        </p:nvSpPr>
        <p:spPr>
          <a:xfrm>
            <a:off x="74172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73" name="Shape 1473"/>
          <p:cNvSpPr txBox="1"/>
          <p:nvPr/>
        </p:nvSpPr>
        <p:spPr>
          <a:xfrm>
            <a:off x="73410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74" name="Shape 1474"/>
          <p:cNvSpPr txBox="1"/>
          <p:nvPr/>
        </p:nvSpPr>
        <p:spPr>
          <a:xfrm>
            <a:off x="74172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75" name="Shape 1475"/>
          <p:cNvSpPr txBox="1"/>
          <p:nvPr/>
        </p:nvSpPr>
        <p:spPr>
          <a:xfrm>
            <a:off x="75696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76" name="Shape 1476"/>
          <p:cNvSpPr txBox="1"/>
          <p:nvPr/>
        </p:nvSpPr>
        <p:spPr>
          <a:xfrm>
            <a:off x="7493400" y="3345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77" name="Shape 1477"/>
          <p:cNvSpPr txBox="1"/>
          <p:nvPr/>
        </p:nvSpPr>
        <p:spPr>
          <a:xfrm>
            <a:off x="75696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78" name="Shape 1478"/>
          <p:cNvSpPr txBox="1"/>
          <p:nvPr/>
        </p:nvSpPr>
        <p:spPr>
          <a:xfrm>
            <a:off x="7417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79" name="Shape 1479"/>
          <p:cNvSpPr txBox="1"/>
          <p:nvPr/>
        </p:nvSpPr>
        <p:spPr>
          <a:xfrm>
            <a:off x="7569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80" name="Shape 1480"/>
          <p:cNvSpPr txBox="1"/>
          <p:nvPr/>
        </p:nvSpPr>
        <p:spPr>
          <a:xfrm>
            <a:off x="7264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81" name="Shape 1481"/>
          <p:cNvSpPr txBox="1"/>
          <p:nvPr/>
        </p:nvSpPr>
        <p:spPr>
          <a:xfrm>
            <a:off x="6998100" y="25450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82" name="Shape 1482"/>
          <p:cNvSpPr txBox="1"/>
          <p:nvPr/>
        </p:nvSpPr>
        <p:spPr>
          <a:xfrm>
            <a:off x="77220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83" name="Shape 1483"/>
          <p:cNvSpPr txBox="1"/>
          <p:nvPr/>
        </p:nvSpPr>
        <p:spPr>
          <a:xfrm>
            <a:off x="7722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84" name="Shape 1484"/>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85" name="Shape 1485"/>
          <p:cNvSpPr txBox="1"/>
          <p:nvPr/>
        </p:nvSpPr>
        <p:spPr>
          <a:xfrm>
            <a:off x="7446150" y="2929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86" name="Shape 1486"/>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87" name="Shape 1487"/>
          <p:cNvSpPr txBox="1"/>
          <p:nvPr/>
        </p:nvSpPr>
        <p:spPr>
          <a:xfrm>
            <a:off x="7569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88" name="Shape 1488"/>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89" name="Shape 1489"/>
          <p:cNvSpPr txBox="1"/>
          <p:nvPr/>
        </p:nvSpPr>
        <p:spPr>
          <a:xfrm>
            <a:off x="7569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90" name="Shape 1490"/>
          <p:cNvSpPr txBox="1"/>
          <p:nvPr/>
        </p:nvSpPr>
        <p:spPr>
          <a:xfrm>
            <a:off x="7722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91" name="Shape 1491"/>
          <p:cNvSpPr txBox="1"/>
          <p:nvPr/>
        </p:nvSpPr>
        <p:spPr>
          <a:xfrm>
            <a:off x="74934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92" name="Shape 1492"/>
          <p:cNvSpPr txBox="1"/>
          <p:nvPr/>
        </p:nvSpPr>
        <p:spPr>
          <a:xfrm>
            <a:off x="76458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93" name="Shape 1493"/>
          <p:cNvSpPr txBox="1"/>
          <p:nvPr/>
        </p:nvSpPr>
        <p:spPr>
          <a:xfrm>
            <a:off x="7722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94" name="Shape 1494"/>
          <p:cNvSpPr txBox="1"/>
          <p:nvPr/>
        </p:nvSpPr>
        <p:spPr>
          <a:xfrm>
            <a:off x="7950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95" name="Shape 1495"/>
          <p:cNvSpPr txBox="1"/>
          <p:nvPr/>
        </p:nvSpPr>
        <p:spPr>
          <a:xfrm>
            <a:off x="7874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96" name="Shape 1496"/>
          <p:cNvSpPr txBox="1"/>
          <p:nvPr/>
        </p:nvSpPr>
        <p:spPr>
          <a:xfrm>
            <a:off x="71413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97" name="Shape 1497"/>
          <p:cNvSpPr txBox="1"/>
          <p:nvPr/>
        </p:nvSpPr>
        <p:spPr>
          <a:xfrm>
            <a:off x="7112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98" name="Shape 1498"/>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499" name="Shape 1499"/>
          <p:cNvSpPr txBox="1"/>
          <p:nvPr/>
        </p:nvSpPr>
        <p:spPr>
          <a:xfrm>
            <a:off x="7188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00" name="Shape 1500"/>
          <p:cNvSpPr txBox="1"/>
          <p:nvPr/>
        </p:nvSpPr>
        <p:spPr>
          <a:xfrm>
            <a:off x="72648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01" name="Shape 1501"/>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02" name="Shape 1502"/>
          <p:cNvSpPr txBox="1"/>
          <p:nvPr/>
        </p:nvSpPr>
        <p:spPr>
          <a:xfrm>
            <a:off x="71886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03" name="Shape 1503"/>
          <p:cNvSpPr txBox="1"/>
          <p:nvPr/>
        </p:nvSpPr>
        <p:spPr>
          <a:xfrm>
            <a:off x="7341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04" name="Shape 1504"/>
          <p:cNvSpPr txBox="1"/>
          <p:nvPr/>
        </p:nvSpPr>
        <p:spPr>
          <a:xfrm>
            <a:off x="7417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05" name="Shape 1505"/>
          <p:cNvSpPr txBox="1"/>
          <p:nvPr/>
        </p:nvSpPr>
        <p:spPr>
          <a:xfrm>
            <a:off x="7569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06" name="Shape 1506"/>
          <p:cNvSpPr txBox="1"/>
          <p:nvPr/>
        </p:nvSpPr>
        <p:spPr>
          <a:xfrm>
            <a:off x="7341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07" name="Shape 1507"/>
          <p:cNvSpPr txBox="1"/>
          <p:nvPr/>
        </p:nvSpPr>
        <p:spPr>
          <a:xfrm>
            <a:off x="7141350" y="2776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08" name="Shape 1508"/>
          <p:cNvSpPr txBox="1"/>
          <p:nvPr/>
        </p:nvSpPr>
        <p:spPr>
          <a:xfrm>
            <a:off x="7112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09" name="Shape 1509"/>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10" name="Shape 1510"/>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11" name="Shape 1511"/>
          <p:cNvSpPr txBox="1"/>
          <p:nvPr/>
        </p:nvSpPr>
        <p:spPr>
          <a:xfrm>
            <a:off x="74172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12" name="Shape 1512"/>
          <p:cNvSpPr txBox="1"/>
          <p:nvPr/>
        </p:nvSpPr>
        <p:spPr>
          <a:xfrm>
            <a:off x="7188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13" name="Shape 1513"/>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14" name="Shape 1514"/>
          <p:cNvSpPr txBox="1"/>
          <p:nvPr/>
        </p:nvSpPr>
        <p:spPr>
          <a:xfrm>
            <a:off x="69889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15" name="Shape 1515"/>
          <p:cNvSpPr txBox="1"/>
          <p:nvPr/>
        </p:nvSpPr>
        <p:spPr>
          <a:xfrm>
            <a:off x="6960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16" name="Shape 1516"/>
          <p:cNvSpPr txBox="1"/>
          <p:nvPr/>
        </p:nvSpPr>
        <p:spPr>
          <a:xfrm>
            <a:off x="7112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17" name="Shape 1517"/>
          <p:cNvSpPr txBox="1"/>
          <p:nvPr/>
        </p:nvSpPr>
        <p:spPr>
          <a:xfrm>
            <a:off x="7036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18" name="Shape 1518"/>
          <p:cNvSpPr txBox="1"/>
          <p:nvPr/>
        </p:nvSpPr>
        <p:spPr>
          <a:xfrm>
            <a:off x="7112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19" name="Shape 1519"/>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20" name="Shape 1520"/>
          <p:cNvSpPr txBox="1"/>
          <p:nvPr/>
        </p:nvSpPr>
        <p:spPr>
          <a:xfrm>
            <a:off x="70362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21" name="Shape 1521"/>
          <p:cNvSpPr txBox="1"/>
          <p:nvPr/>
        </p:nvSpPr>
        <p:spPr>
          <a:xfrm>
            <a:off x="7188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22" name="Shape 1522"/>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23" name="Shape 1523"/>
          <p:cNvSpPr txBox="1"/>
          <p:nvPr/>
        </p:nvSpPr>
        <p:spPr>
          <a:xfrm>
            <a:off x="7417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24" name="Shape 1524"/>
          <p:cNvSpPr txBox="1"/>
          <p:nvPr/>
        </p:nvSpPr>
        <p:spPr>
          <a:xfrm>
            <a:off x="7188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25" name="Shape 1525"/>
          <p:cNvSpPr txBox="1"/>
          <p:nvPr/>
        </p:nvSpPr>
        <p:spPr>
          <a:xfrm>
            <a:off x="7379100" y="26212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26" name="Shape 1526"/>
          <p:cNvSpPr txBox="1"/>
          <p:nvPr/>
        </p:nvSpPr>
        <p:spPr>
          <a:xfrm>
            <a:off x="7141350" y="2700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27" name="Shape 1527"/>
          <p:cNvSpPr txBox="1"/>
          <p:nvPr/>
        </p:nvSpPr>
        <p:spPr>
          <a:xfrm>
            <a:off x="7112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28" name="Shape 1528"/>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29" name="Shape 1529"/>
          <p:cNvSpPr txBox="1"/>
          <p:nvPr/>
        </p:nvSpPr>
        <p:spPr>
          <a:xfrm>
            <a:off x="7417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30" name="Shape 1530"/>
          <p:cNvSpPr txBox="1"/>
          <p:nvPr/>
        </p:nvSpPr>
        <p:spPr>
          <a:xfrm>
            <a:off x="7188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31" name="Shape 1531"/>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32" name="Shape 1532"/>
          <p:cNvSpPr txBox="1"/>
          <p:nvPr/>
        </p:nvSpPr>
        <p:spPr>
          <a:xfrm>
            <a:off x="70651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33" name="Shape 1533"/>
          <p:cNvSpPr txBox="1"/>
          <p:nvPr/>
        </p:nvSpPr>
        <p:spPr>
          <a:xfrm>
            <a:off x="7036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34" name="Shape 1534"/>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35" name="Shape 1535"/>
          <p:cNvSpPr txBox="1"/>
          <p:nvPr/>
        </p:nvSpPr>
        <p:spPr>
          <a:xfrm>
            <a:off x="7112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36" name="Shape 1536"/>
          <p:cNvSpPr txBox="1"/>
          <p:nvPr/>
        </p:nvSpPr>
        <p:spPr>
          <a:xfrm>
            <a:off x="7188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37" name="Shape 1537"/>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38" name="Shape 1538"/>
          <p:cNvSpPr txBox="1"/>
          <p:nvPr/>
        </p:nvSpPr>
        <p:spPr>
          <a:xfrm>
            <a:off x="7112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39" name="Shape 1539"/>
          <p:cNvSpPr txBox="1"/>
          <p:nvPr/>
        </p:nvSpPr>
        <p:spPr>
          <a:xfrm>
            <a:off x="7264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40" name="Shape 1540"/>
          <p:cNvSpPr txBox="1"/>
          <p:nvPr/>
        </p:nvSpPr>
        <p:spPr>
          <a:xfrm>
            <a:off x="7341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41" name="Shape 1541"/>
          <p:cNvSpPr txBox="1"/>
          <p:nvPr/>
        </p:nvSpPr>
        <p:spPr>
          <a:xfrm>
            <a:off x="7493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42" name="Shape 1542"/>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43" name="Shape 1543"/>
          <p:cNvSpPr txBox="1"/>
          <p:nvPr/>
        </p:nvSpPr>
        <p:spPr>
          <a:xfrm>
            <a:off x="7217550" y="2929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44" name="Shape 1544"/>
          <p:cNvSpPr txBox="1"/>
          <p:nvPr/>
        </p:nvSpPr>
        <p:spPr>
          <a:xfrm>
            <a:off x="7188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45" name="Shape 1545"/>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46" name="Shape 1546"/>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47" name="Shape 1547"/>
          <p:cNvSpPr txBox="1"/>
          <p:nvPr/>
        </p:nvSpPr>
        <p:spPr>
          <a:xfrm>
            <a:off x="7341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48" name="Shape 1548"/>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49" name="Shape 1549"/>
          <p:cNvSpPr txBox="1"/>
          <p:nvPr/>
        </p:nvSpPr>
        <p:spPr>
          <a:xfrm>
            <a:off x="72648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50" name="Shape 1550"/>
          <p:cNvSpPr txBox="1"/>
          <p:nvPr/>
        </p:nvSpPr>
        <p:spPr>
          <a:xfrm>
            <a:off x="74172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51" name="Shape 1551"/>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52" name="Shape 1552"/>
          <p:cNvSpPr txBox="1"/>
          <p:nvPr/>
        </p:nvSpPr>
        <p:spPr>
          <a:xfrm>
            <a:off x="7722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53" name="Shape 1553"/>
          <p:cNvSpPr txBox="1"/>
          <p:nvPr/>
        </p:nvSpPr>
        <p:spPr>
          <a:xfrm>
            <a:off x="7645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54" name="Shape 1554"/>
          <p:cNvSpPr txBox="1"/>
          <p:nvPr/>
        </p:nvSpPr>
        <p:spPr>
          <a:xfrm>
            <a:off x="74172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55" name="Shape 1555"/>
          <p:cNvSpPr txBox="1"/>
          <p:nvPr/>
        </p:nvSpPr>
        <p:spPr>
          <a:xfrm>
            <a:off x="7569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56" name="Shape 1556"/>
          <p:cNvSpPr txBox="1"/>
          <p:nvPr/>
        </p:nvSpPr>
        <p:spPr>
          <a:xfrm>
            <a:off x="7112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57" name="Shape 1557"/>
          <p:cNvSpPr txBox="1"/>
          <p:nvPr/>
        </p:nvSpPr>
        <p:spPr>
          <a:xfrm>
            <a:off x="7217550" y="2929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58" name="Shape 1558"/>
          <p:cNvSpPr txBox="1"/>
          <p:nvPr/>
        </p:nvSpPr>
        <p:spPr>
          <a:xfrm>
            <a:off x="7188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59" name="Shape 1559"/>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60" name="Shape 1560"/>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61" name="Shape 1561"/>
          <p:cNvSpPr txBox="1"/>
          <p:nvPr/>
        </p:nvSpPr>
        <p:spPr>
          <a:xfrm>
            <a:off x="7341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62" name="Shape 1562"/>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63" name="Shape 1563"/>
          <p:cNvSpPr txBox="1"/>
          <p:nvPr/>
        </p:nvSpPr>
        <p:spPr>
          <a:xfrm>
            <a:off x="72648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64" name="Shape 1564"/>
          <p:cNvSpPr txBox="1"/>
          <p:nvPr/>
        </p:nvSpPr>
        <p:spPr>
          <a:xfrm>
            <a:off x="74172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65" name="Shape 1565"/>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66" name="Shape 1566"/>
          <p:cNvSpPr txBox="1"/>
          <p:nvPr/>
        </p:nvSpPr>
        <p:spPr>
          <a:xfrm>
            <a:off x="7722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67" name="Shape 1567"/>
          <p:cNvSpPr txBox="1"/>
          <p:nvPr/>
        </p:nvSpPr>
        <p:spPr>
          <a:xfrm>
            <a:off x="7645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68" name="Shape 1568"/>
          <p:cNvSpPr txBox="1"/>
          <p:nvPr/>
        </p:nvSpPr>
        <p:spPr>
          <a:xfrm>
            <a:off x="74172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69" name="Shape 1569"/>
          <p:cNvSpPr txBox="1"/>
          <p:nvPr/>
        </p:nvSpPr>
        <p:spPr>
          <a:xfrm>
            <a:off x="7569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70" name="Shape 1570"/>
          <p:cNvSpPr txBox="1"/>
          <p:nvPr/>
        </p:nvSpPr>
        <p:spPr>
          <a:xfrm>
            <a:off x="7112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71" name="Shape 1571"/>
          <p:cNvSpPr txBox="1"/>
          <p:nvPr/>
        </p:nvSpPr>
        <p:spPr>
          <a:xfrm>
            <a:off x="7607700" y="26974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72" name="Shape 1572"/>
          <p:cNvSpPr txBox="1"/>
          <p:nvPr/>
        </p:nvSpPr>
        <p:spPr>
          <a:xfrm>
            <a:off x="7369950" y="2776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73" name="Shape 1573"/>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74" name="Shape 1574"/>
          <p:cNvSpPr txBox="1"/>
          <p:nvPr/>
        </p:nvSpPr>
        <p:spPr>
          <a:xfrm>
            <a:off x="7493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75" name="Shape 1575"/>
          <p:cNvSpPr txBox="1"/>
          <p:nvPr/>
        </p:nvSpPr>
        <p:spPr>
          <a:xfrm>
            <a:off x="7493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76" name="Shape 1576"/>
          <p:cNvSpPr txBox="1"/>
          <p:nvPr/>
        </p:nvSpPr>
        <p:spPr>
          <a:xfrm>
            <a:off x="7645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77" name="Shape 1577"/>
          <p:cNvSpPr txBox="1"/>
          <p:nvPr/>
        </p:nvSpPr>
        <p:spPr>
          <a:xfrm>
            <a:off x="7417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78" name="Shape 1578"/>
          <p:cNvSpPr txBox="1"/>
          <p:nvPr/>
        </p:nvSpPr>
        <p:spPr>
          <a:xfrm>
            <a:off x="7569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79" name="Shape 1579"/>
          <p:cNvSpPr txBox="1"/>
          <p:nvPr/>
        </p:nvSpPr>
        <p:spPr>
          <a:xfrm>
            <a:off x="7293750" y="2929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80" name="Shape 1580"/>
          <p:cNvSpPr txBox="1"/>
          <p:nvPr/>
        </p:nvSpPr>
        <p:spPr>
          <a:xfrm>
            <a:off x="72648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81" name="Shape 1581"/>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82" name="Shape 1582"/>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83" name="Shape 1583"/>
          <p:cNvSpPr txBox="1"/>
          <p:nvPr/>
        </p:nvSpPr>
        <p:spPr>
          <a:xfrm>
            <a:off x="7417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84" name="Shape 1584"/>
          <p:cNvSpPr txBox="1"/>
          <p:nvPr/>
        </p:nvSpPr>
        <p:spPr>
          <a:xfrm>
            <a:off x="7569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85" name="Shape 1585"/>
          <p:cNvSpPr txBox="1"/>
          <p:nvPr/>
        </p:nvSpPr>
        <p:spPr>
          <a:xfrm>
            <a:off x="73410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86" name="Shape 1586"/>
          <p:cNvSpPr txBox="1"/>
          <p:nvPr/>
        </p:nvSpPr>
        <p:spPr>
          <a:xfrm>
            <a:off x="7493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87" name="Shape 1587"/>
          <p:cNvSpPr txBox="1"/>
          <p:nvPr/>
        </p:nvSpPr>
        <p:spPr>
          <a:xfrm>
            <a:off x="7569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88" name="Shape 1588"/>
          <p:cNvSpPr txBox="1"/>
          <p:nvPr/>
        </p:nvSpPr>
        <p:spPr>
          <a:xfrm>
            <a:off x="7798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89" name="Shape 1589"/>
          <p:cNvSpPr txBox="1"/>
          <p:nvPr/>
        </p:nvSpPr>
        <p:spPr>
          <a:xfrm>
            <a:off x="7722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90" name="Shape 1590"/>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91" name="Shape 1591"/>
          <p:cNvSpPr txBox="1"/>
          <p:nvPr/>
        </p:nvSpPr>
        <p:spPr>
          <a:xfrm>
            <a:off x="7645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92" name="Shape 1592"/>
          <p:cNvSpPr txBox="1"/>
          <p:nvPr/>
        </p:nvSpPr>
        <p:spPr>
          <a:xfrm>
            <a:off x="7188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93" name="Shape 1593"/>
          <p:cNvSpPr txBox="1"/>
          <p:nvPr/>
        </p:nvSpPr>
        <p:spPr>
          <a:xfrm>
            <a:off x="7446150" y="3005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94" name="Shape 1594"/>
          <p:cNvSpPr txBox="1"/>
          <p:nvPr/>
        </p:nvSpPr>
        <p:spPr>
          <a:xfrm>
            <a:off x="7417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95" name="Shape 1595"/>
          <p:cNvSpPr txBox="1"/>
          <p:nvPr/>
        </p:nvSpPr>
        <p:spPr>
          <a:xfrm>
            <a:off x="7569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96" name="Shape 1596"/>
          <p:cNvSpPr txBox="1"/>
          <p:nvPr/>
        </p:nvSpPr>
        <p:spPr>
          <a:xfrm>
            <a:off x="7493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97" name="Shape 1597"/>
          <p:cNvSpPr txBox="1"/>
          <p:nvPr/>
        </p:nvSpPr>
        <p:spPr>
          <a:xfrm>
            <a:off x="75696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98" name="Shape 1598"/>
          <p:cNvSpPr txBox="1"/>
          <p:nvPr/>
        </p:nvSpPr>
        <p:spPr>
          <a:xfrm>
            <a:off x="7722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599" name="Shape 1599"/>
          <p:cNvSpPr txBox="1"/>
          <p:nvPr/>
        </p:nvSpPr>
        <p:spPr>
          <a:xfrm>
            <a:off x="76458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00" name="Shape 1600"/>
          <p:cNvSpPr txBox="1"/>
          <p:nvPr/>
        </p:nvSpPr>
        <p:spPr>
          <a:xfrm>
            <a:off x="7722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01" name="Shape 1601"/>
          <p:cNvSpPr txBox="1"/>
          <p:nvPr/>
        </p:nvSpPr>
        <p:spPr>
          <a:xfrm>
            <a:off x="7569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02" name="Shape 1602"/>
          <p:cNvSpPr txBox="1"/>
          <p:nvPr/>
        </p:nvSpPr>
        <p:spPr>
          <a:xfrm>
            <a:off x="7722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03" name="Shape 1603"/>
          <p:cNvSpPr txBox="1"/>
          <p:nvPr/>
        </p:nvSpPr>
        <p:spPr>
          <a:xfrm>
            <a:off x="7417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04" name="Shape 1604"/>
          <p:cNvSpPr txBox="1"/>
          <p:nvPr/>
        </p:nvSpPr>
        <p:spPr>
          <a:xfrm>
            <a:off x="7722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05" name="Shape 1605"/>
          <p:cNvSpPr txBox="1"/>
          <p:nvPr/>
        </p:nvSpPr>
        <p:spPr>
          <a:xfrm>
            <a:off x="7645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06" name="Shape 1606"/>
          <p:cNvSpPr txBox="1"/>
          <p:nvPr/>
        </p:nvSpPr>
        <p:spPr>
          <a:xfrm>
            <a:off x="77982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07" name="Shape 1607"/>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08" name="Shape 1608"/>
          <p:cNvSpPr txBox="1"/>
          <p:nvPr/>
        </p:nvSpPr>
        <p:spPr>
          <a:xfrm>
            <a:off x="7493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09" name="Shape 1609"/>
          <p:cNvSpPr txBox="1"/>
          <p:nvPr/>
        </p:nvSpPr>
        <p:spPr>
          <a:xfrm>
            <a:off x="7341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10" name="Shape 1610"/>
          <p:cNvSpPr txBox="1"/>
          <p:nvPr/>
        </p:nvSpPr>
        <p:spPr>
          <a:xfrm>
            <a:off x="6988950" y="3310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11" name="Shape 1611"/>
          <p:cNvSpPr txBox="1"/>
          <p:nvPr/>
        </p:nvSpPr>
        <p:spPr>
          <a:xfrm>
            <a:off x="69600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12" name="Shape 1612"/>
          <p:cNvSpPr txBox="1"/>
          <p:nvPr/>
        </p:nvSpPr>
        <p:spPr>
          <a:xfrm>
            <a:off x="71124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13" name="Shape 1613"/>
          <p:cNvSpPr txBox="1"/>
          <p:nvPr/>
        </p:nvSpPr>
        <p:spPr>
          <a:xfrm>
            <a:off x="70362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14" name="Shape 1614"/>
          <p:cNvSpPr txBox="1"/>
          <p:nvPr/>
        </p:nvSpPr>
        <p:spPr>
          <a:xfrm>
            <a:off x="71124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15" name="Shape 1615"/>
          <p:cNvSpPr txBox="1"/>
          <p:nvPr/>
        </p:nvSpPr>
        <p:spPr>
          <a:xfrm>
            <a:off x="72648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16" name="Shape 1616"/>
          <p:cNvSpPr txBox="1"/>
          <p:nvPr/>
        </p:nvSpPr>
        <p:spPr>
          <a:xfrm>
            <a:off x="7036200" y="3421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17" name="Shape 1617"/>
          <p:cNvSpPr txBox="1"/>
          <p:nvPr/>
        </p:nvSpPr>
        <p:spPr>
          <a:xfrm>
            <a:off x="7188600" y="3345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18" name="Shape 1618"/>
          <p:cNvSpPr txBox="1"/>
          <p:nvPr/>
        </p:nvSpPr>
        <p:spPr>
          <a:xfrm>
            <a:off x="72648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19" name="Shape 1619"/>
          <p:cNvSpPr txBox="1"/>
          <p:nvPr/>
        </p:nvSpPr>
        <p:spPr>
          <a:xfrm>
            <a:off x="71124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20" name="Shape 1620"/>
          <p:cNvSpPr txBox="1"/>
          <p:nvPr/>
        </p:nvSpPr>
        <p:spPr>
          <a:xfrm>
            <a:off x="7264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21" name="Shape 1621"/>
          <p:cNvSpPr txBox="1"/>
          <p:nvPr/>
        </p:nvSpPr>
        <p:spPr>
          <a:xfrm>
            <a:off x="6960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22" name="Shape 1622"/>
          <p:cNvSpPr txBox="1"/>
          <p:nvPr/>
        </p:nvSpPr>
        <p:spPr>
          <a:xfrm>
            <a:off x="7493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23" name="Shape 1623"/>
          <p:cNvSpPr txBox="1"/>
          <p:nvPr/>
        </p:nvSpPr>
        <p:spPr>
          <a:xfrm>
            <a:off x="74172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24" name="Shape 1624"/>
          <p:cNvSpPr txBox="1"/>
          <p:nvPr/>
        </p:nvSpPr>
        <p:spPr>
          <a:xfrm>
            <a:off x="7417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25" name="Shape 1625"/>
          <p:cNvSpPr txBox="1"/>
          <p:nvPr/>
        </p:nvSpPr>
        <p:spPr>
          <a:xfrm>
            <a:off x="7112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26" name="Shape 1626"/>
          <p:cNvSpPr txBox="1"/>
          <p:nvPr/>
        </p:nvSpPr>
        <p:spPr>
          <a:xfrm>
            <a:off x="7141350" y="2929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27" name="Shape 1627"/>
          <p:cNvSpPr txBox="1"/>
          <p:nvPr/>
        </p:nvSpPr>
        <p:spPr>
          <a:xfrm>
            <a:off x="7112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28" name="Shape 1628"/>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29" name="Shape 1629"/>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30" name="Shape 1630"/>
          <p:cNvSpPr txBox="1"/>
          <p:nvPr/>
        </p:nvSpPr>
        <p:spPr>
          <a:xfrm>
            <a:off x="7264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31" name="Shape 1631"/>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32" name="Shape 1632"/>
          <p:cNvSpPr txBox="1"/>
          <p:nvPr/>
        </p:nvSpPr>
        <p:spPr>
          <a:xfrm>
            <a:off x="71886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33" name="Shape 1633"/>
          <p:cNvSpPr txBox="1"/>
          <p:nvPr/>
        </p:nvSpPr>
        <p:spPr>
          <a:xfrm>
            <a:off x="7341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34" name="Shape 1634"/>
          <p:cNvSpPr txBox="1"/>
          <p:nvPr/>
        </p:nvSpPr>
        <p:spPr>
          <a:xfrm>
            <a:off x="74172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35" name="Shape 1635"/>
          <p:cNvSpPr txBox="1"/>
          <p:nvPr/>
        </p:nvSpPr>
        <p:spPr>
          <a:xfrm>
            <a:off x="68365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36" name="Shape 1636"/>
          <p:cNvSpPr txBox="1"/>
          <p:nvPr/>
        </p:nvSpPr>
        <p:spPr>
          <a:xfrm>
            <a:off x="6807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37" name="Shape 1637"/>
          <p:cNvSpPr txBox="1"/>
          <p:nvPr/>
        </p:nvSpPr>
        <p:spPr>
          <a:xfrm>
            <a:off x="6960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38" name="Shape 1638"/>
          <p:cNvSpPr txBox="1"/>
          <p:nvPr/>
        </p:nvSpPr>
        <p:spPr>
          <a:xfrm>
            <a:off x="6883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39" name="Shape 1639"/>
          <p:cNvSpPr txBox="1"/>
          <p:nvPr/>
        </p:nvSpPr>
        <p:spPr>
          <a:xfrm>
            <a:off x="6960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40" name="Shape 1640"/>
          <p:cNvSpPr txBox="1"/>
          <p:nvPr/>
        </p:nvSpPr>
        <p:spPr>
          <a:xfrm>
            <a:off x="7112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41" name="Shape 1641"/>
          <p:cNvSpPr txBox="1"/>
          <p:nvPr/>
        </p:nvSpPr>
        <p:spPr>
          <a:xfrm>
            <a:off x="68838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42" name="Shape 1642"/>
          <p:cNvSpPr txBox="1"/>
          <p:nvPr/>
        </p:nvSpPr>
        <p:spPr>
          <a:xfrm>
            <a:off x="7036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43" name="Shape 1643"/>
          <p:cNvSpPr txBox="1"/>
          <p:nvPr/>
        </p:nvSpPr>
        <p:spPr>
          <a:xfrm>
            <a:off x="7112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44" name="Shape 1644"/>
          <p:cNvSpPr txBox="1"/>
          <p:nvPr/>
        </p:nvSpPr>
        <p:spPr>
          <a:xfrm>
            <a:off x="7341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45" name="Shape 1645"/>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46" name="Shape 1646"/>
          <p:cNvSpPr txBox="1"/>
          <p:nvPr/>
        </p:nvSpPr>
        <p:spPr>
          <a:xfrm>
            <a:off x="7036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47" name="Shape 1647"/>
          <p:cNvSpPr txBox="1"/>
          <p:nvPr/>
        </p:nvSpPr>
        <p:spPr>
          <a:xfrm>
            <a:off x="71886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48" name="Shape 1648"/>
          <p:cNvSpPr txBox="1"/>
          <p:nvPr/>
        </p:nvSpPr>
        <p:spPr>
          <a:xfrm>
            <a:off x="6836550" y="2776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49" name="Shape 1649"/>
          <p:cNvSpPr txBox="1"/>
          <p:nvPr/>
        </p:nvSpPr>
        <p:spPr>
          <a:xfrm>
            <a:off x="6807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50" name="Shape 1650"/>
          <p:cNvSpPr txBox="1"/>
          <p:nvPr/>
        </p:nvSpPr>
        <p:spPr>
          <a:xfrm>
            <a:off x="6960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51" name="Shape 1651"/>
          <p:cNvSpPr txBox="1"/>
          <p:nvPr/>
        </p:nvSpPr>
        <p:spPr>
          <a:xfrm>
            <a:off x="68838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52" name="Shape 1652"/>
          <p:cNvSpPr txBox="1"/>
          <p:nvPr/>
        </p:nvSpPr>
        <p:spPr>
          <a:xfrm>
            <a:off x="6960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53" name="Shape 1653"/>
          <p:cNvSpPr txBox="1"/>
          <p:nvPr/>
        </p:nvSpPr>
        <p:spPr>
          <a:xfrm>
            <a:off x="7112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54" name="Shape 1654"/>
          <p:cNvSpPr txBox="1"/>
          <p:nvPr/>
        </p:nvSpPr>
        <p:spPr>
          <a:xfrm>
            <a:off x="6883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55" name="Shape 1655"/>
          <p:cNvSpPr txBox="1"/>
          <p:nvPr/>
        </p:nvSpPr>
        <p:spPr>
          <a:xfrm>
            <a:off x="7036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56" name="Shape 1656"/>
          <p:cNvSpPr txBox="1"/>
          <p:nvPr/>
        </p:nvSpPr>
        <p:spPr>
          <a:xfrm>
            <a:off x="71124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57" name="Shape 1657"/>
          <p:cNvSpPr txBox="1"/>
          <p:nvPr/>
        </p:nvSpPr>
        <p:spPr>
          <a:xfrm>
            <a:off x="69600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58" name="Shape 1658"/>
          <p:cNvSpPr txBox="1"/>
          <p:nvPr/>
        </p:nvSpPr>
        <p:spPr>
          <a:xfrm>
            <a:off x="71124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59" name="Shape 1659"/>
          <p:cNvSpPr txBox="1"/>
          <p:nvPr/>
        </p:nvSpPr>
        <p:spPr>
          <a:xfrm>
            <a:off x="68076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60" name="Shape 1660"/>
          <p:cNvSpPr txBox="1"/>
          <p:nvPr/>
        </p:nvSpPr>
        <p:spPr>
          <a:xfrm>
            <a:off x="73410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61" name="Shape 1661"/>
          <p:cNvSpPr txBox="1"/>
          <p:nvPr/>
        </p:nvSpPr>
        <p:spPr>
          <a:xfrm>
            <a:off x="72648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62" name="Shape 1662"/>
          <p:cNvSpPr txBox="1"/>
          <p:nvPr/>
        </p:nvSpPr>
        <p:spPr>
          <a:xfrm>
            <a:off x="72648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63" name="Shape 1663"/>
          <p:cNvSpPr txBox="1"/>
          <p:nvPr/>
        </p:nvSpPr>
        <p:spPr>
          <a:xfrm>
            <a:off x="6988950" y="2395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64" name="Shape 1664"/>
          <p:cNvSpPr txBox="1"/>
          <p:nvPr/>
        </p:nvSpPr>
        <p:spPr>
          <a:xfrm>
            <a:off x="69600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65" name="Shape 1665"/>
          <p:cNvSpPr txBox="1"/>
          <p:nvPr/>
        </p:nvSpPr>
        <p:spPr>
          <a:xfrm>
            <a:off x="71124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66" name="Shape 1666"/>
          <p:cNvSpPr txBox="1"/>
          <p:nvPr/>
        </p:nvSpPr>
        <p:spPr>
          <a:xfrm>
            <a:off x="72648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67" name="Shape 1667"/>
          <p:cNvSpPr txBox="1"/>
          <p:nvPr/>
        </p:nvSpPr>
        <p:spPr>
          <a:xfrm>
            <a:off x="7036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68" name="Shape 1668"/>
          <p:cNvSpPr txBox="1"/>
          <p:nvPr/>
        </p:nvSpPr>
        <p:spPr>
          <a:xfrm>
            <a:off x="71886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69" name="Shape 1669"/>
          <p:cNvSpPr txBox="1"/>
          <p:nvPr/>
        </p:nvSpPr>
        <p:spPr>
          <a:xfrm>
            <a:off x="6807600" y="2278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70" name="Shape 1670"/>
          <p:cNvSpPr txBox="1"/>
          <p:nvPr/>
        </p:nvSpPr>
        <p:spPr>
          <a:xfrm>
            <a:off x="7379100" y="30784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71" name="Shape 1671"/>
          <p:cNvSpPr txBox="1"/>
          <p:nvPr/>
        </p:nvSpPr>
        <p:spPr>
          <a:xfrm>
            <a:off x="68838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72" name="Shape 1672"/>
          <p:cNvSpPr txBox="1"/>
          <p:nvPr/>
        </p:nvSpPr>
        <p:spPr>
          <a:xfrm>
            <a:off x="7141350" y="3157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73" name="Shape 1673"/>
          <p:cNvSpPr txBox="1"/>
          <p:nvPr/>
        </p:nvSpPr>
        <p:spPr>
          <a:xfrm>
            <a:off x="71124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74" name="Shape 1674"/>
          <p:cNvSpPr txBox="1"/>
          <p:nvPr/>
        </p:nvSpPr>
        <p:spPr>
          <a:xfrm>
            <a:off x="72648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75" name="Shape 1675"/>
          <p:cNvSpPr txBox="1"/>
          <p:nvPr/>
        </p:nvSpPr>
        <p:spPr>
          <a:xfrm>
            <a:off x="7188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76" name="Shape 1676"/>
          <p:cNvSpPr txBox="1"/>
          <p:nvPr/>
        </p:nvSpPr>
        <p:spPr>
          <a:xfrm>
            <a:off x="72648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77" name="Shape 1677"/>
          <p:cNvSpPr txBox="1"/>
          <p:nvPr/>
        </p:nvSpPr>
        <p:spPr>
          <a:xfrm>
            <a:off x="74172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78" name="Shape 1678"/>
          <p:cNvSpPr txBox="1"/>
          <p:nvPr/>
        </p:nvSpPr>
        <p:spPr>
          <a:xfrm>
            <a:off x="71886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79" name="Shape 1679"/>
          <p:cNvSpPr txBox="1"/>
          <p:nvPr/>
        </p:nvSpPr>
        <p:spPr>
          <a:xfrm>
            <a:off x="73410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80" name="Shape 1680"/>
          <p:cNvSpPr txBox="1"/>
          <p:nvPr/>
        </p:nvSpPr>
        <p:spPr>
          <a:xfrm>
            <a:off x="7417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81" name="Shape 1681"/>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82" name="Shape 1682"/>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83" name="Shape 1683"/>
          <p:cNvSpPr txBox="1"/>
          <p:nvPr/>
        </p:nvSpPr>
        <p:spPr>
          <a:xfrm>
            <a:off x="7112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84" name="Shape 1684"/>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85" name="Shape 1685"/>
          <p:cNvSpPr txBox="1"/>
          <p:nvPr/>
        </p:nvSpPr>
        <p:spPr>
          <a:xfrm>
            <a:off x="7293750" y="2776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86" name="Shape 1686"/>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87" name="Shape 1687"/>
          <p:cNvSpPr txBox="1"/>
          <p:nvPr/>
        </p:nvSpPr>
        <p:spPr>
          <a:xfrm>
            <a:off x="7417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88" name="Shape 1688"/>
          <p:cNvSpPr txBox="1"/>
          <p:nvPr/>
        </p:nvSpPr>
        <p:spPr>
          <a:xfrm>
            <a:off x="7341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89" name="Shape 1689"/>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90" name="Shape 1690"/>
          <p:cNvSpPr txBox="1"/>
          <p:nvPr/>
        </p:nvSpPr>
        <p:spPr>
          <a:xfrm>
            <a:off x="7341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91" name="Shape 1691"/>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92" name="Shape 1692"/>
          <p:cNvSpPr txBox="1"/>
          <p:nvPr/>
        </p:nvSpPr>
        <p:spPr>
          <a:xfrm>
            <a:off x="6988950" y="2700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93" name="Shape 1693"/>
          <p:cNvSpPr txBox="1"/>
          <p:nvPr/>
        </p:nvSpPr>
        <p:spPr>
          <a:xfrm>
            <a:off x="6960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94" name="Shape 1694"/>
          <p:cNvSpPr txBox="1"/>
          <p:nvPr/>
        </p:nvSpPr>
        <p:spPr>
          <a:xfrm>
            <a:off x="71124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95" name="Shape 1695"/>
          <p:cNvSpPr txBox="1"/>
          <p:nvPr/>
        </p:nvSpPr>
        <p:spPr>
          <a:xfrm>
            <a:off x="70362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96" name="Shape 1696"/>
          <p:cNvSpPr txBox="1"/>
          <p:nvPr/>
        </p:nvSpPr>
        <p:spPr>
          <a:xfrm>
            <a:off x="7112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97" name="Shape 1697"/>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98" name="Shape 1698"/>
          <p:cNvSpPr txBox="1"/>
          <p:nvPr/>
        </p:nvSpPr>
        <p:spPr>
          <a:xfrm>
            <a:off x="7036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699" name="Shape 1699"/>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00" name="Shape 1700"/>
          <p:cNvSpPr txBox="1"/>
          <p:nvPr/>
        </p:nvSpPr>
        <p:spPr>
          <a:xfrm>
            <a:off x="72648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01" name="Shape 1701"/>
          <p:cNvSpPr txBox="1"/>
          <p:nvPr/>
        </p:nvSpPr>
        <p:spPr>
          <a:xfrm>
            <a:off x="74172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02" name="Shape 1702"/>
          <p:cNvSpPr txBox="1"/>
          <p:nvPr/>
        </p:nvSpPr>
        <p:spPr>
          <a:xfrm>
            <a:off x="71886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03" name="Shape 1703"/>
          <p:cNvSpPr txBox="1"/>
          <p:nvPr/>
        </p:nvSpPr>
        <p:spPr>
          <a:xfrm>
            <a:off x="6988950" y="2624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04" name="Shape 1704"/>
          <p:cNvSpPr txBox="1"/>
          <p:nvPr/>
        </p:nvSpPr>
        <p:spPr>
          <a:xfrm>
            <a:off x="6960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05" name="Shape 1705"/>
          <p:cNvSpPr txBox="1"/>
          <p:nvPr/>
        </p:nvSpPr>
        <p:spPr>
          <a:xfrm>
            <a:off x="71124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06" name="Shape 1706"/>
          <p:cNvSpPr txBox="1"/>
          <p:nvPr/>
        </p:nvSpPr>
        <p:spPr>
          <a:xfrm>
            <a:off x="7112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07" name="Shape 1707"/>
          <p:cNvSpPr txBox="1"/>
          <p:nvPr/>
        </p:nvSpPr>
        <p:spPr>
          <a:xfrm>
            <a:off x="72648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08" name="Shape 1708"/>
          <p:cNvSpPr txBox="1"/>
          <p:nvPr/>
        </p:nvSpPr>
        <p:spPr>
          <a:xfrm>
            <a:off x="7036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09" name="Shape 1709"/>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10" name="Shape 1710"/>
          <p:cNvSpPr txBox="1"/>
          <p:nvPr/>
        </p:nvSpPr>
        <p:spPr>
          <a:xfrm>
            <a:off x="7065150" y="3310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11" name="Shape 1711"/>
          <p:cNvSpPr txBox="1"/>
          <p:nvPr/>
        </p:nvSpPr>
        <p:spPr>
          <a:xfrm>
            <a:off x="70362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12" name="Shape 1712"/>
          <p:cNvSpPr txBox="1"/>
          <p:nvPr/>
        </p:nvSpPr>
        <p:spPr>
          <a:xfrm>
            <a:off x="71886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13" name="Shape 1713"/>
          <p:cNvSpPr txBox="1"/>
          <p:nvPr/>
        </p:nvSpPr>
        <p:spPr>
          <a:xfrm>
            <a:off x="71124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14" name="Shape 1714"/>
          <p:cNvSpPr txBox="1"/>
          <p:nvPr/>
        </p:nvSpPr>
        <p:spPr>
          <a:xfrm>
            <a:off x="71886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15" name="Shape 1715"/>
          <p:cNvSpPr txBox="1"/>
          <p:nvPr/>
        </p:nvSpPr>
        <p:spPr>
          <a:xfrm>
            <a:off x="73410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16" name="Shape 1716"/>
          <p:cNvSpPr txBox="1"/>
          <p:nvPr/>
        </p:nvSpPr>
        <p:spPr>
          <a:xfrm>
            <a:off x="7112400" y="3421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17" name="Shape 1717"/>
          <p:cNvSpPr txBox="1"/>
          <p:nvPr/>
        </p:nvSpPr>
        <p:spPr>
          <a:xfrm>
            <a:off x="7264800" y="3345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18" name="Shape 1718"/>
          <p:cNvSpPr txBox="1"/>
          <p:nvPr/>
        </p:nvSpPr>
        <p:spPr>
          <a:xfrm>
            <a:off x="73410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19" name="Shape 1719"/>
          <p:cNvSpPr txBox="1"/>
          <p:nvPr/>
        </p:nvSpPr>
        <p:spPr>
          <a:xfrm>
            <a:off x="7188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20" name="Shape 1720"/>
          <p:cNvSpPr txBox="1"/>
          <p:nvPr/>
        </p:nvSpPr>
        <p:spPr>
          <a:xfrm>
            <a:off x="7341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21" name="Shape 1721"/>
          <p:cNvSpPr txBox="1"/>
          <p:nvPr/>
        </p:nvSpPr>
        <p:spPr>
          <a:xfrm>
            <a:off x="7036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22" name="Shape 1722"/>
          <p:cNvSpPr txBox="1"/>
          <p:nvPr/>
        </p:nvSpPr>
        <p:spPr>
          <a:xfrm>
            <a:off x="74934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23" name="Shape 1723"/>
          <p:cNvSpPr txBox="1"/>
          <p:nvPr/>
        </p:nvSpPr>
        <p:spPr>
          <a:xfrm>
            <a:off x="74934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24" name="Shape 1724"/>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25" name="Shape 1725"/>
          <p:cNvSpPr txBox="1"/>
          <p:nvPr/>
        </p:nvSpPr>
        <p:spPr>
          <a:xfrm>
            <a:off x="7217550" y="2929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26" name="Shape 1726"/>
          <p:cNvSpPr txBox="1"/>
          <p:nvPr/>
        </p:nvSpPr>
        <p:spPr>
          <a:xfrm>
            <a:off x="7188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27" name="Shape 1727"/>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28" name="Shape 1728"/>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29" name="Shape 1729"/>
          <p:cNvSpPr txBox="1"/>
          <p:nvPr/>
        </p:nvSpPr>
        <p:spPr>
          <a:xfrm>
            <a:off x="7341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30" name="Shape 1730"/>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31" name="Shape 1731"/>
          <p:cNvSpPr txBox="1"/>
          <p:nvPr/>
        </p:nvSpPr>
        <p:spPr>
          <a:xfrm>
            <a:off x="72648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32" name="Shape 1732"/>
          <p:cNvSpPr txBox="1"/>
          <p:nvPr/>
        </p:nvSpPr>
        <p:spPr>
          <a:xfrm>
            <a:off x="74172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33" name="Shape 1733"/>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34" name="Shape 1734"/>
          <p:cNvSpPr txBox="1"/>
          <p:nvPr/>
        </p:nvSpPr>
        <p:spPr>
          <a:xfrm>
            <a:off x="69127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35" name="Shape 1735"/>
          <p:cNvSpPr txBox="1"/>
          <p:nvPr/>
        </p:nvSpPr>
        <p:spPr>
          <a:xfrm>
            <a:off x="6883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36" name="Shape 1736"/>
          <p:cNvSpPr txBox="1"/>
          <p:nvPr/>
        </p:nvSpPr>
        <p:spPr>
          <a:xfrm>
            <a:off x="70362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37" name="Shape 1737"/>
          <p:cNvSpPr txBox="1"/>
          <p:nvPr/>
        </p:nvSpPr>
        <p:spPr>
          <a:xfrm>
            <a:off x="6960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38" name="Shape 1738"/>
          <p:cNvSpPr txBox="1"/>
          <p:nvPr/>
        </p:nvSpPr>
        <p:spPr>
          <a:xfrm>
            <a:off x="7036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39" name="Shape 1739"/>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40" name="Shape 1740"/>
          <p:cNvSpPr txBox="1"/>
          <p:nvPr/>
        </p:nvSpPr>
        <p:spPr>
          <a:xfrm>
            <a:off x="6960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41" name="Shape 1741"/>
          <p:cNvSpPr txBox="1"/>
          <p:nvPr/>
        </p:nvSpPr>
        <p:spPr>
          <a:xfrm>
            <a:off x="71124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42" name="Shape 1742"/>
          <p:cNvSpPr txBox="1"/>
          <p:nvPr/>
        </p:nvSpPr>
        <p:spPr>
          <a:xfrm>
            <a:off x="7188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43" name="Shape 1743"/>
          <p:cNvSpPr txBox="1"/>
          <p:nvPr/>
        </p:nvSpPr>
        <p:spPr>
          <a:xfrm>
            <a:off x="7341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44" name="Shape 1744"/>
          <p:cNvSpPr txBox="1"/>
          <p:nvPr/>
        </p:nvSpPr>
        <p:spPr>
          <a:xfrm>
            <a:off x="7112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45" name="Shape 1745"/>
          <p:cNvSpPr txBox="1"/>
          <p:nvPr/>
        </p:nvSpPr>
        <p:spPr>
          <a:xfrm>
            <a:off x="6912750" y="2776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46" name="Shape 1746"/>
          <p:cNvSpPr txBox="1"/>
          <p:nvPr/>
        </p:nvSpPr>
        <p:spPr>
          <a:xfrm>
            <a:off x="6883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47" name="Shape 1747"/>
          <p:cNvSpPr txBox="1"/>
          <p:nvPr/>
        </p:nvSpPr>
        <p:spPr>
          <a:xfrm>
            <a:off x="7036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48" name="Shape 1748"/>
          <p:cNvSpPr txBox="1"/>
          <p:nvPr/>
        </p:nvSpPr>
        <p:spPr>
          <a:xfrm>
            <a:off x="7036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49" name="Shape 1749"/>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50" name="Shape 1750"/>
          <p:cNvSpPr txBox="1"/>
          <p:nvPr/>
        </p:nvSpPr>
        <p:spPr>
          <a:xfrm>
            <a:off x="6960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51" name="Shape 1751"/>
          <p:cNvSpPr txBox="1"/>
          <p:nvPr/>
        </p:nvSpPr>
        <p:spPr>
          <a:xfrm>
            <a:off x="7112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52" name="Shape 1752"/>
          <p:cNvSpPr txBox="1"/>
          <p:nvPr/>
        </p:nvSpPr>
        <p:spPr>
          <a:xfrm>
            <a:off x="7217550" y="3386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53" name="Shape 1753"/>
          <p:cNvSpPr txBox="1"/>
          <p:nvPr/>
        </p:nvSpPr>
        <p:spPr>
          <a:xfrm>
            <a:off x="71886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54" name="Shape 1754"/>
          <p:cNvSpPr txBox="1"/>
          <p:nvPr/>
        </p:nvSpPr>
        <p:spPr>
          <a:xfrm>
            <a:off x="73410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55" name="Shape 1755"/>
          <p:cNvSpPr txBox="1"/>
          <p:nvPr/>
        </p:nvSpPr>
        <p:spPr>
          <a:xfrm>
            <a:off x="72648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56" name="Shape 1756"/>
          <p:cNvSpPr txBox="1"/>
          <p:nvPr/>
        </p:nvSpPr>
        <p:spPr>
          <a:xfrm>
            <a:off x="7341000" y="3345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57" name="Shape 1757"/>
          <p:cNvSpPr txBox="1"/>
          <p:nvPr/>
        </p:nvSpPr>
        <p:spPr>
          <a:xfrm>
            <a:off x="74934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58" name="Shape 1758"/>
          <p:cNvSpPr txBox="1"/>
          <p:nvPr/>
        </p:nvSpPr>
        <p:spPr>
          <a:xfrm>
            <a:off x="7264800" y="3421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59" name="Shape 1759"/>
          <p:cNvSpPr txBox="1"/>
          <p:nvPr/>
        </p:nvSpPr>
        <p:spPr>
          <a:xfrm>
            <a:off x="7417200" y="3421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60" name="Shape 1760"/>
          <p:cNvSpPr txBox="1"/>
          <p:nvPr/>
        </p:nvSpPr>
        <p:spPr>
          <a:xfrm>
            <a:off x="74934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61" name="Shape 1761"/>
          <p:cNvSpPr txBox="1"/>
          <p:nvPr/>
        </p:nvSpPr>
        <p:spPr>
          <a:xfrm>
            <a:off x="7341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62" name="Shape 1762"/>
          <p:cNvSpPr txBox="1"/>
          <p:nvPr/>
        </p:nvSpPr>
        <p:spPr>
          <a:xfrm>
            <a:off x="7493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63" name="Shape 1763"/>
          <p:cNvSpPr txBox="1"/>
          <p:nvPr/>
        </p:nvSpPr>
        <p:spPr>
          <a:xfrm>
            <a:off x="71886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64" name="Shape 1764"/>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65" name="Shape 1765"/>
          <p:cNvSpPr txBox="1"/>
          <p:nvPr/>
        </p:nvSpPr>
        <p:spPr>
          <a:xfrm>
            <a:off x="7369950" y="3005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66" name="Shape 1766"/>
          <p:cNvSpPr txBox="1"/>
          <p:nvPr/>
        </p:nvSpPr>
        <p:spPr>
          <a:xfrm>
            <a:off x="7341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67" name="Shape 1767"/>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68" name="Shape 1768"/>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69" name="Shape 1769"/>
          <p:cNvSpPr txBox="1"/>
          <p:nvPr/>
        </p:nvSpPr>
        <p:spPr>
          <a:xfrm>
            <a:off x="7493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70" name="Shape 1770"/>
          <p:cNvSpPr txBox="1"/>
          <p:nvPr/>
        </p:nvSpPr>
        <p:spPr>
          <a:xfrm>
            <a:off x="74172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71" name="Shape 1771"/>
          <p:cNvSpPr txBox="1"/>
          <p:nvPr/>
        </p:nvSpPr>
        <p:spPr>
          <a:xfrm>
            <a:off x="7065150" y="2929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72" name="Shape 1772"/>
          <p:cNvSpPr txBox="1"/>
          <p:nvPr/>
        </p:nvSpPr>
        <p:spPr>
          <a:xfrm>
            <a:off x="7036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73" name="Shape 1773"/>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74" name="Shape 1774"/>
          <p:cNvSpPr txBox="1"/>
          <p:nvPr/>
        </p:nvSpPr>
        <p:spPr>
          <a:xfrm>
            <a:off x="7112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75" name="Shape 1775"/>
          <p:cNvSpPr txBox="1"/>
          <p:nvPr/>
        </p:nvSpPr>
        <p:spPr>
          <a:xfrm>
            <a:off x="7188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76" name="Shape 1776"/>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77" name="Shape 1777"/>
          <p:cNvSpPr txBox="1"/>
          <p:nvPr/>
        </p:nvSpPr>
        <p:spPr>
          <a:xfrm>
            <a:off x="71124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78" name="Shape 1778"/>
          <p:cNvSpPr txBox="1"/>
          <p:nvPr/>
        </p:nvSpPr>
        <p:spPr>
          <a:xfrm>
            <a:off x="72648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79" name="Shape 1779"/>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80" name="Shape 1780"/>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81" name="Shape 1781"/>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82" name="Shape 1782"/>
          <p:cNvSpPr txBox="1"/>
          <p:nvPr/>
        </p:nvSpPr>
        <p:spPr>
          <a:xfrm>
            <a:off x="70651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83" name="Shape 1783"/>
          <p:cNvSpPr txBox="1"/>
          <p:nvPr/>
        </p:nvSpPr>
        <p:spPr>
          <a:xfrm>
            <a:off x="7036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84" name="Shape 1784"/>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85" name="Shape 1785"/>
          <p:cNvSpPr txBox="1"/>
          <p:nvPr/>
        </p:nvSpPr>
        <p:spPr>
          <a:xfrm>
            <a:off x="7188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86" name="Shape 1786"/>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87" name="Shape 1787"/>
          <p:cNvSpPr txBox="1"/>
          <p:nvPr/>
        </p:nvSpPr>
        <p:spPr>
          <a:xfrm>
            <a:off x="7112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88" name="Shape 1788"/>
          <p:cNvSpPr txBox="1"/>
          <p:nvPr/>
        </p:nvSpPr>
        <p:spPr>
          <a:xfrm>
            <a:off x="7264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89" name="Shape 1789"/>
          <p:cNvSpPr txBox="1"/>
          <p:nvPr/>
        </p:nvSpPr>
        <p:spPr>
          <a:xfrm>
            <a:off x="7217550" y="3386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90" name="Shape 1790"/>
          <p:cNvSpPr txBox="1"/>
          <p:nvPr/>
        </p:nvSpPr>
        <p:spPr>
          <a:xfrm>
            <a:off x="71886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91" name="Shape 1791"/>
          <p:cNvSpPr txBox="1"/>
          <p:nvPr/>
        </p:nvSpPr>
        <p:spPr>
          <a:xfrm>
            <a:off x="73410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92" name="Shape 1792"/>
          <p:cNvSpPr txBox="1"/>
          <p:nvPr/>
        </p:nvSpPr>
        <p:spPr>
          <a:xfrm>
            <a:off x="72648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93" name="Shape 1793"/>
          <p:cNvSpPr txBox="1"/>
          <p:nvPr/>
        </p:nvSpPr>
        <p:spPr>
          <a:xfrm>
            <a:off x="7341000" y="3345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94" name="Shape 1794"/>
          <p:cNvSpPr txBox="1"/>
          <p:nvPr/>
        </p:nvSpPr>
        <p:spPr>
          <a:xfrm>
            <a:off x="74934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95" name="Shape 1795"/>
          <p:cNvSpPr txBox="1"/>
          <p:nvPr/>
        </p:nvSpPr>
        <p:spPr>
          <a:xfrm>
            <a:off x="7417200" y="3421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96" name="Shape 1796"/>
          <p:cNvSpPr txBox="1"/>
          <p:nvPr/>
        </p:nvSpPr>
        <p:spPr>
          <a:xfrm>
            <a:off x="74934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97" name="Shape 1797"/>
          <p:cNvSpPr txBox="1"/>
          <p:nvPr/>
        </p:nvSpPr>
        <p:spPr>
          <a:xfrm>
            <a:off x="7341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98" name="Shape 1798"/>
          <p:cNvSpPr txBox="1"/>
          <p:nvPr/>
        </p:nvSpPr>
        <p:spPr>
          <a:xfrm>
            <a:off x="7493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799" name="Shape 1799"/>
          <p:cNvSpPr txBox="1"/>
          <p:nvPr/>
        </p:nvSpPr>
        <p:spPr>
          <a:xfrm>
            <a:off x="71886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00" name="Shape 1800"/>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01" name="Shape 1801"/>
          <p:cNvSpPr txBox="1"/>
          <p:nvPr/>
        </p:nvSpPr>
        <p:spPr>
          <a:xfrm>
            <a:off x="7369950" y="3005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02" name="Shape 1802"/>
          <p:cNvSpPr txBox="1"/>
          <p:nvPr/>
        </p:nvSpPr>
        <p:spPr>
          <a:xfrm>
            <a:off x="7341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03" name="Shape 1803"/>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04" name="Shape 1804"/>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05" name="Shape 1805"/>
          <p:cNvSpPr txBox="1"/>
          <p:nvPr/>
        </p:nvSpPr>
        <p:spPr>
          <a:xfrm>
            <a:off x="7493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06" name="Shape 1806"/>
          <p:cNvSpPr txBox="1"/>
          <p:nvPr/>
        </p:nvSpPr>
        <p:spPr>
          <a:xfrm>
            <a:off x="74172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07" name="Shape 1807"/>
          <p:cNvSpPr txBox="1"/>
          <p:nvPr/>
        </p:nvSpPr>
        <p:spPr>
          <a:xfrm>
            <a:off x="7065150" y="2929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08" name="Shape 1808"/>
          <p:cNvSpPr txBox="1"/>
          <p:nvPr/>
        </p:nvSpPr>
        <p:spPr>
          <a:xfrm>
            <a:off x="7036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09" name="Shape 1809"/>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10" name="Shape 1810"/>
          <p:cNvSpPr txBox="1"/>
          <p:nvPr/>
        </p:nvSpPr>
        <p:spPr>
          <a:xfrm>
            <a:off x="7112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11" name="Shape 1811"/>
          <p:cNvSpPr txBox="1"/>
          <p:nvPr/>
        </p:nvSpPr>
        <p:spPr>
          <a:xfrm>
            <a:off x="7188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12" name="Shape 1812"/>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13" name="Shape 1813"/>
          <p:cNvSpPr txBox="1"/>
          <p:nvPr/>
        </p:nvSpPr>
        <p:spPr>
          <a:xfrm>
            <a:off x="71124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14" name="Shape 1814"/>
          <p:cNvSpPr txBox="1"/>
          <p:nvPr/>
        </p:nvSpPr>
        <p:spPr>
          <a:xfrm>
            <a:off x="72648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15" name="Shape 1815"/>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16" name="Shape 1816"/>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17" name="Shape 1817"/>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18" name="Shape 1818"/>
          <p:cNvSpPr txBox="1"/>
          <p:nvPr/>
        </p:nvSpPr>
        <p:spPr>
          <a:xfrm>
            <a:off x="74172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19" name="Shape 1819"/>
          <p:cNvSpPr txBox="1"/>
          <p:nvPr/>
        </p:nvSpPr>
        <p:spPr>
          <a:xfrm>
            <a:off x="70651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20" name="Shape 1820"/>
          <p:cNvSpPr txBox="1"/>
          <p:nvPr/>
        </p:nvSpPr>
        <p:spPr>
          <a:xfrm>
            <a:off x="7036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21" name="Shape 1821"/>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22" name="Shape 1822"/>
          <p:cNvSpPr txBox="1"/>
          <p:nvPr/>
        </p:nvSpPr>
        <p:spPr>
          <a:xfrm>
            <a:off x="7112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23" name="Shape 1823"/>
          <p:cNvSpPr txBox="1"/>
          <p:nvPr/>
        </p:nvSpPr>
        <p:spPr>
          <a:xfrm>
            <a:off x="71886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24" name="Shape 1824"/>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25" name="Shape 1825"/>
          <p:cNvSpPr txBox="1"/>
          <p:nvPr/>
        </p:nvSpPr>
        <p:spPr>
          <a:xfrm>
            <a:off x="7112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26" name="Shape 1826"/>
          <p:cNvSpPr txBox="1"/>
          <p:nvPr/>
        </p:nvSpPr>
        <p:spPr>
          <a:xfrm>
            <a:off x="7264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27" name="Shape 1827"/>
          <p:cNvSpPr txBox="1"/>
          <p:nvPr/>
        </p:nvSpPr>
        <p:spPr>
          <a:xfrm>
            <a:off x="7341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28" name="Shape 1828"/>
          <p:cNvSpPr txBox="1"/>
          <p:nvPr/>
        </p:nvSpPr>
        <p:spPr>
          <a:xfrm>
            <a:off x="71886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29" name="Shape 1829"/>
          <p:cNvSpPr txBox="1"/>
          <p:nvPr/>
        </p:nvSpPr>
        <p:spPr>
          <a:xfrm>
            <a:off x="73410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30" name="Shape 1830"/>
          <p:cNvSpPr txBox="1"/>
          <p:nvPr/>
        </p:nvSpPr>
        <p:spPr>
          <a:xfrm>
            <a:off x="70362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31" name="Shape 1831"/>
          <p:cNvSpPr txBox="1"/>
          <p:nvPr/>
        </p:nvSpPr>
        <p:spPr>
          <a:xfrm>
            <a:off x="7493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32" name="Shape 1832"/>
          <p:cNvSpPr txBox="1"/>
          <p:nvPr/>
        </p:nvSpPr>
        <p:spPr>
          <a:xfrm>
            <a:off x="74934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33" name="Shape 1833"/>
          <p:cNvSpPr txBox="1"/>
          <p:nvPr/>
        </p:nvSpPr>
        <p:spPr>
          <a:xfrm>
            <a:off x="7217550" y="2472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34" name="Shape 1834"/>
          <p:cNvSpPr txBox="1"/>
          <p:nvPr/>
        </p:nvSpPr>
        <p:spPr>
          <a:xfrm>
            <a:off x="71886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35" name="Shape 1835"/>
          <p:cNvSpPr txBox="1"/>
          <p:nvPr/>
        </p:nvSpPr>
        <p:spPr>
          <a:xfrm>
            <a:off x="73410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36" name="Shape 1836"/>
          <p:cNvSpPr txBox="1"/>
          <p:nvPr/>
        </p:nvSpPr>
        <p:spPr>
          <a:xfrm>
            <a:off x="74934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37" name="Shape 1837"/>
          <p:cNvSpPr txBox="1"/>
          <p:nvPr/>
        </p:nvSpPr>
        <p:spPr>
          <a:xfrm>
            <a:off x="72648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38" name="Shape 1838"/>
          <p:cNvSpPr txBox="1"/>
          <p:nvPr/>
        </p:nvSpPr>
        <p:spPr>
          <a:xfrm>
            <a:off x="7417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39" name="Shape 1839"/>
          <p:cNvSpPr txBox="1"/>
          <p:nvPr/>
        </p:nvSpPr>
        <p:spPr>
          <a:xfrm>
            <a:off x="7036200" y="2354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40" name="Shape 1840"/>
          <p:cNvSpPr txBox="1"/>
          <p:nvPr/>
        </p:nvSpPr>
        <p:spPr>
          <a:xfrm>
            <a:off x="7112400" y="2430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41" name="Shape 1841"/>
          <p:cNvSpPr txBox="1"/>
          <p:nvPr/>
        </p:nvSpPr>
        <p:spPr>
          <a:xfrm>
            <a:off x="7369950" y="3234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42" name="Shape 1842"/>
          <p:cNvSpPr txBox="1"/>
          <p:nvPr/>
        </p:nvSpPr>
        <p:spPr>
          <a:xfrm>
            <a:off x="73410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43" name="Shape 1843"/>
          <p:cNvSpPr txBox="1"/>
          <p:nvPr/>
        </p:nvSpPr>
        <p:spPr>
          <a:xfrm>
            <a:off x="74934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44" name="Shape 1844"/>
          <p:cNvSpPr txBox="1"/>
          <p:nvPr/>
        </p:nvSpPr>
        <p:spPr>
          <a:xfrm>
            <a:off x="74172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45" name="Shape 1845"/>
          <p:cNvSpPr txBox="1"/>
          <p:nvPr/>
        </p:nvSpPr>
        <p:spPr>
          <a:xfrm>
            <a:off x="74934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46" name="Shape 1846"/>
          <p:cNvSpPr txBox="1"/>
          <p:nvPr/>
        </p:nvSpPr>
        <p:spPr>
          <a:xfrm>
            <a:off x="7417200" y="3345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47" name="Shape 1847"/>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48" name="Shape 1848"/>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49" name="Shape 1849"/>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50" name="Shape 1850"/>
          <p:cNvSpPr txBox="1"/>
          <p:nvPr/>
        </p:nvSpPr>
        <p:spPr>
          <a:xfrm>
            <a:off x="7493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51" name="Shape 1851"/>
          <p:cNvSpPr txBox="1"/>
          <p:nvPr/>
        </p:nvSpPr>
        <p:spPr>
          <a:xfrm>
            <a:off x="7217550" y="27769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52" name="Shape 1852"/>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53" name="Shape 1853"/>
          <p:cNvSpPr txBox="1"/>
          <p:nvPr/>
        </p:nvSpPr>
        <p:spPr>
          <a:xfrm>
            <a:off x="73410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54" name="Shape 1854"/>
          <p:cNvSpPr txBox="1"/>
          <p:nvPr/>
        </p:nvSpPr>
        <p:spPr>
          <a:xfrm>
            <a:off x="72648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55" name="Shape 1855"/>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56" name="Shape 1856"/>
          <p:cNvSpPr txBox="1"/>
          <p:nvPr/>
        </p:nvSpPr>
        <p:spPr>
          <a:xfrm>
            <a:off x="74934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57" name="Shape 1857"/>
          <p:cNvSpPr txBox="1"/>
          <p:nvPr/>
        </p:nvSpPr>
        <p:spPr>
          <a:xfrm>
            <a:off x="7264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58" name="Shape 1858"/>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59" name="Shape 1859"/>
          <p:cNvSpPr txBox="1"/>
          <p:nvPr/>
        </p:nvSpPr>
        <p:spPr>
          <a:xfrm>
            <a:off x="74934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60" name="Shape 1860"/>
          <p:cNvSpPr txBox="1"/>
          <p:nvPr/>
        </p:nvSpPr>
        <p:spPr>
          <a:xfrm>
            <a:off x="74172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61" name="Shape 1861"/>
          <p:cNvSpPr txBox="1"/>
          <p:nvPr/>
        </p:nvSpPr>
        <p:spPr>
          <a:xfrm>
            <a:off x="7217550" y="2700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62" name="Shape 1862"/>
          <p:cNvSpPr txBox="1"/>
          <p:nvPr/>
        </p:nvSpPr>
        <p:spPr>
          <a:xfrm>
            <a:off x="71886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63" name="Shape 1863"/>
          <p:cNvSpPr txBox="1"/>
          <p:nvPr/>
        </p:nvSpPr>
        <p:spPr>
          <a:xfrm>
            <a:off x="7341000" y="2506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64" name="Shape 1864"/>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65" name="Shape 1865"/>
          <p:cNvSpPr txBox="1"/>
          <p:nvPr/>
        </p:nvSpPr>
        <p:spPr>
          <a:xfrm>
            <a:off x="7493400" y="2583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66" name="Shape 1866"/>
          <p:cNvSpPr txBox="1"/>
          <p:nvPr/>
        </p:nvSpPr>
        <p:spPr>
          <a:xfrm>
            <a:off x="72648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67" name="Shape 1867"/>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68" name="Shape 1868"/>
          <p:cNvSpPr txBox="1"/>
          <p:nvPr/>
        </p:nvSpPr>
        <p:spPr>
          <a:xfrm>
            <a:off x="7293750" y="3386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69" name="Shape 1869"/>
          <p:cNvSpPr txBox="1"/>
          <p:nvPr/>
        </p:nvSpPr>
        <p:spPr>
          <a:xfrm>
            <a:off x="7264800" y="3268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70" name="Shape 1870"/>
          <p:cNvSpPr txBox="1"/>
          <p:nvPr/>
        </p:nvSpPr>
        <p:spPr>
          <a:xfrm>
            <a:off x="74172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71" name="Shape 1871"/>
          <p:cNvSpPr txBox="1"/>
          <p:nvPr/>
        </p:nvSpPr>
        <p:spPr>
          <a:xfrm>
            <a:off x="73410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72" name="Shape 1872"/>
          <p:cNvSpPr txBox="1"/>
          <p:nvPr/>
        </p:nvSpPr>
        <p:spPr>
          <a:xfrm>
            <a:off x="7417200" y="3345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73" name="Shape 1873"/>
          <p:cNvSpPr txBox="1"/>
          <p:nvPr/>
        </p:nvSpPr>
        <p:spPr>
          <a:xfrm>
            <a:off x="7493400" y="3421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74" name="Shape 1874"/>
          <p:cNvSpPr txBox="1"/>
          <p:nvPr/>
        </p:nvSpPr>
        <p:spPr>
          <a:xfrm>
            <a:off x="74172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75" name="Shape 1875"/>
          <p:cNvSpPr txBox="1"/>
          <p:nvPr/>
        </p:nvSpPr>
        <p:spPr>
          <a:xfrm>
            <a:off x="72648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76" name="Shape 1876"/>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77" name="Shape 1877"/>
          <p:cNvSpPr txBox="1"/>
          <p:nvPr/>
        </p:nvSpPr>
        <p:spPr>
          <a:xfrm>
            <a:off x="7446150" y="3005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78" name="Shape 1878"/>
          <p:cNvSpPr txBox="1"/>
          <p:nvPr/>
        </p:nvSpPr>
        <p:spPr>
          <a:xfrm>
            <a:off x="7417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79" name="Shape 1879"/>
          <p:cNvSpPr txBox="1"/>
          <p:nvPr/>
        </p:nvSpPr>
        <p:spPr>
          <a:xfrm>
            <a:off x="7493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80" name="Shape 1880"/>
          <p:cNvSpPr txBox="1"/>
          <p:nvPr/>
        </p:nvSpPr>
        <p:spPr>
          <a:xfrm>
            <a:off x="74934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81" name="Shape 1881"/>
          <p:cNvSpPr txBox="1"/>
          <p:nvPr/>
        </p:nvSpPr>
        <p:spPr>
          <a:xfrm>
            <a:off x="7141350" y="2929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82" name="Shape 1882"/>
          <p:cNvSpPr txBox="1"/>
          <p:nvPr/>
        </p:nvSpPr>
        <p:spPr>
          <a:xfrm>
            <a:off x="7112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83" name="Shape 1883"/>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84" name="Shape 1884"/>
          <p:cNvSpPr txBox="1"/>
          <p:nvPr/>
        </p:nvSpPr>
        <p:spPr>
          <a:xfrm>
            <a:off x="71886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85" name="Shape 1885"/>
          <p:cNvSpPr txBox="1"/>
          <p:nvPr/>
        </p:nvSpPr>
        <p:spPr>
          <a:xfrm>
            <a:off x="7264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86" name="Shape 1886"/>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87" name="Shape 1887"/>
          <p:cNvSpPr txBox="1"/>
          <p:nvPr/>
        </p:nvSpPr>
        <p:spPr>
          <a:xfrm>
            <a:off x="71886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88" name="Shape 1888"/>
          <p:cNvSpPr txBox="1"/>
          <p:nvPr/>
        </p:nvSpPr>
        <p:spPr>
          <a:xfrm>
            <a:off x="7341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89" name="Shape 1889"/>
          <p:cNvSpPr txBox="1"/>
          <p:nvPr/>
        </p:nvSpPr>
        <p:spPr>
          <a:xfrm>
            <a:off x="74172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90" name="Shape 1890"/>
          <p:cNvSpPr txBox="1"/>
          <p:nvPr/>
        </p:nvSpPr>
        <p:spPr>
          <a:xfrm>
            <a:off x="73410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91" name="Shape 1891"/>
          <p:cNvSpPr txBox="1"/>
          <p:nvPr/>
        </p:nvSpPr>
        <p:spPr>
          <a:xfrm>
            <a:off x="71413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92" name="Shape 1892"/>
          <p:cNvSpPr txBox="1"/>
          <p:nvPr/>
        </p:nvSpPr>
        <p:spPr>
          <a:xfrm>
            <a:off x="7112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93" name="Shape 1893"/>
          <p:cNvSpPr txBox="1"/>
          <p:nvPr/>
        </p:nvSpPr>
        <p:spPr>
          <a:xfrm>
            <a:off x="7264800" y="2659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94" name="Shape 1894"/>
          <p:cNvSpPr txBox="1"/>
          <p:nvPr/>
        </p:nvSpPr>
        <p:spPr>
          <a:xfrm>
            <a:off x="72648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95" name="Shape 1895"/>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96" name="Shape 1896"/>
          <p:cNvSpPr txBox="1"/>
          <p:nvPr/>
        </p:nvSpPr>
        <p:spPr>
          <a:xfrm>
            <a:off x="71886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97" name="Shape 1897"/>
          <p:cNvSpPr txBox="1"/>
          <p:nvPr/>
        </p:nvSpPr>
        <p:spPr>
          <a:xfrm>
            <a:off x="73410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98" name="Shape 1898"/>
          <p:cNvSpPr txBox="1"/>
          <p:nvPr/>
        </p:nvSpPr>
        <p:spPr>
          <a:xfrm>
            <a:off x="7417200" y="3345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899" name="Shape 1899"/>
          <p:cNvSpPr txBox="1"/>
          <p:nvPr/>
        </p:nvSpPr>
        <p:spPr>
          <a:xfrm>
            <a:off x="74934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00" name="Shape 1900"/>
          <p:cNvSpPr txBox="1"/>
          <p:nvPr/>
        </p:nvSpPr>
        <p:spPr>
          <a:xfrm>
            <a:off x="74172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01" name="Shape 1901"/>
          <p:cNvSpPr txBox="1"/>
          <p:nvPr/>
        </p:nvSpPr>
        <p:spPr>
          <a:xfrm>
            <a:off x="7150500" y="26974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02" name="Shape 1902"/>
          <p:cNvSpPr txBox="1"/>
          <p:nvPr/>
        </p:nvSpPr>
        <p:spPr>
          <a:xfrm>
            <a:off x="7293750" y="3005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03" name="Shape 1903"/>
          <p:cNvSpPr txBox="1"/>
          <p:nvPr/>
        </p:nvSpPr>
        <p:spPr>
          <a:xfrm>
            <a:off x="72648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04" name="Shape 1904"/>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05" name="Shape 1905"/>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06" name="Shape 1906"/>
          <p:cNvSpPr txBox="1"/>
          <p:nvPr/>
        </p:nvSpPr>
        <p:spPr>
          <a:xfrm>
            <a:off x="74172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07" name="Shape 1907"/>
          <p:cNvSpPr txBox="1"/>
          <p:nvPr/>
        </p:nvSpPr>
        <p:spPr>
          <a:xfrm>
            <a:off x="73410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08" name="Shape 1908"/>
          <p:cNvSpPr txBox="1"/>
          <p:nvPr/>
        </p:nvSpPr>
        <p:spPr>
          <a:xfrm>
            <a:off x="74934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09" name="Shape 1909"/>
          <p:cNvSpPr txBox="1"/>
          <p:nvPr/>
        </p:nvSpPr>
        <p:spPr>
          <a:xfrm>
            <a:off x="7493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10" name="Shape 1910"/>
          <p:cNvSpPr txBox="1"/>
          <p:nvPr/>
        </p:nvSpPr>
        <p:spPr>
          <a:xfrm>
            <a:off x="7293750" y="29293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11" name="Shape 1911"/>
          <p:cNvSpPr txBox="1"/>
          <p:nvPr/>
        </p:nvSpPr>
        <p:spPr>
          <a:xfrm>
            <a:off x="72648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12" name="Shape 1912"/>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13" name="Shape 1913"/>
          <p:cNvSpPr txBox="1"/>
          <p:nvPr/>
        </p:nvSpPr>
        <p:spPr>
          <a:xfrm>
            <a:off x="7417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14" name="Shape 1914"/>
          <p:cNvSpPr txBox="1"/>
          <p:nvPr/>
        </p:nvSpPr>
        <p:spPr>
          <a:xfrm>
            <a:off x="73410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15" name="Shape 1915"/>
          <p:cNvSpPr txBox="1"/>
          <p:nvPr/>
        </p:nvSpPr>
        <p:spPr>
          <a:xfrm>
            <a:off x="74934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16" name="Shape 1916"/>
          <p:cNvSpPr txBox="1"/>
          <p:nvPr/>
        </p:nvSpPr>
        <p:spPr>
          <a:xfrm>
            <a:off x="7141350" y="3005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17" name="Shape 1917"/>
          <p:cNvSpPr txBox="1"/>
          <p:nvPr/>
        </p:nvSpPr>
        <p:spPr>
          <a:xfrm>
            <a:off x="71124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18" name="Shape 1918"/>
          <p:cNvSpPr txBox="1"/>
          <p:nvPr/>
        </p:nvSpPr>
        <p:spPr>
          <a:xfrm>
            <a:off x="72648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19" name="Shape 1919"/>
          <p:cNvSpPr txBox="1"/>
          <p:nvPr/>
        </p:nvSpPr>
        <p:spPr>
          <a:xfrm>
            <a:off x="71886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20" name="Shape 1920"/>
          <p:cNvSpPr txBox="1"/>
          <p:nvPr/>
        </p:nvSpPr>
        <p:spPr>
          <a:xfrm>
            <a:off x="72648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21" name="Shape 1921"/>
          <p:cNvSpPr txBox="1"/>
          <p:nvPr/>
        </p:nvSpPr>
        <p:spPr>
          <a:xfrm>
            <a:off x="74172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22" name="Shape 1922"/>
          <p:cNvSpPr txBox="1"/>
          <p:nvPr/>
        </p:nvSpPr>
        <p:spPr>
          <a:xfrm>
            <a:off x="71886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23" name="Shape 1923"/>
          <p:cNvSpPr txBox="1"/>
          <p:nvPr/>
        </p:nvSpPr>
        <p:spPr>
          <a:xfrm>
            <a:off x="73410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24" name="Shape 1924"/>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25" name="Shape 1925"/>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26" name="Shape 1926"/>
          <p:cNvSpPr txBox="1"/>
          <p:nvPr/>
        </p:nvSpPr>
        <p:spPr>
          <a:xfrm>
            <a:off x="7293750" y="28531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27" name="Shape 1927"/>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28" name="Shape 1928"/>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29" name="Shape 1929"/>
          <p:cNvSpPr txBox="1"/>
          <p:nvPr/>
        </p:nvSpPr>
        <p:spPr>
          <a:xfrm>
            <a:off x="7341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30" name="Shape 1930"/>
          <p:cNvSpPr txBox="1"/>
          <p:nvPr/>
        </p:nvSpPr>
        <p:spPr>
          <a:xfrm>
            <a:off x="74934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31" name="Shape 1931"/>
          <p:cNvSpPr txBox="1"/>
          <p:nvPr/>
        </p:nvSpPr>
        <p:spPr>
          <a:xfrm>
            <a:off x="7217550" y="30055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32" name="Shape 1932"/>
          <p:cNvSpPr txBox="1"/>
          <p:nvPr/>
        </p:nvSpPr>
        <p:spPr>
          <a:xfrm>
            <a:off x="71886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33" name="Shape 1933"/>
          <p:cNvSpPr txBox="1"/>
          <p:nvPr/>
        </p:nvSpPr>
        <p:spPr>
          <a:xfrm>
            <a:off x="73410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34" name="Shape 1934"/>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35" name="Shape 1935"/>
          <p:cNvSpPr txBox="1"/>
          <p:nvPr/>
        </p:nvSpPr>
        <p:spPr>
          <a:xfrm>
            <a:off x="7341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36" name="Shape 1936"/>
          <p:cNvSpPr txBox="1"/>
          <p:nvPr/>
        </p:nvSpPr>
        <p:spPr>
          <a:xfrm>
            <a:off x="74934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37" name="Shape 1937"/>
          <p:cNvSpPr txBox="1"/>
          <p:nvPr/>
        </p:nvSpPr>
        <p:spPr>
          <a:xfrm>
            <a:off x="72648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38" name="Shape 1938"/>
          <p:cNvSpPr txBox="1"/>
          <p:nvPr/>
        </p:nvSpPr>
        <p:spPr>
          <a:xfrm>
            <a:off x="74172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39" name="Shape 1939"/>
          <p:cNvSpPr txBox="1"/>
          <p:nvPr/>
        </p:nvSpPr>
        <p:spPr>
          <a:xfrm>
            <a:off x="7493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40" name="Shape 1940"/>
          <p:cNvSpPr txBox="1"/>
          <p:nvPr/>
        </p:nvSpPr>
        <p:spPr>
          <a:xfrm>
            <a:off x="74172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41" name="Shape 1941"/>
          <p:cNvSpPr txBox="1"/>
          <p:nvPr/>
        </p:nvSpPr>
        <p:spPr>
          <a:xfrm>
            <a:off x="7369950" y="3081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42" name="Shape 1942"/>
          <p:cNvSpPr txBox="1"/>
          <p:nvPr/>
        </p:nvSpPr>
        <p:spPr>
          <a:xfrm>
            <a:off x="7341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43" name="Shape 1943"/>
          <p:cNvSpPr txBox="1"/>
          <p:nvPr/>
        </p:nvSpPr>
        <p:spPr>
          <a:xfrm>
            <a:off x="74934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44" name="Shape 1944"/>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45" name="Shape 1945"/>
          <p:cNvSpPr txBox="1"/>
          <p:nvPr/>
        </p:nvSpPr>
        <p:spPr>
          <a:xfrm>
            <a:off x="74934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46" name="Shape 1946"/>
          <p:cNvSpPr txBox="1"/>
          <p:nvPr/>
        </p:nvSpPr>
        <p:spPr>
          <a:xfrm>
            <a:off x="7417200" y="3116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47" name="Shape 1947"/>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48" name="Shape 1948"/>
          <p:cNvSpPr txBox="1"/>
          <p:nvPr/>
        </p:nvSpPr>
        <p:spPr>
          <a:xfrm>
            <a:off x="7369950" y="3081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49" name="Shape 1949"/>
          <p:cNvSpPr txBox="1"/>
          <p:nvPr/>
        </p:nvSpPr>
        <p:spPr>
          <a:xfrm>
            <a:off x="73410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50" name="Shape 1950"/>
          <p:cNvSpPr txBox="1"/>
          <p:nvPr/>
        </p:nvSpPr>
        <p:spPr>
          <a:xfrm>
            <a:off x="7493400" y="28879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51" name="Shape 1951"/>
          <p:cNvSpPr txBox="1"/>
          <p:nvPr/>
        </p:nvSpPr>
        <p:spPr>
          <a:xfrm>
            <a:off x="74172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52" name="Shape 1952"/>
          <p:cNvSpPr txBox="1"/>
          <p:nvPr/>
        </p:nvSpPr>
        <p:spPr>
          <a:xfrm>
            <a:off x="7493400" y="30403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53" name="Shape 1953"/>
          <p:cNvSpPr txBox="1"/>
          <p:nvPr/>
        </p:nvSpPr>
        <p:spPr>
          <a:xfrm>
            <a:off x="74172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54" name="Shape 1954"/>
          <p:cNvSpPr txBox="1"/>
          <p:nvPr/>
        </p:nvSpPr>
        <p:spPr>
          <a:xfrm>
            <a:off x="72648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55" name="Shape 1955"/>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56" name="Shape 1956"/>
          <p:cNvSpPr txBox="1"/>
          <p:nvPr/>
        </p:nvSpPr>
        <p:spPr>
          <a:xfrm>
            <a:off x="7446150" y="3081700"/>
            <a:ext cx="300600" cy="2787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57" name="Shape 1957"/>
          <p:cNvSpPr txBox="1"/>
          <p:nvPr/>
        </p:nvSpPr>
        <p:spPr>
          <a:xfrm>
            <a:off x="7417200" y="29641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58" name="Shape 1958"/>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59" name="Shape 1959"/>
          <p:cNvSpPr txBox="1"/>
          <p:nvPr/>
        </p:nvSpPr>
        <p:spPr>
          <a:xfrm>
            <a:off x="7493400" y="3192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60" name="Shape 1960"/>
          <p:cNvSpPr txBox="1"/>
          <p:nvPr/>
        </p:nvSpPr>
        <p:spPr>
          <a:xfrm>
            <a:off x="73410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61" name="Shape 1961"/>
          <p:cNvSpPr txBox="1"/>
          <p:nvPr/>
        </p:nvSpPr>
        <p:spPr>
          <a:xfrm>
            <a:off x="7493400" y="28117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1962" name="Shape 1962"/>
          <p:cNvSpPr txBox="1"/>
          <p:nvPr/>
        </p:nvSpPr>
        <p:spPr>
          <a:xfrm>
            <a:off x="7493400" y="2735500"/>
            <a:ext cx="358500" cy="396300"/>
          </a:xfrm>
          <a:prstGeom prst="rect">
            <a:avLst/>
          </a:prstGeom>
          <a:noFill/>
          <a:ln>
            <a:noFill/>
          </a:ln>
        </p:spPr>
        <p:txBody>
          <a:bodyPr spcFirstLastPara="1" wrap="square" lIns="91425" tIns="91425" rIns="91425" bIns="91425" anchor="t" anchorCtr="0">
            <a:noAutofit/>
          </a:bodyPr>
          <a:lstStyle/>
          <a:p>
            <a:r>
              <a:rPr lang="nl-NL" sz="3200"/>
              <a:t>.</a:t>
            </a:r>
            <a:endParaRPr/>
          </a:p>
        </p:txBody>
      </p:sp>
      <p:sp>
        <p:nvSpPr>
          <p:cNvPr id="857" name="Shape 1043">
            <a:extLst>
              <a:ext uri="{FF2B5EF4-FFF2-40B4-BE49-F238E27FC236}">
                <a16:creationId xmlns:a16="http://schemas.microsoft.com/office/drawing/2014/main" id="{A494A048-5C5B-AD4B-876F-69403A03B873}"/>
              </a:ext>
            </a:extLst>
          </p:cNvPr>
          <p:cNvSpPr txBox="1">
            <a:spLocks noGrp="1"/>
          </p:cNvSpPr>
          <p:nvPr>
            <p:ph type="title"/>
          </p:nvPr>
        </p:nvSpPr>
        <p:spPr>
          <a:xfrm>
            <a:off x="775507" y="274638"/>
            <a:ext cx="9208925" cy="1143000"/>
          </a:xfrm>
          <a:prstGeom prst="rect">
            <a:avLst/>
          </a:prstGeom>
        </p:spPr>
        <p:txBody>
          <a:bodyPr spcFirstLastPara="1" vert="horz" wrap="square" lIns="91425" tIns="91425" rIns="91425" bIns="91425" rtlCol="0" anchor="ctr" anchorCtr="0">
            <a:noAutofit/>
          </a:bodyPr>
          <a:lstStyle/>
          <a:p>
            <a:pPr>
              <a:spcBef>
                <a:spcPts val="0"/>
              </a:spcBef>
              <a:spcAft>
                <a:spcPts val="0"/>
              </a:spcAft>
            </a:pPr>
            <a:r>
              <a:rPr lang="nl-NL" dirty="0"/>
              <a:t>Presenting </a:t>
            </a:r>
            <a:r>
              <a:rPr lang="nl-NL" dirty="0" err="1"/>
              <a:t>the</a:t>
            </a:r>
            <a:r>
              <a:rPr lang="nl-NL" dirty="0"/>
              <a:t> PSA </a:t>
            </a:r>
            <a:r>
              <a:rPr lang="nl-NL" dirty="0" err="1"/>
              <a:t>results</a:t>
            </a:r>
            <a:endParaRPr dirty="0"/>
          </a:p>
        </p:txBody>
      </p:sp>
    </p:spTree>
    <p:extLst>
      <p:ext uri="{BB962C8B-B14F-4D97-AF65-F5344CB8AC3E}">
        <p14:creationId xmlns:p14="http://schemas.microsoft.com/office/powerpoint/2010/main" val="2854122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Shape 1109"/>
          <p:cNvSpPr txBox="1">
            <a:spLocks noGrp="1"/>
          </p:cNvSpPr>
          <p:nvPr>
            <p:ph type="title"/>
          </p:nvPr>
        </p:nvSpPr>
        <p:spPr>
          <a:xfrm>
            <a:off x="775504" y="274638"/>
            <a:ext cx="9208928" cy="1143000"/>
          </a:xfrm>
          <a:prstGeom prst="rect">
            <a:avLst/>
          </a:prstGeom>
        </p:spPr>
        <p:txBody>
          <a:bodyPr spcFirstLastPara="1" vert="horz" wrap="square" lIns="91425" tIns="91425" rIns="91425" bIns="91425" rtlCol="0" anchor="ctr" anchorCtr="0">
            <a:noAutofit/>
          </a:bodyPr>
          <a:lstStyle/>
          <a:p>
            <a:pPr>
              <a:spcBef>
                <a:spcPts val="0"/>
              </a:spcBef>
              <a:spcAft>
                <a:spcPts val="0"/>
              </a:spcAft>
            </a:pPr>
            <a:r>
              <a:rPr lang="nl-NL" dirty="0" err="1"/>
              <a:t>Example</a:t>
            </a:r>
            <a:r>
              <a:rPr lang="nl-NL" dirty="0"/>
              <a:t> of a PSA dataset</a:t>
            </a:r>
            <a:endParaRPr dirty="0"/>
          </a:p>
        </p:txBody>
      </p:sp>
      <p:sp>
        <p:nvSpPr>
          <p:cNvPr id="1110" name="Shape 1110"/>
          <p:cNvSpPr>
            <a:spLocks noGrp="1"/>
          </p:cNvSpPr>
          <p:nvPr>
            <p:ph type="sldNum" idx="12"/>
          </p:nvPr>
        </p:nvSpPr>
        <p:spPr>
          <a:xfrm>
            <a:off x="10083864" y="6453336"/>
            <a:ext cx="548700" cy="396300"/>
          </a:xfrm>
          <a:prstGeom prst="bracketPair">
            <a:avLst/>
          </a:prstGeom>
        </p:spPr>
        <p:txBody>
          <a:bodyPr spcFirstLastPara="1" vert="horz" wrap="square" lIns="0" tIns="0" rIns="0" bIns="0" rtlCol="0" anchor="ctr" anchorCtr="0">
            <a:noAutofit/>
          </a:bodyPr>
          <a:lstStyle/>
          <a:p>
            <a:pPr>
              <a:buClr>
                <a:srgbClr val="000000"/>
              </a:buClr>
            </a:pPr>
            <a:fld id="{00000000-1234-1234-1234-123412341234}" type="slidenum">
              <a:rPr lang="nl-NL"/>
              <a:pPr>
                <a:buClr>
                  <a:srgbClr val="000000"/>
                </a:buClr>
              </a:pPr>
              <a:t>84</a:t>
            </a:fld>
            <a:endParaRPr/>
          </a:p>
        </p:txBody>
      </p:sp>
      <p:pic>
        <p:nvPicPr>
          <p:cNvPr id="6" name="Picture 5">
            <a:extLst>
              <a:ext uri="{FF2B5EF4-FFF2-40B4-BE49-F238E27FC236}">
                <a16:creationId xmlns:a16="http://schemas.microsoft.com/office/drawing/2014/main" id="{D66B4C33-D327-4045-8DDB-2F342B60F722}"/>
              </a:ext>
            </a:extLst>
          </p:cNvPr>
          <p:cNvPicPr>
            <a:picLocks noChangeAspect="1"/>
          </p:cNvPicPr>
          <p:nvPr/>
        </p:nvPicPr>
        <p:blipFill>
          <a:blip r:embed="rId3"/>
          <a:stretch>
            <a:fillRect/>
          </a:stretch>
        </p:blipFill>
        <p:spPr>
          <a:xfrm>
            <a:off x="2219740" y="1656136"/>
            <a:ext cx="7288077" cy="3333307"/>
          </a:xfrm>
          <a:prstGeom prst="rect">
            <a:avLst/>
          </a:prstGeom>
        </p:spPr>
      </p:pic>
    </p:spTree>
    <p:extLst>
      <p:ext uri="{BB962C8B-B14F-4D97-AF65-F5344CB8AC3E}">
        <p14:creationId xmlns:p14="http://schemas.microsoft.com/office/powerpoint/2010/main" val="42713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dirty="0"/>
              <a:t>Decision Uncertainty</a:t>
            </a:r>
          </a:p>
        </p:txBody>
      </p:sp>
      <mc:AlternateContent xmlns:mc="http://schemas.openxmlformats.org/markup-compatibility/2006" xmlns:a14="http://schemas.microsoft.com/office/drawing/2010/main">
        <mc:Choice Requires="a14">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516284"/>
                <a:ext cx="10791645" cy="4960716"/>
              </a:xfrm>
            </p:spPr>
            <p:txBody>
              <a:bodyPr>
                <a:normAutofit/>
              </a:bodyPr>
              <a:lstStyle/>
              <a:p>
                <a:endParaRPr lang="en-US" dirty="0"/>
              </a:p>
              <a:p>
                <a:r>
                  <a:rPr lang="en-US" dirty="0"/>
                  <a:t>The probability that a given strategy, </a:t>
                </a:r>
                <a14:m>
                  <m:oMath xmlns:m="http://schemas.openxmlformats.org/officeDocument/2006/math">
                    <m:r>
                      <a:rPr lang="es-ES" i="1">
                        <a:latin typeface="Cambria Math" panose="02040503050406030204" pitchFamily="18" charset="0"/>
                      </a:rPr>
                      <m:t>𝑑</m:t>
                    </m:r>
                  </m:oMath>
                </a14:m>
                <a:r>
                  <a:rPr lang="en-US" dirty="0"/>
                  <a:t>, is cost-effective</a:t>
                </a:r>
              </a:p>
              <a:p>
                <a:endParaRPr lang="en-US" dirty="0"/>
              </a:p>
              <a:p>
                <a:pPr marL="114300" indent="0">
                  <a:buNone/>
                </a:pPr>
                <a14:m>
                  <m:oMathPara xmlns:m="http://schemas.openxmlformats.org/officeDocument/2006/math">
                    <m:oMathParaPr>
                      <m:jc m:val="centerGroup"/>
                    </m:oMathParaPr>
                    <m:oMath xmlns:m="http://schemas.openxmlformats.org/officeDocument/2006/math">
                      <m:func>
                        <m:funcPr>
                          <m:ctrlPr>
                            <a:rPr lang="es-ES" i="1">
                              <a:latin typeface="Cambria Math" panose="02040503050406030204" pitchFamily="18" charset="0"/>
                            </a:rPr>
                          </m:ctrlPr>
                        </m:funcPr>
                        <m:fName>
                          <m:r>
                            <m:rPr>
                              <m:sty m:val="p"/>
                            </m:rPr>
                            <a:rPr lang="es-ES">
                              <a:latin typeface="Cambria Math" panose="02040503050406030204" pitchFamily="18" charset="0"/>
                            </a:rPr>
                            <m:t>Pr</m:t>
                          </m:r>
                        </m:fName>
                        <m:e>
                          <m:sSub>
                            <m:sSubPr>
                              <m:ctrlPr>
                                <a:rPr lang="es-ES" i="1">
                                  <a:latin typeface="Cambria Math" panose="02040503050406030204" pitchFamily="18" charset="0"/>
                                </a:rPr>
                              </m:ctrlPr>
                            </m:sSubPr>
                            <m:e>
                              <m:d>
                                <m:dPr>
                                  <m:ctrlPr>
                                    <a:rPr lang="es-ES" i="1">
                                      <a:latin typeface="Cambria Math" panose="02040503050406030204" pitchFamily="18" charset="0"/>
                                    </a:rPr>
                                  </m:ctrlPr>
                                </m:dPr>
                                <m:e>
                                  <m:r>
                                    <a:rPr lang="es-ES" i="1">
                                      <a:latin typeface="Cambria Math" panose="02040503050406030204" pitchFamily="18" charset="0"/>
                                    </a:rPr>
                                    <m:t>𝐶𝐸</m:t>
                                  </m:r>
                                </m:e>
                              </m:d>
                            </m:e>
                            <m:sub>
                              <m:r>
                                <a:rPr lang="es-ES" i="1">
                                  <a:latin typeface="Cambria Math" panose="02040503050406030204" pitchFamily="18" charset="0"/>
                                </a:rPr>
                                <m:t>𝑑</m:t>
                              </m:r>
                            </m:sub>
                          </m:sSub>
                          <m:r>
                            <a:rPr lang="es-ES" i="1">
                              <a:latin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𝑁</m:t>
                                  </m:r>
                                </m:e>
                                <m:sub>
                                  <m:r>
                                    <a:rPr lang="es-ES" i="1">
                                      <a:latin typeface="Cambria Math" panose="02040503050406030204" pitchFamily="18" charset="0"/>
                                    </a:rPr>
                                    <m:t>𝑑</m:t>
                                  </m:r>
                                </m:sub>
                              </m:sSub>
                            </m:num>
                            <m:den>
                              <m:r>
                                <a:rPr lang="es-ES" i="1">
                                  <a:latin typeface="Cambria Math" panose="02040503050406030204" pitchFamily="18" charset="0"/>
                                </a:rPr>
                                <m:t>𝑁</m:t>
                              </m:r>
                            </m:den>
                          </m:f>
                        </m:e>
                      </m:func>
                    </m:oMath>
                  </m:oMathPara>
                </a14:m>
                <a:endParaRPr lang="en-US" dirty="0"/>
              </a:p>
              <a:p>
                <a:endParaRPr lang="en-US" dirty="0"/>
              </a:p>
              <a:p>
                <a:r>
                  <a:rPr lang="en-US" dirty="0"/>
                  <a:t>where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𝑁</m:t>
                        </m:r>
                      </m:e>
                      <m:sub>
                        <m:r>
                          <a:rPr lang="es-ES" i="1">
                            <a:latin typeface="Cambria Math" panose="02040503050406030204" pitchFamily="18" charset="0"/>
                          </a:rPr>
                          <m:t>𝑑</m:t>
                        </m:r>
                      </m:sub>
                    </m:sSub>
                  </m:oMath>
                </a14:m>
                <a:r>
                  <a:rPr lang="en-US" dirty="0"/>
                  <a:t> is the number of simulations in which strategy </a:t>
                </a:r>
                <a14:m>
                  <m:oMath xmlns:m="http://schemas.openxmlformats.org/officeDocument/2006/math">
                    <m:r>
                      <a:rPr lang="es-ES" i="1">
                        <a:latin typeface="Cambria Math" panose="02040503050406030204" pitchFamily="18" charset="0"/>
                      </a:rPr>
                      <m:t>𝑑</m:t>
                    </m:r>
                  </m:oMath>
                </a14:m>
                <a:r>
                  <a:rPr lang="en-US" dirty="0"/>
                  <a:t> has the maximum net benefit and </a:t>
                </a:r>
                <a14:m>
                  <m:oMath xmlns:m="http://schemas.openxmlformats.org/officeDocument/2006/math">
                    <m:r>
                      <a:rPr lang="es-ES" i="1">
                        <a:latin typeface="Cambria Math" panose="02040503050406030204" pitchFamily="18" charset="0"/>
                      </a:rPr>
                      <m:t>𝑁</m:t>
                    </m:r>
                  </m:oMath>
                </a14:m>
                <a:r>
                  <a:rPr lang="en-US" dirty="0"/>
                  <a:t> is the total number of PSA samples.</a:t>
                </a:r>
              </a:p>
            </p:txBody>
          </p:sp>
        </mc:Choice>
        <mc:Fallback xmlns="">
          <p:sp>
            <p:nvSpPr>
              <p:cNvPr id="3077" name="Rectangle 5">
                <a:extLst>
                  <a:ext uri="{FF2B5EF4-FFF2-40B4-BE49-F238E27FC236}">
                    <a16:creationId xmlns:a16="http://schemas.microsoft.com/office/drawing/2014/main" id="{8608A78A-C083-584B-A241-B6A9BF66A095}"/>
                  </a:ext>
                </a:extLst>
              </p:cNvPr>
              <p:cNvSpPr>
                <a:spLocks noGrp="1" noRot="1" noChangeAspect="1" noMove="1" noResize="1" noEditPoints="1" noAdjustHandles="1" noChangeArrowheads="1" noChangeShapeType="1" noTextEdit="1"/>
              </p:cNvSpPr>
              <p:nvPr>
                <p:ph type="body" idx="1"/>
              </p:nvPr>
            </p:nvSpPr>
            <p:spPr>
              <a:xfrm>
                <a:off x="767751" y="1516284"/>
                <a:ext cx="10791645" cy="4960716"/>
              </a:xfrm>
              <a:blipFill>
                <a:blip r:embed="rId3"/>
                <a:stretch>
                  <a:fillRect l="-1293" r="-1645"/>
                </a:stretch>
              </a:blipFill>
            </p:spPr>
            <p:txBody>
              <a:bodyPr/>
              <a:lstStyle/>
              <a:p>
                <a:r>
                  <a:rPr lang="en-MX">
                    <a:noFill/>
                  </a:rPr>
                  <a:t> </a:t>
                </a:r>
              </a:p>
            </p:txBody>
          </p:sp>
        </mc:Fallback>
      </mc:AlternateContent>
    </p:spTree>
    <p:extLst>
      <p:ext uri="{BB962C8B-B14F-4D97-AF65-F5344CB8AC3E}">
        <p14:creationId xmlns:p14="http://schemas.microsoft.com/office/powerpoint/2010/main" val="190436360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dirty="0"/>
              <a:t>Cost-Effectiveness Acceptability Curves (CEAC)</a:t>
            </a:r>
          </a:p>
        </p:txBody>
      </p:sp>
      <mc:AlternateContent xmlns:mc="http://schemas.openxmlformats.org/markup-compatibility/2006" xmlns:a14="http://schemas.microsoft.com/office/drawing/2010/main">
        <mc:Choice Requires="a14">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516284"/>
                <a:ext cx="10791645" cy="4960716"/>
              </a:xfrm>
            </p:spPr>
            <p:txBody>
              <a:bodyPr>
                <a:normAutofit/>
              </a:bodyPr>
              <a:lstStyle/>
              <a:p>
                <a:endParaRPr lang="en-US" dirty="0"/>
              </a:p>
              <a:p>
                <a:r>
                  <a:rPr lang="en-US" dirty="0"/>
                  <a:t>CEAC display the </a:t>
                </a:r>
                <a:r>
                  <a:rPr lang="en-US" u="sng" dirty="0"/>
                  <a:t>probability</a:t>
                </a:r>
                <a:r>
                  <a:rPr lang="en-US" dirty="0"/>
                  <a:t> that each strategy is cost-effective given a certain willingness-to-pay (WTP) threshold </a:t>
                </a:r>
              </a:p>
              <a:p>
                <a:endParaRPr lang="en-US" dirty="0"/>
              </a:p>
              <a:p>
                <a:r>
                  <a:rPr lang="en-US" dirty="0"/>
                  <a:t>The representation of </a:t>
                </a:r>
                <a14:m>
                  <m:oMath xmlns:m="http://schemas.openxmlformats.org/officeDocument/2006/math">
                    <m:func>
                      <m:funcPr>
                        <m:ctrlPr>
                          <a:rPr lang="es-ES" i="1">
                            <a:latin typeface="Cambria Math" panose="02040503050406030204" pitchFamily="18" charset="0"/>
                          </a:rPr>
                        </m:ctrlPr>
                      </m:funcPr>
                      <m:fName>
                        <m:r>
                          <m:rPr>
                            <m:sty m:val="p"/>
                          </m:rPr>
                          <a:rPr lang="es-ES">
                            <a:latin typeface="Cambria Math" panose="02040503050406030204" pitchFamily="18" charset="0"/>
                          </a:rPr>
                          <m:t>Pr</m:t>
                        </m:r>
                      </m:fName>
                      <m:e>
                        <m:sSub>
                          <m:sSubPr>
                            <m:ctrlPr>
                              <a:rPr lang="es-ES" i="1">
                                <a:latin typeface="Cambria Math" panose="02040503050406030204" pitchFamily="18" charset="0"/>
                              </a:rPr>
                            </m:ctrlPr>
                          </m:sSubPr>
                          <m:e>
                            <m:d>
                              <m:dPr>
                                <m:ctrlPr>
                                  <a:rPr lang="es-ES" i="1">
                                    <a:latin typeface="Cambria Math" panose="02040503050406030204" pitchFamily="18" charset="0"/>
                                  </a:rPr>
                                </m:ctrlPr>
                              </m:dPr>
                              <m:e>
                                <m:r>
                                  <a:rPr lang="es-ES" i="1">
                                    <a:latin typeface="Cambria Math" panose="02040503050406030204" pitchFamily="18" charset="0"/>
                                  </a:rPr>
                                  <m:t>𝐶𝐸</m:t>
                                </m:r>
                              </m:e>
                            </m:d>
                          </m:e>
                          <m:sub>
                            <m:r>
                              <a:rPr lang="es-ES" i="1">
                                <a:latin typeface="Cambria Math" panose="02040503050406030204" pitchFamily="18" charset="0"/>
                              </a:rPr>
                              <m:t>𝑑</m:t>
                            </m:r>
                          </m:sub>
                        </m:sSub>
                      </m:e>
                    </m:func>
                  </m:oMath>
                </a14:m>
                <a:r>
                  <a:rPr lang="en-US" dirty="0"/>
                  <a:t> for all </a:t>
                </a:r>
                <a14:m>
                  <m:oMath xmlns:m="http://schemas.openxmlformats.org/officeDocument/2006/math">
                    <m:r>
                      <a:rPr lang="es-ES" i="1">
                        <a:latin typeface="Cambria Math" panose="02040503050406030204" pitchFamily="18" charset="0"/>
                      </a:rPr>
                      <m:t>𝐷</m:t>
                    </m:r>
                  </m:oMath>
                </a14:m>
                <a:r>
                  <a:rPr lang="en-US" dirty="0"/>
                  <a:t> strategies as a function of </a:t>
                </a:r>
                <a14:m>
                  <m:oMath xmlns:m="http://schemas.openxmlformats.org/officeDocument/2006/math">
                    <m:r>
                      <a:rPr lang="es-ES" i="1">
                        <a:latin typeface="Cambria Math" panose="02040503050406030204" pitchFamily="18" charset="0"/>
                      </a:rPr>
                      <m:t>𝜆</m:t>
                    </m:r>
                  </m:oMath>
                </a14:m>
                <a:endParaRPr lang="en-US" dirty="0"/>
              </a:p>
              <a:p>
                <a:endParaRPr lang="en-US" dirty="0"/>
              </a:p>
            </p:txBody>
          </p:sp>
        </mc:Choice>
        <mc:Fallback xmlns="">
          <p:sp>
            <p:nvSpPr>
              <p:cNvPr id="3077" name="Rectangle 5">
                <a:extLst>
                  <a:ext uri="{FF2B5EF4-FFF2-40B4-BE49-F238E27FC236}">
                    <a16:creationId xmlns:a16="http://schemas.microsoft.com/office/drawing/2014/main" id="{8608A78A-C083-584B-A241-B6A9BF66A095}"/>
                  </a:ext>
                </a:extLst>
              </p:cNvPr>
              <p:cNvSpPr>
                <a:spLocks noGrp="1" noRot="1" noChangeAspect="1" noMove="1" noResize="1" noEditPoints="1" noAdjustHandles="1" noChangeArrowheads="1" noChangeShapeType="1" noTextEdit="1"/>
              </p:cNvSpPr>
              <p:nvPr>
                <p:ph type="body" idx="1"/>
              </p:nvPr>
            </p:nvSpPr>
            <p:spPr>
              <a:xfrm>
                <a:off x="767751" y="1516284"/>
                <a:ext cx="10791645" cy="4960716"/>
              </a:xfrm>
              <a:blipFill>
                <a:blip r:embed="rId3"/>
                <a:stretch>
                  <a:fillRect l="-1293" r="-1645"/>
                </a:stretch>
              </a:blipFill>
            </p:spPr>
            <p:txBody>
              <a:bodyPr/>
              <a:lstStyle/>
              <a:p>
                <a:r>
                  <a:rPr lang="en-MX">
                    <a:noFill/>
                  </a:rPr>
                  <a:t> </a:t>
                </a:r>
              </a:p>
            </p:txBody>
          </p:sp>
        </mc:Fallback>
      </mc:AlternateContent>
    </p:spTree>
    <p:extLst>
      <p:ext uri="{BB962C8B-B14F-4D97-AF65-F5344CB8AC3E}">
        <p14:creationId xmlns:p14="http://schemas.microsoft.com/office/powerpoint/2010/main" val="4167987146"/>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0" name="Shape 1110"/>
          <p:cNvSpPr>
            <a:spLocks noGrp="1"/>
          </p:cNvSpPr>
          <p:nvPr>
            <p:ph type="sldNum" idx="12"/>
          </p:nvPr>
        </p:nvSpPr>
        <p:spPr>
          <a:xfrm>
            <a:off x="10083864" y="6453336"/>
            <a:ext cx="548700" cy="396300"/>
          </a:xfrm>
          <a:prstGeom prst="bracketPair">
            <a:avLst/>
          </a:prstGeom>
        </p:spPr>
        <p:txBody>
          <a:bodyPr spcFirstLastPara="1" vert="horz" wrap="square" lIns="0" tIns="0" rIns="0" bIns="0" rtlCol="0" anchor="ctr" anchorCtr="0">
            <a:noAutofit/>
          </a:bodyPr>
          <a:lstStyle/>
          <a:p>
            <a:pPr>
              <a:buClr>
                <a:srgbClr val="000000"/>
              </a:buClr>
            </a:pPr>
            <a:fld id="{00000000-1234-1234-1234-123412341234}" type="slidenum">
              <a:rPr lang="nl-NL"/>
              <a:pPr>
                <a:buClr>
                  <a:srgbClr val="000000"/>
                </a:buClr>
              </a:pPr>
              <a:t>87</a:t>
            </a:fld>
            <a:endParaRPr/>
          </a:p>
        </p:txBody>
      </p:sp>
      <p:pic>
        <p:nvPicPr>
          <p:cNvPr id="12" name="Picture 11">
            <a:extLst>
              <a:ext uri="{FF2B5EF4-FFF2-40B4-BE49-F238E27FC236}">
                <a16:creationId xmlns:a16="http://schemas.microsoft.com/office/drawing/2014/main" id="{D27552BA-2B60-F34D-B3B0-8BD339285B24}"/>
              </a:ext>
            </a:extLst>
          </p:cNvPr>
          <p:cNvPicPr>
            <a:picLocks noChangeAspect="1"/>
          </p:cNvPicPr>
          <p:nvPr/>
        </p:nvPicPr>
        <p:blipFill>
          <a:blip r:embed="rId3"/>
          <a:stretch>
            <a:fillRect/>
          </a:stretch>
        </p:blipFill>
        <p:spPr>
          <a:xfrm>
            <a:off x="2219740" y="1745749"/>
            <a:ext cx="8448261" cy="324369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9F3D53B-9F82-5641-AFBF-FEF9723D6C60}"/>
                  </a:ext>
                </a:extLst>
              </p:cNvPr>
              <p:cNvSpPr/>
              <p:nvPr/>
            </p:nvSpPr>
            <p:spPr>
              <a:xfrm>
                <a:off x="2296363" y="5317553"/>
                <a:ext cx="2264018"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s-ES" i="1">
                              <a:latin typeface="Cambria Math" panose="02040503050406030204" pitchFamily="18" charset="0"/>
                            </a:rPr>
                          </m:ctrlPr>
                        </m:funcPr>
                        <m:fName>
                          <m:r>
                            <m:rPr>
                              <m:sty m:val="p"/>
                            </m:rPr>
                            <a:rPr lang="es-ES">
                              <a:latin typeface="Cambria Math" panose="02040503050406030204" pitchFamily="18" charset="0"/>
                            </a:rPr>
                            <m:t>Pr</m:t>
                          </m:r>
                        </m:fName>
                        <m:e>
                          <m:sSub>
                            <m:sSubPr>
                              <m:ctrlPr>
                                <a:rPr lang="es-ES" i="1">
                                  <a:latin typeface="Cambria Math" panose="02040503050406030204" pitchFamily="18" charset="0"/>
                                </a:rPr>
                              </m:ctrlPr>
                            </m:sSubPr>
                            <m:e>
                              <m:d>
                                <m:dPr>
                                  <m:ctrlPr>
                                    <a:rPr lang="es-ES" i="1">
                                      <a:latin typeface="Cambria Math" panose="02040503050406030204" pitchFamily="18" charset="0"/>
                                    </a:rPr>
                                  </m:ctrlPr>
                                </m:dPr>
                                <m:e>
                                  <m:r>
                                    <a:rPr lang="es-ES" i="1">
                                      <a:latin typeface="Cambria Math" panose="02040503050406030204" pitchFamily="18" charset="0"/>
                                    </a:rPr>
                                    <m:t>𝐶𝐸</m:t>
                                  </m:r>
                                </m:e>
                              </m:d>
                            </m:e>
                            <m:sub>
                              <m:r>
                                <a:rPr lang="es-ES" i="1">
                                  <a:latin typeface="Cambria Math" panose="02040503050406030204" pitchFamily="18" charset="0"/>
                                </a:rPr>
                                <m:t>𝐴</m:t>
                              </m:r>
                            </m:sub>
                          </m:sSub>
                        </m:e>
                      </m:func>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5</m:t>
                          </m:r>
                        </m:num>
                        <m:den>
                          <m:r>
                            <a:rPr lang="es-ES" i="1">
                              <a:latin typeface="Cambria Math" panose="02040503050406030204" pitchFamily="18" charset="0"/>
                            </a:rPr>
                            <m:t>10</m:t>
                          </m:r>
                        </m:den>
                      </m:f>
                      <m:r>
                        <a:rPr lang="es-ES" i="1">
                          <a:latin typeface="Cambria Math" panose="02040503050406030204" pitchFamily="18" charset="0"/>
                        </a:rPr>
                        <m:t>=0.5</m:t>
                      </m:r>
                    </m:oMath>
                  </m:oMathPara>
                </a14:m>
                <a:endParaRPr lang="en-MX" dirty="0"/>
              </a:p>
            </p:txBody>
          </p:sp>
        </mc:Choice>
        <mc:Fallback xmlns="">
          <p:sp>
            <p:nvSpPr>
              <p:cNvPr id="10" name="Rectangle 9">
                <a:extLst>
                  <a:ext uri="{FF2B5EF4-FFF2-40B4-BE49-F238E27FC236}">
                    <a16:creationId xmlns:a16="http://schemas.microsoft.com/office/drawing/2014/main" id="{79F3D53B-9F82-5641-AFBF-FEF9723D6C60}"/>
                  </a:ext>
                </a:extLst>
              </p:cNvPr>
              <p:cNvSpPr>
                <a:spLocks noRot="1" noChangeAspect="1" noMove="1" noResize="1" noEditPoints="1" noAdjustHandles="1" noChangeArrowheads="1" noChangeShapeType="1" noTextEdit="1"/>
              </p:cNvSpPr>
              <p:nvPr/>
            </p:nvSpPr>
            <p:spPr>
              <a:xfrm>
                <a:off x="2296363" y="5317553"/>
                <a:ext cx="2264018" cy="618311"/>
              </a:xfrm>
              <a:prstGeom prst="rect">
                <a:avLst/>
              </a:prstGeom>
              <a:blipFill>
                <a:blip r:embed="rId4"/>
                <a:stretch>
                  <a:fillRect b="-4000"/>
                </a:stretch>
              </a:blipFill>
            </p:spPr>
            <p:txBody>
              <a:bodyPr/>
              <a:lstStyle/>
              <a:p>
                <a:r>
                  <a:rPr lang="en-MX">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EC27E5-FAB1-414D-AE3A-91384DBCCAA2}"/>
                  </a:ext>
                </a:extLst>
              </p:cNvPr>
              <p:cNvSpPr/>
              <p:nvPr/>
            </p:nvSpPr>
            <p:spPr>
              <a:xfrm>
                <a:off x="4560381" y="5333187"/>
                <a:ext cx="226844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s-ES" i="1">
                              <a:latin typeface="Cambria Math" panose="02040503050406030204" pitchFamily="18" charset="0"/>
                            </a:rPr>
                          </m:ctrlPr>
                        </m:funcPr>
                        <m:fName>
                          <m:r>
                            <m:rPr>
                              <m:sty m:val="p"/>
                            </m:rPr>
                            <a:rPr lang="es-ES">
                              <a:latin typeface="Cambria Math" panose="02040503050406030204" pitchFamily="18" charset="0"/>
                            </a:rPr>
                            <m:t>Pr</m:t>
                          </m:r>
                        </m:fName>
                        <m:e>
                          <m:sSub>
                            <m:sSubPr>
                              <m:ctrlPr>
                                <a:rPr lang="es-ES" i="1">
                                  <a:latin typeface="Cambria Math" panose="02040503050406030204" pitchFamily="18" charset="0"/>
                                </a:rPr>
                              </m:ctrlPr>
                            </m:sSubPr>
                            <m:e>
                              <m:d>
                                <m:dPr>
                                  <m:ctrlPr>
                                    <a:rPr lang="es-ES" i="1">
                                      <a:latin typeface="Cambria Math" panose="02040503050406030204" pitchFamily="18" charset="0"/>
                                    </a:rPr>
                                  </m:ctrlPr>
                                </m:dPr>
                                <m:e>
                                  <m:r>
                                    <a:rPr lang="es-ES" i="1">
                                      <a:latin typeface="Cambria Math" panose="02040503050406030204" pitchFamily="18" charset="0"/>
                                    </a:rPr>
                                    <m:t>𝐶𝐸</m:t>
                                  </m:r>
                                </m:e>
                              </m:d>
                            </m:e>
                            <m:sub>
                              <m:r>
                                <a:rPr lang="es-ES" i="1">
                                  <a:latin typeface="Cambria Math" panose="02040503050406030204" pitchFamily="18" charset="0"/>
                                </a:rPr>
                                <m:t>𝐵</m:t>
                              </m:r>
                            </m:sub>
                          </m:sSub>
                        </m:e>
                      </m:func>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3</m:t>
                          </m:r>
                        </m:num>
                        <m:den>
                          <m:r>
                            <a:rPr lang="es-ES" i="1">
                              <a:latin typeface="Cambria Math" panose="02040503050406030204" pitchFamily="18" charset="0"/>
                            </a:rPr>
                            <m:t>10</m:t>
                          </m:r>
                        </m:den>
                      </m:f>
                      <m:r>
                        <a:rPr lang="es-ES" i="1">
                          <a:latin typeface="Cambria Math" panose="02040503050406030204" pitchFamily="18" charset="0"/>
                        </a:rPr>
                        <m:t>=0.3</m:t>
                      </m:r>
                    </m:oMath>
                  </m:oMathPara>
                </a14:m>
                <a:endParaRPr lang="en-MX" dirty="0"/>
              </a:p>
            </p:txBody>
          </p:sp>
        </mc:Choice>
        <mc:Fallback xmlns="">
          <p:sp>
            <p:nvSpPr>
              <p:cNvPr id="11" name="Rectangle 10">
                <a:extLst>
                  <a:ext uri="{FF2B5EF4-FFF2-40B4-BE49-F238E27FC236}">
                    <a16:creationId xmlns:a16="http://schemas.microsoft.com/office/drawing/2014/main" id="{CAEC27E5-FAB1-414D-AE3A-91384DBCCAA2}"/>
                  </a:ext>
                </a:extLst>
              </p:cNvPr>
              <p:cNvSpPr>
                <a:spLocks noRot="1" noChangeAspect="1" noMove="1" noResize="1" noEditPoints="1" noAdjustHandles="1" noChangeArrowheads="1" noChangeShapeType="1" noTextEdit="1"/>
              </p:cNvSpPr>
              <p:nvPr/>
            </p:nvSpPr>
            <p:spPr>
              <a:xfrm>
                <a:off x="4560381" y="5333187"/>
                <a:ext cx="2268442" cy="612732"/>
              </a:xfrm>
              <a:prstGeom prst="rect">
                <a:avLst/>
              </a:prstGeom>
              <a:blipFill>
                <a:blip r:embed="rId5"/>
                <a:stretch>
                  <a:fillRect b="-2041"/>
                </a:stretch>
              </a:blipFill>
            </p:spPr>
            <p:txBody>
              <a:bodyPr/>
              <a:lstStyle/>
              <a:p>
                <a:r>
                  <a:rPr lang="en-MX">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2011A62-DAEE-8445-B26A-5C0BA749686E}"/>
                  </a:ext>
                </a:extLst>
              </p:cNvPr>
              <p:cNvSpPr/>
              <p:nvPr/>
            </p:nvSpPr>
            <p:spPr>
              <a:xfrm>
                <a:off x="6824400" y="5323131"/>
                <a:ext cx="2305631"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s-ES" i="1">
                              <a:latin typeface="Cambria Math" panose="02040503050406030204" pitchFamily="18" charset="0"/>
                            </a:rPr>
                          </m:ctrlPr>
                        </m:funcPr>
                        <m:fName>
                          <m:r>
                            <m:rPr>
                              <m:sty m:val="p"/>
                            </m:rPr>
                            <a:rPr lang="es-ES">
                              <a:latin typeface="Cambria Math" panose="02040503050406030204" pitchFamily="18" charset="0"/>
                            </a:rPr>
                            <m:t>Pr</m:t>
                          </m:r>
                        </m:fName>
                        <m:e>
                          <m:sSub>
                            <m:sSubPr>
                              <m:ctrlPr>
                                <a:rPr lang="es-ES" i="1">
                                  <a:latin typeface="Cambria Math" panose="02040503050406030204" pitchFamily="18" charset="0"/>
                                </a:rPr>
                              </m:ctrlPr>
                            </m:sSubPr>
                            <m:e>
                              <m:d>
                                <m:dPr>
                                  <m:ctrlPr>
                                    <a:rPr lang="es-ES" i="1">
                                      <a:latin typeface="Cambria Math" panose="02040503050406030204" pitchFamily="18" charset="0"/>
                                    </a:rPr>
                                  </m:ctrlPr>
                                </m:dPr>
                                <m:e>
                                  <m:r>
                                    <a:rPr lang="es-ES" i="1">
                                      <a:latin typeface="Cambria Math" panose="02040503050406030204" pitchFamily="18" charset="0"/>
                                    </a:rPr>
                                    <m:t>𝐶𝐸</m:t>
                                  </m:r>
                                </m:e>
                              </m:d>
                            </m:e>
                            <m:sub>
                              <m:r>
                                <a:rPr lang="es-ES" i="1">
                                  <a:latin typeface="Cambria Math" panose="02040503050406030204" pitchFamily="18" charset="0"/>
                                </a:rPr>
                                <m:t>𝐶</m:t>
                              </m:r>
                            </m:sub>
                          </m:sSub>
                        </m:e>
                      </m:func>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2</m:t>
                          </m:r>
                        </m:num>
                        <m:den>
                          <m:r>
                            <a:rPr lang="es-ES" i="1">
                              <a:latin typeface="Cambria Math" panose="02040503050406030204" pitchFamily="18" charset="0"/>
                            </a:rPr>
                            <m:t>10</m:t>
                          </m:r>
                        </m:den>
                      </m:f>
                      <m:r>
                        <a:rPr lang="es-ES" i="1">
                          <a:latin typeface="Cambria Math" panose="02040503050406030204" pitchFamily="18" charset="0"/>
                        </a:rPr>
                        <m:t>=0.2</m:t>
                      </m:r>
                    </m:oMath>
                  </m:oMathPara>
                </a14:m>
                <a:endParaRPr lang="en-MX" dirty="0"/>
              </a:p>
            </p:txBody>
          </p:sp>
        </mc:Choice>
        <mc:Fallback xmlns="">
          <p:sp>
            <p:nvSpPr>
              <p:cNvPr id="15" name="Rectangle 14">
                <a:extLst>
                  <a:ext uri="{FF2B5EF4-FFF2-40B4-BE49-F238E27FC236}">
                    <a16:creationId xmlns:a16="http://schemas.microsoft.com/office/drawing/2014/main" id="{72011A62-DAEE-8445-B26A-5C0BA749686E}"/>
                  </a:ext>
                </a:extLst>
              </p:cNvPr>
              <p:cNvSpPr>
                <a:spLocks noRot="1" noChangeAspect="1" noMove="1" noResize="1" noEditPoints="1" noAdjustHandles="1" noChangeArrowheads="1" noChangeShapeType="1" noTextEdit="1"/>
              </p:cNvSpPr>
              <p:nvPr/>
            </p:nvSpPr>
            <p:spPr>
              <a:xfrm>
                <a:off x="6824400" y="5323131"/>
                <a:ext cx="2305631" cy="612732"/>
              </a:xfrm>
              <a:prstGeom prst="rect">
                <a:avLst/>
              </a:prstGeom>
              <a:blipFill>
                <a:blip r:embed="rId6"/>
                <a:stretch>
                  <a:fillRect b="-2041"/>
                </a:stretch>
              </a:blipFill>
            </p:spPr>
            <p:txBody>
              <a:bodyPr/>
              <a:lstStyle/>
              <a:p>
                <a:r>
                  <a:rPr lang="en-MX">
                    <a:noFill/>
                  </a:rPr>
                  <a:t> </a:t>
                </a:r>
              </a:p>
            </p:txBody>
          </p:sp>
        </mc:Fallback>
      </mc:AlternateContent>
      <p:sp>
        <p:nvSpPr>
          <p:cNvPr id="13" name="Frame 12">
            <a:extLst>
              <a:ext uri="{FF2B5EF4-FFF2-40B4-BE49-F238E27FC236}">
                <a16:creationId xmlns:a16="http://schemas.microsoft.com/office/drawing/2014/main" id="{24986C61-9433-D04A-80E8-A46D92BF608F}"/>
              </a:ext>
            </a:extLst>
          </p:cNvPr>
          <p:cNvSpPr/>
          <p:nvPr/>
        </p:nvSpPr>
        <p:spPr>
          <a:xfrm>
            <a:off x="2296363" y="5232108"/>
            <a:ext cx="2264018" cy="814891"/>
          </a:xfrm>
          <a:prstGeom prst="frame">
            <a:avLst>
              <a:gd name="adj1" fmla="val 6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solidFill>
                <a:schemeClr val="tx1"/>
              </a:solidFill>
            </a:endParaRPr>
          </a:p>
        </p:txBody>
      </p:sp>
      <p:cxnSp>
        <p:nvCxnSpPr>
          <p:cNvPr id="16" name="Straight Arrow Connector 15">
            <a:extLst>
              <a:ext uri="{FF2B5EF4-FFF2-40B4-BE49-F238E27FC236}">
                <a16:creationId xmlns:a16="http://schemas.microsoft.com/office/drawing/2014/main" id="{F9E96344-2E07-D84D-ABEC-0E9AE9893EE7}"/>
              </a:ext>
            </a:extLst>
          </p:cNvPr>
          <p:cNvCxnSpPr/>
          <p:nvPr/>
        </p:nvCxnSpPr>
        <p:spPr>
          <a:xfrm flipH="1" flipV="1">
            <a:off x="4386471" y="5844210"/>
            <a:ext cx="626165" cy="609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650062A-19BB-3840-95D6-0B77E2C6E355}"/>
              </a:ext>
            </a:extLst>
          </p:cNvPr>
          <p:cNvSpPr txBox="1"/>
          <p:nvPr/>
        </p:nvSpPr>
        <p:spPr>
          <a:xfrm>
            <a:off x="5012635" y="6282154"/>
            <a:ext cx="2653748" cy="369332"/>
          </a:xfrm>
          <a:prstGeom prst="rect">
            <a:avLst/>
          </a:prstGeom>
          <a:noFill/>
        </p:spPr>
        <p:txBody>
          <a:bodyPr wrap="square" rtlCol="0">
            <a:spAutoFit/>
          </a:bodyPr>
          <a:lstStyle/>
          <a:p>
            <a:r>
              <a:rPr lang="en-MX" dirty="0"/>
              <a:t>Highest probability</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435F1DE-C12E-3C40-B301-B429779EC24A}"/>
                  </a:ext>
                </a:extLst>
              </p:cNvPr>
              <p:cNvSpPr/>
              <p:nvPr/>
            </p:nvSpPr>
            <p:spPr>
              <a:xfrm>
                <a:off x="2296363" y="1251475"/>
                <a:ext cx="9982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𝑁</m:t>
                      </m:r>
                      <m:r>
                        <a:rPr lang="es-ES" i="1">
                          <a:latin typeface="Cambria Math" panose="02040503050406030204" pitchFamily="18" charset="0"/>
                        </a:rPr>
                        <m:t>=10</m:t>
                      </m:r>
                    </m:oMath>
                  </m:oMathPara>
                </a14:m>
                <a:endParaRPr lang="en-MX" dirty="0"/>
              </a:p>
            </p:txBody>
          </p:sp>
        </mc:Choice>
        <mc:Fallback xmlns="">
          <p:sp>
            <p:nvSpPr>
              <p:cNvPr id="18" name="Rectangle 17">
                <a:extLst>
                  <a:ext uri="{FF2B5EF4-FFF2-40B4-BE49-F238E27FC236}">
                    <a16:creationId xmlns:a16="http://schemas.microsoft.com/office/drawing/2014/main" id="{D435F1DE-C12E-3C40-B301-B429779EC24A}"/>
                  </a:ext>
                </a:extLst>
              </p:cNvPr>
              <p:cNvSpPr>
                <a:spLocks noRot="1" noChangeAspect="1" noMove="1" noResize="1" noEditPoints="1" noAdjustHandles="1" noChangeArrowheads="1" noChangeShapeType="1" noTextEdit="1"/>
              </p:cNvSpPr>
              <p:nvPr/>
            </p:nvSpPr>
            <p:spPr>
              <a:xfrm>
                <a:off x="2296363" y="1251475"/>
                <a:ext cx="998222" cy="369332"/>
              </a:xfrm>
              <a:prstGeom prst="rect">
                <a:avLst/>
              </a:prstGeom>
              <a:blipFill>
                <a:blip r:embed="rId7"/>
                <a:stretch>
                  <a:fillRect/>
                </a:stretch>
              </a:blipFill>
            </p:spPr>
            <p:txBody>
              <a:bodyPr/>
              <a:lstStyle/>
              <a:p>
                <a:r>
                  <a:rPr lang="en-MX">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A5EE102-DDED-6146-9718-A712898A9888}"/>
                  </a:ext>
                </a:extLst>
              </p:cNvPr>
              <p:cNvSpPr/>
              <p:nvPr/>
            </p:nvSpPr>
            <p:spPr>
              <a:xfrm>
                <a:off x="6815880" y="1283512"/>
                <a:ext cx="10180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𝑁</m:t>
                          </m:r>
                        </m:e>
                        <m:sub>
                          <m:r>
                            <a:rPr lang="es-ES" i="1">
                              <a:latin typeface="Cambria Math" panose="02040503050406030204" pitchFamily="18" charset="0"/>
                            </a:rPr>
                            <m:t>𝐴</m:t>
                          </m:r>
                        </m:sub>
                      </m:sSub>
                      <m:r>
                        <a:rPr lang="es-ES" i="1">
                          <a:latin typeface="Cambria Math" panose="02040503050406030204" pitchFamily="18" charset="0"/>
                        </a:rPr>
                        <m:t>=5;</m:t>
                      </m:r>
                    </m:oMath>
                  </m:oMathPara>
                </a14:m>
                <a:endParaRPr lang="en-MX" dirty="0"/>
              </a:p>
            </p:txBody>
          </p:sp>
        </mc:Choice>
        <mc:Fallback xmlns="">
          <p:sp>
            <p:nvSpPr>
              <p:cNvPr id="21" name="Rectangle 20">
                <a:extLst>
                  <a:ext uri="{FF2B5EF4-FFF2-40B4-BE49-F238E27FC236}">
                    <a16:creationId xmlns:a16="http://schemas.microsoft.com/office/drawing/2014/main" id="{DA5EE102-DDED-6146-9718-A712898A9888}"/>
                  </a:ext>
                </a:extLst>
              </p:cNvPr>
              <p:cNvSpPr>
                <a:spLocks noRot="1" noChangeAspect="1" noMove="1" noResize="1" noEditPoints="1" noAdjustHandles="1" noChangeArrowheads="1" noChangeShapeType="1" noTextEdit="1"/>
              </p:cNvSpPr>
              <p:nvPr/>
            </p:nvSpPr>
            <p:spPr>
              <a:xfrm>
                <a:off x="6815880" y="1283512"/>
                <a:ext cx="1018036" cy="369332"/>
              </a:xfrm>
              <a:prstGeom prst="rect">
                <a:avLst/>
              </a:prstGeom>
              <a:blipFill>
                <a:blip r:embed="rId8"/>
                <a:stretch>
                  <a:fillRect/>
                </a:stretch>
              </a:blipFill>
            </p:spPr>
            <p:txBody>
              <a:bodyPr/>
              <a:lstStyle/>
              <a:p>
                <a:r>
                  <a:rPr lang="en-MX">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BEA018-60F3-E74E-8425-D627798B21C4}"/>
                  </a:ext>
                </a:extLst>
              </p:cNvPr>
              <p:cNvSpPr/>
              <p:nvPr/>
            </p:nvSpPr>
            <p:spPr>
              <a:xfrm>
                <a:off x="7626628" y="1288418"/>
                <a:ext cx="1033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𝑁</m:t>
                          </m:r>
                        </m:e>
                        <m:sub>
                          <m:r>
                            <a:rPr lang="es-ES" i="1">
                              <a:latin typeface="Cambria Math" panose="02040503050406030204" pitchFamily="18" charset="0"/>
                            </a:rPr>
                            <m:t>𝐵</m:t>
                          </m:r>
                        </m:sub>
                      </m:sSub>
                      <m:r>
                        <a:rPr lang="es-ES" i="1">
                          <a:latin typeface="Cambria Math" panose="02040503050406030204" pitchFamily="18" charset="0"/>
                        </a:rPr>
                        <m:t>=3;</m:t>
                      </m:r>
                    </m:oMath>
                  </m:oMathPara>
                </a14:m>
                <a:endParaRPr lang="en-MX" dirty="0"/>
              </a:p>
            </p:txBody>
          </p:sp>
        </mc:Choice>
        <mc:Fallback xmlns="">
          <p:sp>
            <p:nvSpPr>
              <p:cNvPr id="22" name="Rectangle 21">
                <a:extLst>
                  <a:ext uri="{FF2B5EF4-FFF2-40B4-BE49-F238E27FC236}">
                    <a16:creationId xmlns:a16="http://schemas.microsoft.com/office/drawing/2014/main" id="{C3BEA018-60F3-E74E-8425-D627798B21C4}"/>
                  </a:ext>
                </a:extLst>
              </p:cNvPr>
              <p:cNvSpPr>
                <a:spLocks noRot="1" noChangeAspect="1" noMove="1" noResize="1" noEditPoints="1" noAdjustHandles="1" noChangeArrowheads="1" noChangeShapeType="1" noTextEdit="1"/>
              </p:cNvSpPr>
              <p:nvPr/>
            </p:nvSpPr>
            <p:spPr>
              <a:xfrm>
                <a:off x="7626628" y="1288418"/>
                <a:ext cx="1033937" cy="369332"/>
              </a:xfrm>
              <a:prstGeom prst="rect">
                <a:avLst/>
              </a:prstGeom>
              <a:blipFill>
                <a:blip r:embed="rId9"/>
                <a:stretch>
                  <a:fillRect/>
                </a:stretch>
              </a:blipFill>
            </p:spPr>
            <p:txBody>
              <a:bodyPr/>
              <a:lstStyle/>
              <a:p>
                <a:r>
                  <a:rPr lang="en-MX">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C7C5CEB-2D7E-C244-BF92-20DEA12B90AA}"/>
                  </a:ext>
                </a:extLst>
              </p:cNvPr>
              <p:cNvSpPr/>
              <p:nvPr/>
            </p:nvSpPr>
            <p:spPr>
              <a:xfrm>
                <a:off x="8439272" y="1284214"/>
                <a:ext cx="957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𝑁</m:t>
                          </m:r>
                        </m:e>
                        <m:sub>
                          <m:r>
                            <a:rPr lang="es-ES" i="1">
                              <a:latin typeface="Cambria Math" panose="02040503050406030204" pitchFamily="18" charset="0"/>
                            </a:rPr>
                            <m:t>𝐶</m:t>
                          </m:r>
                        </m:sub>
                      </m:sSub>
                      <m:r>
                        <a:rPr lang="es-ES" i="1">
                          <a:latin typeface="Cambria Math" panose="02040503050406030204" pitchFamily="18" charset="0"/>
                        </a:rPr>
                        <m:t>=2</m:t>
                      </m:r>
                    </m:oMath>
                  </m:oMathPara>
                </a14:m>
                <a:endParaRPr lang="en-MX" dirty="0"/>
              </a:p>
            </p:txBody>
          </p:sp>
        </mc:Choice>
        <mc:Fallback xmlns="">
          <p:sp>
            <p:nvSpPr>
              <p:cNvPr id="23" name="Rectangle 22">
                <a:extLst>
                  <a:ext uri="{FF2B5EF4-FFF2-40B4-BE49-F238E27FC236}">
                    <a16:creationId xmlns:a16="http://schemas.microsoft.com/office/drawing/2014/main" id="{DC7C5CEB-2D7E-C244-BF92-20DEA12B90AA}"/>
                  </a:ext>
                </a:extLst>
              </p:cNvPr>
              <p:cNvSpPr>
                <a:spLocks noRot="1" noChangeAspect="1" noMove="1" noResize="1" noEditPoints="1" noAdjustHandles="1" noChangeArrowheads="1" noChangeShapeType="1" noTextEdit="1"/>
              </p:cNvSpPr>
              <p:nvPr/>
            </p:nvSpPr>
            <p:spPr>
              <a:xfrm>
                <a:off x="8439272" y="1284214"/>
                <a:ext cx="957121" cy="369332"/>
              </a:xfrm>
              <a:prstGeom prst="rect">
                <a:avLst/>
              </a:prstGeom>
              <a:blipFill>
                <a:blip r:embed="rId10"/>
                <a:stretch>
                  <a:fillRect/>
                </a:stretch>
              </a:blipFill>
            </p:spPr>
            <p:txBody>
              <a:bodyPr/>
              <a:lstStyle/>
              <a:p>
                <a:r>
                  <a:rPr lang="en-MX">
                    <a:noFill/>
                  </a:rPr>
                  <a:t> </a:t>
                </a:r>
              </a:p>
            </p:txBody>
          </p:sp>
        </mc:Fallback>
      </mc:AlternateContent>
      <p:sp>
        <p:nvSpPr>
          <p:cNvPr id="24" name="Shape 1109">
            <a:extLst>
              <a:ext uri="{FF2B5EF4-FFF2-40B4-BE49-F238E27FC236}">
                <a16:creationId xmlns:a16="http://schemas.microsoft.com/office/drawing/2014/main" id="{05995539-7F5A-2D4B-91E5-A986DE2C47C9}"/>
              </a:ext>
            </a:extLst>
          </p:cNvPr>
          <p:cNvSpPr txBox="1">
            <a:spLocks/>
          </p:cNvSpPr>
          <p:nvPr/>
        </p:nvSpPr>
        <p:spPr>
          <a:xfrm>
            <a:off x="775504" y="274638"/>
            <a:ext cx="9208928" cy="1143000"/>
          </a:xfrm>
          <a:prstGeom prst="rect">
            <a:avLst/>
          </a:prstGeom>
        </p:spPr>
        <p:txBody>
          <a:bodyPr spcFirstLastPara="1" vert="horz" wrap="square" lIns="91425" tIns="91425" rIns="91425" bIns="91425" rtlCol="0" anchor="ctr" anchorCtr="0">
            <a:noAutofit/>
          </a:bodyPr>
          <a:lstStyle>
            <a:lvl1pPr algn="l" defTabSz="914400" rtl="0" eaLnBrk="1" fontAlgn="base" latinLnBrk="0" hangingPunct="1">
              <a:lnSpc>
                <a:spcPct val="90000"/>
              </a:lnSpc>
              <a:spcBef>
                <a:spcPct val="0"/>
              </a:spcBef>
              <a:spcAft>
                <a:spcPct val="0"/>
              </a:spcAft>
              <a:buNone/>
              <a:defRPr lang="en-MX" sz="4400" b="1" kern="1200" dirty="0">
                <a:solidFill>
                  <a:srgbClr val="990033"/>
                </a:solidFill>
                <a:effectLst>
                  <a:outerShdw blurRad="38100" dist="38100" dir="2700000" algn="tl">
                    <a:srgbClr val="C0C0C0"/>
                  </a:outerShdw>
                </a:effectLst>
                <a:latin typeface="+mj-lt"/>
                <a:ea typeface="+mj-ea"/>
                <a:cs typeface="+mj-cs"/>
              </a:defRPr>
            </a:lvl1pPr>
          </a:lstStyle>
          <a:p>
            <a:pPr>
              <a:spcBef>
                <a:spcPts val="0"/>
              </a:spcBef>
              <a:spcAft>
                <a:spcPts val="0"/>
              </a:spcAft>
            </a:pPr>
            <a:r>
              <a:rPr lang="en-US" dirty="0"/>
              <a:t>Construction of CEAC</a:t>
            </a:r>
            <a:endParaRPr lang="nl-NL" dirty="0"/>
          </a:p>
        </p:txBody>
      </p:sp>
    </p:spTree>
    <p:extLst>
      <p:ext uri="{BB962C8B-B14F-4D97-AF65-F5344CB8AC3E}">
        <p14:creationId xmlns:p14="http://schemas.microsoft.com/office/powerpoint/2010/main" val="42755434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dirty="0"/>
              <a:t>Cost-Effectiveness Acceptability Frontier (CEAF)</a:t>
            </a:r>
          </a:p>
        </p:txBody>
      </p:sp>
      <mc:AlternateContent xmlns:mc="http://schemas.openxmlformats.org/markup-compatibility/2006" xmlns:a14="http://schemas.microsoft.com/office/drawing/2010/main">
        <mc:Choice Requires="a14">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516284"/>
                <a:ext cx="10791645" cy="4960716"/>
              </a:xfrm>
            </p:spPr>
            <p:txBody>
              <a:bodyPr>
                <a:normAutofit fontScale="92500" lnSpcReduction="10000"/>
              </a:bodyPr>
              <a:lstStyle/>
              <a:p>
                <a:r>
                  <a:rPr lang="en-US" dirty="0"/>
                  <a:t>CEAF displays which strategy has </a:t>
                </a:r>
                <a:r>
                  <a:rPr lang="en-US" u="sng" dirty="0"/>
                  <a:t>highest expected</a:t>
                </a:r>
                <a:r>
                  <a:rPr lang="en-US" dirty="0"/>
                  <a:t> net benefit given a certain WTP threshold</a:t>
                </a:r>
              </a:p>
              <a:p>
                <a:r>
                  <a:rPr lang="en-US" dirty="0"/>
                  <a:t>﻿Let </a:t>
                </a:r>
                <a14:m>
                  <m:oMath xmlns:m="http://schemas.openxmlformats.org/officeDocument/2006/math">
                    <m:sSub>
                      <m:sSubPr>
                        <m:ctrlPr>
                          <a:rPr lang="es-ES" i="1" dirty="0">
                            <a:latin typeface="Cambria Math" panose="02040503050406030204" pitchFamily="18" charset="0"/>
                          </a:rPr>
                        </m:ctrlPr>
                      </m:sSubPr>
                      <m:e>
                        <m:r>
                          <a:rPr lang="es-ES" i="1" dirty="0">
                            <a:latin typeface="Cambria Math" panose="02040503050406030204" pitchFamily="18" charset="0"/>
                          </a:rPr>
                          <m:t>𝑁𝑀</m:t>
                        </m:r>
                        <m:r>
                          <a:rPr lang="en-US" i="1" dirty="0">
                            <a:latin typeface="Cambria Math" panose="02040503050406030204" pitchFamily="18" charset="0"/>
                          </a:rPr>
                          <m:t>𝐵</m:t>
                        </m:r>
                      </m:e>
                      <m:sub>
                        <m:r>
                          <a:rPr lang="es-ES" i="1" dirty="0">
                            <a:latin typeface="Cambria Math" panose="02040503050406030204" pitchFamily="18" charset="0"/>
                          </a:rPr>
                          <m:t>𝑖</m:t>
                        </m:r>
                        <m:r>
                          <a:rPr lang="es-ES" i="1" dirty="0">
                            <a:latin typeface="Cambria Math" panose="02040503050406030204" pitchFamily="18" charset="0"/>
                          </a:rPr>
                          <m:t>,</m:t>
                        </m:r>
                        <m:r>
                          <a:rPr lang="es-ES" i="1" dirty="0">
                            <a:latin typeface="Cambria Math" panose="02040503050406030204" pitchFamily="18" charset="0"/>
                          </a:rPr>
                          <m:t>𝑑</m:t>
                        </m:r>
                      </m:sub>
                    </m:sSub>
                  </m:oMath>
                </a14:m>
                <a:r>
                  <a:rPr lang="en-US" dirty="0"/>
                  <a:t> be the NMB for the </a:t>
                </a:r>
                <a14:m>
                  <m:oMath xmlns:m="http://schemas.openxmlformats.org/officeDocument/2006/math">
                    <m:r>
                      <a:rPr lang="en-US" i="1" dirty="0">
                        <a:latin typeface="Cambria Math" panose="02040503050406030204" pitchFamily="18" charset="0"/>
                      </a:rPr>
                      <m:t>𝑖</m:t>
                    </m:r>
                  </m:oMath>
                </a14:m>
                <a:r>
                  <a:rPr lang="en-US" dirty="0"/>
                  <a:t>-</a:t>
                </a:r>
                <a:r>
                  <a:rPr lang="en-US" dirty="0" err="1"/>
                  <a:t>th</a:t>
                </a:r>
                <a:r>
                  <a:rPr lang="en-US" dirty="0"/>
                  <a:t> simulation of the PSA data set for strategy </a:t>
                </a:r>
                <a14:m>
                  <m:oMath xmlns:m="http://schemas.openxmlformats.org/officeDocument/2006/math">
                    <m:r>
                      <a:rPr lang="en-US" i="1" dirty="0">
                        <a:latin typeface="Cambria Math" panose="02040503050406030204" pitchFamily="18" charset="0"/>
                      </a:rPr>
                      <m:t>𝑑</m:t>
                    </m:r>
                  </m:oMath>
                </a14:m>
                <a:r>
                  <a:rPr lang="en-US" dirty="0"/>
                  <a:t>, and </a:t>
                </a:r>
                <a14:m>
                  <m:oMath xmlns:m="http://schemas.openxmlformats.org/officeDocument/2006/math">
                    <m:acc>
                      <m:accPr>
                        <m:chr m:val="̅"/>
                        <m:ctrlPr>
                          <a:rPr lang="es-ES" i="1">
                            <a:latin typeface="Cambria Math" panose="02040503050406030204" pitchFamily="18" charset="0"/>
                          </a:rPr>
                        </m:ctrlPr>
                      </m:accPr>
                      <m:e>
                        <m:r>
                          <a:rPr lang="es-ES" i="1">
                            <a:latin typeface="Cambria Math" panose="02040503050406030204" pitchFamily="18" charset="0"/>
                          </a:rPr>
                          <m:t>𝑁𝑀𝐵</m:t>
                        </m:r>
                      </m:e>
                    </m:acc>
                    <m:r>
                      <a:rPr lang="es-ES" i="1" dirty="0">
                        <a:latin typeface="Cambria Math" panose="02040503050406030204" pitchFamily="18" charset="0"/>
                      </a:rPr>
                      <m:t>=</m:t>
                    </m:r>
                    <m:d>
                      <m:dPr>
                        <m:begChr m:val="["/>
                        <m:endChr m:val="]"/>
                        <m:ctrlPr>
                          <a:rPr lang="es-ES" i="1" dirty="0">
                            <a:latin typeface="Cambria Math" panose="02040503050406030204" pitchFamily="18" charset="0"/>
                          </a:rPr>
                        </m:ctrlPr>
                      </m:dPr>
                      <m:e>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𝑁𝑀𝐵</m:t>
                                </m:r>
                              </m:e>
                            </m:acc>
                          </m:e>
                          <m:sub>
                            <m:r>
                              <a:rPr lang="es-ES" i="1">
                                <a:latin typeface="Cambria Math" panose="02040503050406030204" pitchFamily="18" charset="0"/>
                              </a:rPr>
                              <m:t>1</m:t>
                            </m:r>
                          </m:sub>
                        </m:sSub>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𝑁𝑀𝐵</m:t>
                                </m:r>
                              </m:e>
                            </m:acc>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𝑁𝑀𝐵</m:t>
                                </m:r>
                              </m:e>
                            </m:acc>
                          </m:e>
                          <m:sub>
                            <m:r>
                              <a:rPr lang="es-ES" i="1">
                                <a:latin typeface="Cambria Math" panose="02040503050406030204" pitchFamily="18" charset="0"/>
                              </a:rPr>
                              <m:t>𝑑</m:t>
                            </m:r>
                          </m:sub>
                        </m:sSub>
                        <m:r>
                          <a:rPr lang="es-ES" i="1">
                            <a:latin typeface="Cambria Math" panose="02040503050406030204" pitchFamily="18" charset="0"/>
                          </a:rPr>
                          <m:t>⋯</m:t>
                        </m:r>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𝑁𝑀𝐵</m:t>
                                </m:r>
                              </m:e>
                            </m:acc>
                          </m:e>
                          <m:sub>
                            <m:r>
                              <a:rPr lang="es-ES" i="1">
                                <a:latin typeface="Cambria Math" panose="02040503050406030204" pitchFamily="18" charset="0"/>
                              </a:rPr>
                              <m:t>𝐷</m:t>
                            </m:r>
                          </m:sub>
                        </m:sSub>
                      </m:e>
                    </m:d>
                    <m:r>
                      <a:rPr lang="es-ES" i="1">
                        <a:latin typeface="Cambria Math" panose="02040503050406030204" pitchFamily="18" charset="0"/>
                      </a:rPr>
                      <m:t> </m:t>
                    </m:r>
                  </m:oMath>
                </a14:m>
                <a:r>
                  <a:rPr lang="en-US" dirty="0"/>
                  <a:t>be the expected NMB of all </a:t>
                </a:r>
                <a14:m>
                  <m:oMath xmlns:m="http://schemas.openxmlformats.org/officeDocument/2006/math">
                    <m:r>
                      <a:rPr lang="en-US" i="1" dirty="0">
                        <a:latin typeface="Cambria Math" panose="02040503050406030204" pitchFamily="18" charset="0"/>
                      </a:rPr>
                      <m:t>𝐷</m:t>
                    </m:r>
                  </m:oMath>
                </a14:m>
                <a:r>
                  <a:rPr lang="en-US" dirty="0"/>
                  <a:t> strategies averaged across all </a:t>
                </a:r>
                <a14:m>
                  <m:oMath xmlns:m="http://schemas.openxmlformats.org/officeDocument/2006/math">
                    <m:r>
                      <a:rPr lang="en-US" i="1" dirty="0">
                        <a:latin typeface="Cambria Math" panose="02040503050406030204" pitchFamily="18" charset="0"/>
                      </a:rPr>
                      <m:t>𝑁</m:t>
                    </m:r>
                  </m:oMath>
                </a14:m>
                <a:r>
                  <a:rPr lang="en-US" dirty="0"/>
                  <a:t> simulations of a PSA, where the expected </a:t>
                </a:r>
                <a14:m>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𝑁𝑀𝐵</m:t>
                            </m:r>
                          </m:e>
                        </m:acc>
                      </m:e>
                      <m:sub>
                        <m:r>
                          <a:rPr lang="es-ES" i="1">
                            <a:latin typeface="Cambria Math" panose="02040503050406030204" pitchFamily="18" charset="0"/>
                          </a:rPr>
                          <m:t>𝑑</m:t>
                        </m:r>
                      </m:sub>
                    </m:sSub>
                  </m:oMath>
                </a14:m>
                <a:r>
                  <a:rPr lang="en-US" dirty="0"/>
                  <a:t>is defined as</a:t>
                </a:r>
              </a:p>
              <a:p>
                <a:pPr marL="11430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𝑁𝑀𝐵</m:t>
                              </m:r>
                            </m:e>
                          </m:acc>
                        </m:e>
                        <m:sub>
                          <m:r>
                            <a:rPr lang="es-ES" i="1">
                              <a:latin typeface="Cambria Math" panose="02040503050406030204" pitchFamily="18" charset="0"/>
                            </a:rPr>
                            <m:t>𝑑</m:t>
                          </m:r>
                        </m:sub>
                      </m:sSub>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𝑁</m:t>
                          </m:r>
                        </m:den>
                      </m:f>
                      <m:nary>
                        <m:naryPr>
                          <m:chr m:val="∑"/>
                          <m:ctrlPr>
                            <a:rPr lang="es-ES" i="1">
                              <a:latin typeface="Cambria Math" panose="02040503050406030204" pitchFamily="18" charset="0"/>
                            </a:rPr>
                          </m:ctrlPr>
                        </m:naryPr>
                        <m:sub>
                          <m:r>
                            <m:rPr>
                              <m:brk m:alnAt="23"/>
                            </m:rPr>
                            <a:rPr lang="es-ES" i="1">
                              <a:latin typeface="Cambria Math" panose="02040503050406030204" pitchFamily="18" charset="0"/>
                            </a:rPr>
                            <m:t>𝑖</m:t>
                          </m:r>
                          <m:r>
                            <a:rPr lang="es-ES" i="1">
                              <a:latin typeface="Cambria Math" panose="02040503050406030204" pitchFamily="18" charset="0"/>
                            </a:rPr>
                            <m:t>=1</m:t>
                          </m:r>
                        </m:sub>
                        <m:sup>
                          <m:r>
                            <a:rPr lang="es-ES" i="1">
                              <a:latin typeface="Cambria Math" panose="02040503050406030204" pitchFamily="18" charset="0"/>
                            </a:rPr>
                            <m:t>𝑁</m:t>
                          </m:r>
                        </m:sup>
                        <m:e>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𝑁𝑀𝐵</m:t>
                                  </m:r>
                                </m:e>
                              </m:acc>
                            </m:e>
                            <m:sub>
                              <m:r>
                                <a:rPr lang="es-ES" i="1">
                                  <a:latin typeface="Cambria Math" panose="02040503050406030204" pitchFamily="18" charset="0"/>
                                </a:rPr>
                                <m:t>𝑖</m:t>
                              </m:r>
                              <m:r>
                                <a:rPr lang="es-ES" i="1">
                                  <a:latin typeface="Cambria Math" panose="02040503050406030204" pitchFamily="18" charset="0"/>
                                </a:rPr>
                                <m:t>,</m:t>
                              </m:r>
                              <m:r>
                                <a:rPr lang="es-ES" i="1">
                                  <a:latin typeface="Cambria Math" panose="02040503050406030204" pitchFamily="18" charset="0"/>
                                </a:rPr>
                                <m:t>𝑑</m:t>
                              </m:r>
                            </m:sub>
                          </m:sSub>
                        </m:e>
                      </m:nary>
                      <m:r>
                        <a:rPr lang="es-ES" i="1">
                          <a:latin typeface="Cambria Math" panose="02040503050406030204" pitchFamily="18" charset="0"/>
                        </a:rPr>
                        <m:t>∀</m:t>
                      </m:r>
                      <m:r>
                        <a:rPr lang="es-ES" i="1">
                          <a:latin typeface="Cambria Math" panose="02040503050406030204" pitchFamily="18" charset="0"/>
                        </a:rPr>
                        <m:t>𝑑</m:t>
                      </m:r>
                      <m:r>
                        <a:rPr lang="es-ES" i="1">
                          <a:latin typeface="Cambria Math" panose="02040503050406030204" pitchFamily="18" charset="0"/>
                        </a:rPr>
                        <m:t>∈</m:t>
                      </m:r>
                      <m:d>
                        <m:dPr>
                          <m:begChr m:val="["/>
                          <m:endChr m:val="]"/>
                          <m:ctrlPr>
                            <a:rPr lang="es-ES" i="1">
                              <a:latin typeface="Cambria Math" panose="02040503050406030204" pitchFamily="18" charset="0"/>
                            </a:rPr>
                          </m:ctrlPr>
                        </m:dPr>
                        <m:e>
                          <m:r>
                            <a:rPr lang="es-ES" i="1">
                              <a:latin typeface="Cambria Math" panose="02040503050406030204" pitchFamily="18" charset="0"/>
                            </a:rPr>
                            <m:t>1,…,</m:t>
                          </m:r>
                          <m:r>
                            <a:rPr lang="es-ES" i="1">
                              <a:latin typeface="Cambria Math" panose="02040503050406030204" pitchFamily="18" charset="0"/>
                            </a:rPr>
                            <m:t>𝐷</m:t>
                          </m:r>
                        </m:e>
                      </m:d>
                    </m:oMath>
                  </m:oMathPara>
                </a14:m>
                <a:endParaRPr lang="es-ES" dirty="0"/>
              </a:p>
              <a:p>
                <a:r>
                  <a:rPr lang="en-US" dirty="0"/>
                  <a:t>Then, the </a:t>
                </a:r>
                <a:r>
                  <a:rPr lang="en-US" b="1" dirty="0"/>
                  <a:t>optimal strategy</a:t>
                </a:r>
                <a:r>
                  <a:rPr lang="en-US" dirty="0"/>
                  <a:t> based on the </a:t>
                </a:r>
                <a:r>
                  <a:rPr lang="en-US" b="1" dirty="0"/>
                  <a:t>highest expected net benefit</a:t>
                </a: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𝑑</m:t>
                        </m:r>
                      </m:e>
                      <m:sup>
                        <m:r>
                          <a:rPr lang="es-ES" i="1" dirty="0">
                            <a:latin typeface="Cambria Math" panose="02040503050406030204" pitchFamily="18" charset="0"/>
                          </a:rPr>
                          <m:t>∗</m:t>
                        </m:r>
                      </m:sup>
                    </m:sSup>
                  </m:oMath>
                </a14:m>
                <a:r>
                  <a:rPr lang="en-US" dirty="0"/>
                  <a:t>, is defined as:</a:t>
                </a:r>
              </a:p>
              <a:p>
                <a:pPr marL="114300" indent="0">
                  <a:buNone/>
                </a:pPr>
                <a14:m>
                  <m:oMathPara xmlns:m="http://schemas.openxmlformats.org/officeDocument/2006/math">
                    <m:oMathParaPr>
                      <m:jc m:val="centerGroup"/>
                    </m:oMathParaPr>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𝑑</m:t>
                          </m:r>
                        </m:e>
                        <m:sup>
                          <m:r>
                            <a:rPr lang="es-ES" i="1" dirty="0">
                              <a:latin typeface="Cambria Math" panose="02040503050406030204" pitchFamily="18" charset="0"/>
                            </a:rPr>
                            <m:t>∗</m:t>
                          </m:r>
                        </m:sup>
                      </m:sSup>
                      <m:r>
                        <a:rPr lang="es-ES" i="1" dirty="0">
                          <a:latin typeface="Cambria Math" panose="02040503050406030204" pitchFamily="18" charset="0"/>
                        </a:rPr>
                        <m:t>=</m:t>
                      </m:r>
                      <m:sSub>
                        <m:sSubPr>
                          <m:ctrlPr>
                            <a:rPr lang="es-ES" i="1" dirty="0">
                              <a:latin typeface="Cambria Math" panose="02040503050406030204" pitchFamily="18" charset="0"/>
                            </a:rPr>
                          </m:ctrlPr>
                        </m:sSubPr>
                        <m:e>
                          <m:r>
                            <m:rPr>
                              <m:nor/>
                            </m:rPr>
                            <a:rPr lang="es-ES" dirty="0">
                              <a:latin typeface="Cambria Math" panose="02040503050406030204" pitchFamily="18" charset="0"/>
                            </a:rPr>
                            <m:t>argmax</m:t>
                          </m:r>
                        </m:e>
                        <m:sub>
                          <m:r>
                            <a:rPr lang="es-ES" i="1" dirty="0">
                              <a:latin typeface="Cambria Math" panose="02040503050406030204" pitchFamily="18" charset="0"/>
                            </a:rPr>
                            <m:t>𝑑</m:t>
                          </m:r>
                          <m:r>
                            <a:rPr lang="es-ES" i="1" dirty="0">
                              <a:latin typeface="Cambria Math" panose="02040503050406030204" pitchFamily="18" charset="0"/>
                            </a:rPr>
                            <m:t>∈</m:t>
                          </m:r>
                          <m:d>
                            <m:dPr>
                              <m:begChr m:val="["/>
                              <m:endChr m:val="]"/>
                              <m:ctrlPr>
                                <a:rPr lang="es-ES" i="1">
                                  <a:latin typeface="Cambria Math" panose="02040503050406030204" pitchFamily="18" charset="0"/>
                                </a:rPr>
                              </m:ctrlPr>
                            </m:dPr>
                            <m:e>
                              <m:r>
                                <a:rPr lang="es-ES" i="1">
                                  <a:latin typeface="Cambria Math" panose="02040503050406030204" pitchFamily="18" charset="0"/>
                                </a:rPr>
                                <m:t>1,…,</m:t>
                              </m:r>
                              <m:r>
                                <a:rPr lang="es-ES" i="1">
                                  <a:latin typeface="Cambria Math" panose="02040503050406030204" pitchFamily="18" charset="0"/>
                                </a:rPr>
                                <m:t>𝐷</m:t>
                              </m:r>
                            </m:e>
                          </m:d>
                        </m:sub>
                      </m:sSub>
                      <m:d>
                        <m:dPr>
                          <m:begChr m:val="{"/>
                          <m:endChr m:val="}"/>
                          <m:ctrlPr>
                            <a:rPr lang="es-ES" i="1" dirty="0">
                              <a:latin typeface="Cambria Math" panose="02040503050406030204" pitchFamily="18" charset="0"/>
                            </a:rPr>
                          </m:ctrlPr>
                        </m:dPr>
                        <m:e>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𝑁𝑀𝐵</m:t>
                                  </m:r>
                                </m:e>
                              </m:acc>
                            </m:e>
                            <m:sub>
                              <m:r>
                                <a:rPr lang="es-ES" i="1">
                                  <a:latin typeface="Cambria Math" panose="02040503050406030204" pitchFamily="18" charset="0"/>
                                </a:rPr>
                                <m:t>𝑑</m:t>
                              </m:r>
                            </m:sub>
                          </m:sSub>
                        </m:e>
                      </m:d>
                      <m:r>
                        <m:rPr>
                          <m:nor/>
                        </m:rPr>
                        <a:rPr lang="es-ES" dirty="0">
                          <a:latin typeface="Cambria Math" panose="02040503050406030204" pitchFamily="18" charset="0"/>
                        </a:rPr>
                        <m:t>  </m:t>
                      </m:r>
                    </m:oMath>
                  </m:oMathPara>
                </a14:m>
                <a:endParaRPr lang="en-US" dirty="0"/>
              </a:p>
            </p:txBody>
          </p:sp>
        </mc:Choice>
        <mc:Fallback xmlns="">
          <p:sp>
            <p:nvSpPr>
              <p:cNvPr id="3077" name="Rectangle 5">
                <a:extLst>
                  <a:ext uri="{FF2B5EF4-FFF2-40B4-BE49-F238E27FC236}">
                    <a16:creationId xmlns:a16="http://schemas.microsoft.com/office/drawing/2014/main" id="{8608A78A-C083-584B-A241-B6A9BF66A095}"/>
                  </a:ext>
                </a:extLst>
              </p:cNvPr>
              <p:cNvSpPr>
                <a:spLocks noGrp="1" noRot="1" noChangeAspect="1" noMove="1" noResize="1" noEditPoints="1" noAdjustHandles="1" noChangeArrowheads="1" noChangeShapeType="1" noTextEdit="1"/>
              </p:cNvSpPr>
              <p:nvPr>
                <p:ph type="body" idx="1"/>
              </p:nvPr>
            </p:nvSpPr>
            <p:spPr>
              <a:xfrm>
                <a:off x="767751" y="1516284"/>
                <a:ext cx="10791645" cy="4960716"/>
              </a:xfrm>
              <a:blipFill>
                <a:blip r:embed="rId3"/>
                <a:stretch>
                  <a:fillRect l="-1175" t="-3061" r="-353" b="-18367"/>
                </a:stretch>
              </a:blipFill>
            </p:spPr>
            <p:txBody>
              <a:bodyPr/>
              <a:lstStyle/>
              <a:p>
                <a:r>
                  <a:rPr lang="en-MX">
                    <a:noFill/>
                  </a:rPr>
                  <a:t> </a:t>
                </a:r>
              </a:p>
            </p:txBody>
          </p:sp>
        </mc:Fallback>
      </mc:AlternateContent>
    </p:spTree>
    <p:extLst>
      <p:ext uri="{BB962C8B-B14F-4D97-AF65-F5344CB8AC3E}">
        <p14:creationId xmlns:p14="http://schemas.microsoft.com/office/powerpoint/2010/main" val="312795530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0" name="Shape 1110"/>
          <p:cNvSpPr>
            <a:spLocks noGrp="1"/>
          </p:cNvSpPr>
          <p:nvPr>
            <p:ph type="sldNum" idx="12"/>
          </p:nvPr>
        </p:nvSpPr>
        <p:spPr>
          <a:xfrm>
            <a:off x="10083864" y="6453336"/>
            <a:ext cx="548700" cy="396300"/>
          </a:xfrm>
          <a:prstGeom prst="bracketPair">
            <a:avLst/>
          </a:prstGeom>
        </p:spPr>
        <p:txBody>
          <a:bodyPr spcFirstLastPara="1" vert="horz" wrap="square" lIns="0" tIns="0" rIns="0" bIns="0" rtlCol="0" anchor="ctr" anchorCtr="0">
            <a:noAutofit/>
          </a:bodyPr>
          <a:lstStyle/>
          <a:p>
            <a:pPr>
              <a:buClr>
                <a:srgbClr val="000000"/>
              </a:buClr>
            </a:pPr>
            <a:fld id="{00000000-1234-1234-1234-123412341234}" type="slidenum">
              <a:rPr lang="nl-NL" smtClean="0"/>
              <a:pPr>
                <a:buClr>
                  <a:srgbClr val="000000"/>
                </a:buClr>
              </a:pPr>
              <a:t>89</a:t>
            </a:fld>
            <a:endParaRPr lang="nl-NL"/>
          </a:p>
        </p:txBody>
      </p:sp>
      <p:pic>
        <p:nvPicPr>
          <p:cNvPr id="13" name="Picture 12">
            <a:extLst>
              <a:ext uri="{FF2B5EF4-FFF2-40B4-BE49-F238E27FC236}">
                <a16:creationId xmlns:a16="http://schemas.microsoft.com/office/drawing/2014/main" id="{C542644A-BA56-AB4F-8AFD-261ED0B6ACC6}"/>
              </a:ext>
            </a:extLst>
          </p:cNvPr>
          <p:cNvPicPr>
            <a:picLocks noChangeAspect="1"/>
          </p:cNvPicPr>
          <p:nvPr/>
        </p:nvPicPr>
        <p:blipFill>
          <a:blip r:embed="rId3"/>
          <a:stretch>
            <a:fillRect/>
          </a:stretch>
        </p:blipFill>
        <p:spPr>
          <a:xfrm>
            <a:off x="2219740" y="1745749"/>
            <a:ext cx="8412825" cy="3571803"/>
          </a:xfrm>
          <a:prstGeom prst="rect">
            <a:avLst/>
          </a:prstGeom>
        </p:spPr>
      </p:pic>
      <p:sp>
        <p:nvSpPr>
          <p:cNvPr id="14" name="Frame 13">
            <a:extLst>
              <a:ext uri="{FF2B5EF4-FFF2-40B4-BE49-F238E27FC236}">
                <a16:creationId xmlns:a16="http://schemas.microsoft.com/office/drawing/2014/main" id="{A6B265D0-F384-3E4C-AC9E-98C6CD76470B}"/>
              </a:ext>
            </a:extLst>
          </p:cNvPr>
          <p:cNvSpPr/>
          <p:nvPr/>
        </p:nvSpPr>
        <p:spPr>
          <a:xfrm>
            <a:off x="6911009" y="4984962"/>
            <a:ext cx="755375" cy="332590"/>
          </a:xfrm>
          <a:prstGeom prst="frame">
            <a:avLst>
              <a:gd name="adj1" fmla="val 15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solidFill>
                <a:schemeClr val="tx1"/>
              </a:solidFill>
            </a:endParaRPr>
          </a:p>
        </p:txBody>
      </p:sp>
      <p:cxnSp>
        <p:nvCxnSpPr>
          <p:cNvPr id="16" name="Straight Arrow Connector 15">
            <a:extLst>
              <a:ext uri="{FF2B5EF4-FFF2-40B4-BE49-F238E27FC236}">
                <a16:creationId xmlns:a16="http://schemas.microsoft.com/office/drawing/2014/main" id="{9124970F-F849-AC43-B34E-BDFCB9A4C238}"/>
              </a:ext>
            </a:extLst>
          </p:cNvPr>
          <p:cNvCxnSpPr>
            <a:cxnSpLocks/>
            <a:stCxn id="17" idx="0"/>
            <a:endCxn id="14" idx="2"/>
          </p:cNvCxnSpPr>
          <p:nvPr/>
        </p:nvCxnSpPr>
        <p:spPr>
          <a:xfrm flipV="1">
            <a:off x="7288696" y="5317552"/>
            <a:ext cx="0" cy="95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D4AE26C-575C-034D-94E3-AC351F2B0940}"/>
              </a:ext>
            </a:extLst>
          </p:cNvPr>
          <p:cNvSpPr txBox="1"/>
          <p:nvPr/>
        </p:nvSpPr>
        <p:spPr>
          <a:xfrm>
            <a:off x="4316896" y="6275688"/>
            <a:ext cx="5943600" cy="369332"/>
          </a:xfrm>
          <a:prstGeom prst="rect">
            <a:avLst/>
          </a:prstGeom>
          <a:noFill/>
        </p:spPr>
        <p:txBody>
          <a:bodyPr wrap="square" rtlCol="0">
            <a:spAutoFit/>
          </a:bodyPr>
          <a:lstStyle/>
          <a:p>
            <a:r>
              <a:rPr lang="en-MX" dirty="0"/>
              <a:t>Highest expected net benefit = Optimal strategy</a:t>
            </a:r>
          </a:p>
        </p:txBody>
      </p:sp>
      <p:sp>
        <p:nvSpPr>
          <p:cNvPr id="8" name="Shape 1109">
            <a:extLst>
              <a:ext uri="{FF2B5EF4-FFF2-40B4-BE49-F238E27FC236}">
                <a16:creationId xmlns:a16="http://schemas.microsoft.com/office/drawing/2014/main" id="{07EC7EFF-5C05-A143-916C-BC2C755218BD}"/>
              </a:ext>
            </a:extLst>
          </p:cNvPr>
          <p:cNvSpPr txBox="1">
            <a:spLocks/>
          </p:cNvSpPr>
          <p:nvPr/>
        </p:nvSpPr>
        <p:spPr>
          <a:xfrm>
            <a:off x="775504" y="274638"/>
            <a:ext cx="9208928" cy="1143000"/>
          </a:xfrm>
          <a:prstGeom prst="rect">
            <a:avLst/>
          </a:prstGeom>
        </p:spPr>
        <p:txBody>
          <a:bodyPr spcFirstLastPara="1" vert="horz" wrap="square" lIns="91425" tIns="91425" rIns="91425" bIns="91425" rtlCol="0" anchor="ctr" anchorCtr="0">
            <a:noAutofit/>
          </a:bodyPr>
          <a:lstStyle>
            <a:lvl1pPr algn="l" defTabSz="914400" rtl="0" eaLnBrk="1" fontAlgn="base" latinLnBrk="0" hangingPunct="1">
              <a:lnSpc>
                <a:spcPct val="90000"/>
              </a:lnSpc>
              <a:spcBef>
                <a:spcPct val="0"/>
              </a:spcBef>
              <a:spcAft>
                <a:spcPct val="0"/>
              </a:spcAft>
              <a:buNone/>
              <a:defRPr lang="en-MX" sz="4400" b="1" kern="1200" dirty="0">
                <a:solidFill>
                  <a:srgbClr val="990033"/>
                </a:solidFill>
                <a:effectLst>
                  <a:outerShdw blurRad="38100" dist="38100" dir="2700000" algn="tl">
                    <a:srgbClr val="C0C0C0"/>
                  </a:outerShdw>
                </a:effectLst>
                <a:latin typeface="+mj-lt"/>
                <a:ea typeface="+mj-ea"/>
                <a:cs typeface="+mj-cs"/>
              </a:defRPr>
            </a:lvl1pPr>
          </a:lstStyle>
          <a:p>
            <a:pPr>
              <a:spcBef>
                <a:spcPts val="0"/>
              </a:spcBef>
              <a:spcAft>
                <a:spcPts val="0"/>
              </a:spcAft>
            </a:pPr>
            <a:r>
              <a:rPr lang="en-US" dirty="0"/>
              <a:t>Construction of CEAF</a:t>
            </a:r>
            <a:endParaRPr lang="nl-NL" dirty="0"/>
          </a:p>
        </p:txBody>
      </p:sp>
    </p:spTree>
    <p:extLst>
      <p:ext uri="{BB962C8B-B14F-4D97-AF65-F5344CB8AC3E}">
        <p14:creationId xmlns:p14="http://schemas.microsoft.com/office/powerpoint/2010/main" val="62154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 threshold analysis</a:t>
            </a:r>
          </a:p>
        </p:txBody>
      </p:sp>
      <p:cxnSp>
        <p:nvCxnSpPr>
          <p:cNvPr id="4" name="Straight Connector 3"/>
          <p:cNvCxnSpPr/>
          <p:nvPr/>
        </p:nvCxnSpPr>
        <p:spPr>
          <a:xfrm rot="5400000">
            <a:off x="571500" y="3695700"/>
            <a:ext cx="40386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590800" y="5715000"/>
            <a:ext cx="6934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0800" y="2133600"/>
            <a:ext cx="3886200" cy="35814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1752600" y="2667000"/>
            <a:ext cx="3886200" cy="220980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2781300" y="4533900"/>
            <a:ext cx="23622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8400" y="5879068"/>
            <a:ext cx="312906" cy="369332"/>
          </a:xfrm>
          <a:prstGeom prst="rect">
            <a:avLst/>
          </a:prstGeom>
          <a:noFill/>
        </p:spPr>
        <p:txBody>
          <a:bodyPr wrap="none" rtlCol="0">
            <a:spAutoFit/>
          </a:bodyPr>
          <a:lstStyle/>
          <a:p>
            <a:r>
              <a:rPr lang="en-US" dirty="0">
                <a:latin typeface="+mj-lt"/>
              </a:rPr>
              <a:t>0</a:t>
            </a:r>
          </a:p>
        </p:txBody>
      </p:sp>
      <p:sp>
        <p:nvSpPr>
          <p:cNvPr id="21" name="TextBox 20"/>
          <p:cNvSpPr txBox="1"/>
          <p:nvPr/>
        </p:nvSpPr>
        <p:spPr>
          <a:xfrm>
            <a:off x="3657601" y="5867400"/>
            <a:ext cx="710451" cy="369332"/>
          </a:xfrm>
          <a:prstGeom prst="rect">
            <a:avLst/>
          </a:prstGeom>
          <a:noFill/>
        </p:spPr>
        <p:txBody>
          <a:bodyPr wrap="none" rtlCol="0">
            <a:spAutoFit/>
          </a:bodyPr>
          <a:lstStyle/>
          <a:p>
            <a:r>
              <a:rPr lang="en-US" dirty="0">
                <a:latin typeface="+mj-lt"/>
              </a:rPr>
              <a:t>0.133</a:t>
            </a:r>
          </a:p>
        </p:txBody>
      </p:sp>
      <p:sp>
        <p:nvSpPr>
          <p:cNvPr id="22" name="TextBox 21"/>
          <p:cNvSpPr txBox="1"/>
          <p:nvPr/>
        </p:nvSpPr>
        <p:spPr>
          <a:xfrm>
            <a:off x="6096253" y="5867400"/>
            <a:ext cx="476412" cy="369332"/>
          </a:xfrm>
          <a:prstGeom prst="rect">
            <a:avLst/>
          </a:prstGeom>
          <a:noFill/>
        </p:spPr>
        <p:txBody>
          <a:bodyPr wrap="none" rtlCol="0">
            <a:spAutoFit/>
          </a:bodyPr>
          <a:lstStyle/>
          <a:p>
            <a:r>
              <a:rPr lang="en-US" dirty="0">
                <a:latin typeface="+mj-lt"/>
              </a:rPr>
              <a:t>0.4</a:t>
            </a:r>
          </a:p>
        </p:txBody>
      </p:sp>
      <p:sp>
        <p:nvSpPr>
          <p:cNvPr id="12" name="TextBox 11"/>
          <p:cNvSpPr txBox="1"/>
          <p:nvPr/>
        </p:nvSpPr>
        <p:spPr>
          <a:xfrm>
            <a:off x="1828309" y="1676400"/>
            <a:ext cx="687368" cy="369332"/>
          </a:xfrm>
          <a:prstGeom prst="rect">
            <a:avLst/>
          </a:prstGeom>
          <a:noFill/>
        </p:spPr>
        <p:txBody>
          <a:bodyPr wrap="none" rtlCol="0">
            <a:spAutoFit/>
          </a:bodyPr>
          <a:lstStyle/>
          <a:p>
            <a:r>
              <a:rPr lang="en-US" dirty="0">
                <a:latin typeface="+mj-lt"/>
              </a:rPr>
              <a:t>LIVES</a:t>
            </a:r>
          </a:p>
        </p:txBody>
      </p:sp>
      <p:sp>
        <p:nvSpPr>
          <p:cNvPr id="13" name="TextBox 12"/>
          <p:cNvSpPr txBox="1"/>
          <p:nvPr/>
        </p:nvSpPr>
        <p:spPr>
          <a:xfrm>
            <a:off x="9372600" y="5867400"/>
            <a:ext cx="312906" cy="369332"/>
          </a:xfrm>
          <a:prstGeom prst="rect">
            <a:avLst/>
          </a:prstGeom>
          <a:noFill/>
        </p:spPr>
        <p:txBody>
          <a:bodyPr wrap="none" rtlCol="0">
            <a:spAutoFit/>
          </a:bodyPr>
          <a:lstStyle/>
          <a:p>
            <a:r>
              <a:rPr lang="en-US" dirty="0">
                <a:latin typeface="+mj-lt"/>
              </a:rPr>
              <a:t>p</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A8EC39C-B301-A426-B4C5-1EF3573120DB}"/>
                  </a:ext>
                </a:extLst>
              </p:cNvPr>
              <p:cNvSpPr txBox="1"/>
              <p:nvPr/>
            </p:nvSpPr>
            <p:spPr>
              <a:xfrm>
                <a:off x="4680080" y="2302640"/>
                <a:ext cx="5803640"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a:latin typeface="+mj-lt"/>
                  </a:rPr>
                  <a:t>In what range of </a:t>
                </a:r>
                <a14:m>
                  <m:oMath xmlns:m="http://schemas.openxmlformats.org/officeDocument/2006/math">
                    <m:r>
                      <a:rPr lang="es-ES" sz="2800" b="0" i="1" smtClean="0">
                        <a:latin typeface="Cambria Math" panose="02040503050406030204" pitchFamily="18" charset="0"/>
                      </a:rPr>
                      <m:t>𝑝</m:t>
                    </m:r>
                  </m:oMath>
                </a14:m>
                <a:r>
                  <a:rPr lang="en-US" sz="2800" dirty="0">
                    <a:latin typeface="+mj-lt"/>
                  </a:rPr>
                  <a:t> is treatment better?</a:t>
                </a:r>
              </a:p>
            </p:txBody>
          </p:sp>
        </mc:Choice>
        <mc:Fallback xmlns="">
          <p:sp>
            <p:nvSpPr>
              <p:cNvPr id="3" name="TextBox 2">
                <a:extLst>
                  <a:ext uri="{FF2B5EF4-FFF2-40B4-BE49-F238E27FC236}">
                    <a16:creationId xmlns:a16="http://schemas.microsoft.com/office/drawing/2014/main" id="{DA8EC39C-B301-A426-B4C5-1EF3573120DB}"/>
                  </a:ext>
                </a:extLst>
              </p:cNvPr>
              <p:cNvSpPr txBox="1">
                <a:spLocks noRot="1" noChangeAspect="1" noMove="1" noResize="1" noEditPoints="1" noAdjustHandles="1" noChangeArrowheads="1" noChangeShapeType="1" noTextEdit="1"/>
              </p:cNvSpPr>
              <p:nvPr/>
            </p:nvSpPr>
            <p:spPr>
              <a:xfrm>
                <a:off x="4680080" y="2302640"/>
                <a:ext cx="5803640" cy="523220"/>
              </a:xfrm>
              <a:prstGeom prst="rect">
                <a:avLst/>
              </a:prstGeom>
              <a:blipFill>
                <a:blip r:embed="rId2"/>
                <a:stretch>
                  <a:fillRect l="-2179" t="-9091" r="-87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E087979-F1C4-F97D-504A-F7FAACD9CF57}"/>
                  </a:ext>
                </a:extLst>
              </p:cNvPr>
              <p:cNvSpPr txBox="1"/>
              <p:nvPr/>
            </p:nvSpPr>
            <p:spPr>
              <a:xfrm>
                <a:off x="5909072" y="3608100"/>
                <a:ext cx="206454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3200" b="1" i="1" smtClean="0">
                              <a:solidFill>
                                <a:srgbClr val="00B050"/>
                              </a:solidFill>
                              <a:latin typeface="Cambria Math" panose="02040503050406030204" pitchFamily="18" charset="0"/>
                            </a:rPr>
                          </m:ctrlPr>
                        </m:sSubPr>
                        <m:e>
                          <m:r>
                            <a:rPr lang="es-ES" sz="3200" b="1" i="1">
                              <a:solidFill>
                                <a:srgbClr val="00B050"/>
                              </a:solidFill>
                              <a:latin typeface="Cambria Math" panose="02040503050406030204" pitchFamily="18" charset="0"/>
                            </a:rPr>
                            <m:t>𝒇</m:t>
                          </m:r>
                        </m:e>
                        <m:sub>
                          <m:r>
                            <a:rPr lang="es-ES" sz="3200" b="1" i="1">
                              <a:solidFill>
                                <a:srgbClr val="00B050"/>
                              </a:solidFill>
                              <a:latin typeface="Cambria Math" panose="02040503050406030204" pitchFamily="18" charset="0"/>
                            </a:rPr>
                            <m:t>𝒏𝒐𝑻𝒙</m:t>
                          </m:r>
                        </m:sub>
                      </m:sSub>
                      <m:d>
                        <m:dPr>
                          <m:ctrlPr>
                            <a:rPr lang="es-ES" sz="3200" b="1" i="1">
                              <a:solidFill>
                                <a:srgbClr val="00B050"/>
                              </a:solidFill>
                              <a:latin typeface="Cambria Math" panose="02040503050406030204" pitchFamily="18" charset="0"/>
                            </a:rPr>
                          </m:ctrlPr>
                        </m:dPr>
                        <m:e>
                          <m:r>
                            <a:rPr lang="es-ES" sz="3200" b="1" i="1">
                              <a:solidFill>
                                <a:srgbClr val="00B050"/>
                              </a:solidFill>
                              <a:latin typeface="Cambria Math" panose="02040503050406030204" pitchFamily="18" charset="0"/>
                            </a:rPr>
                            <m:t>𝒑</m:t>
                          </m:r>
                        </m:e>
                      </m:d>
                    </m:oMath>
                  </m:oMathPara>
                </a14:m>
                <a:endParaRPr lang="en-US" sz="3200" b="1" dirty="0">
                  <a:solidFill>
                    <a:srgbClr val="00B050"/>
                  </a:solidFill>
                </a:endParaRPr>
              </a:p>
            </p:txBody>
          </p:sp>
        </mc:Choice>
        <mc:Fallback xmlns="">
          <p:sp>
            <p:nvSpPr>
              <p:cNvPr id="5" name="TextBox 4">
                <a:extLst>
                  <a:ext uri="{FF2B5EF4-FFF2-40B4-BE49-F238E27FC236}">
                    <a16:creationId xmlns:a16="http://schemas.microsoft.com/office/drawing/2014/main" id="{1E087979-F1C4-F97D-504A-F7FAACD9CF57}"/>
                  </a:ext>
                </a:extLst>
              </p:cNvPr>
              <p:cNvSpPr txBox="1">
                <a:spLocks noRot="1" noChangeAspect="1" noMove="1" noResize="1" noEditPoints="1" noAdjustHandles="1" noChangeArrowheads="1" noChangeShapeType="1" noTextEdit="1"/>
              </p:cNvSpPr>
              <p:nvPr/>
            </p:nvSpPr>
            <p:spPr>
              <a:xfrm>
                <a:off x="5909072" y="3608100"/>
                <a:ext cx="2064543" cy="584775"/>
              </a:xfrm>
              <a:prstGeom prst="rect">
                <a:avLst/>
              </a:prstGeom>
              <a:blipFill>
                <a:blip r:embed="rId3"/>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96B8F9-0404-A15A-C3DB-E72139EC61FF}"/>
                  </a:ext>
                </a:extLst>
              </p:cNvPr>
              <p:cNvSpPr txBox="1"/>
              <p:nvPr/>
            </p:nvSpPr>
            <p:spPr>
              <a:xfrm>
                <a:off x="6134100" y="1524000"/>
                <a:ext cx="135016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3200" b="1" i="1" smtClean="0">
                              <a:solidFill>
                                <a:srgbClr val="7030A0"/>
                              </a:solidFill>
                              <a:latin typeface="Cambria Math" panose="02040503050406030204" pitchFamily="18" charset="0"/>
                            </a:rPr>
                          </m:ctrlPr>
                        </m:sSubPr>
                        <m:e>
                          <m:r>
                            <a:rPr lang="es-ES" sz="3200" b="1" i="1">
                              <a:solidFill>
                                <a:srgbClr val="7030A0"/>
                              </a:solidFill>
                              <a:latin typeface="Cambria Math" panose="02040503050406030204" pitchFamily="18" charset="0"/>
                            </a:rPr>
                            <m:t>𝒇</m:t>
                          </m:r>
                        </m:e>
                        <m:sub>
                          <m:r>
                            <a:rPr lang="es-ES" sz="3200" b="1" i="1">
                              <a:solidFill>
                                <a:srgbClr val="7030A0"/>
                              </a:solidFill>
                              <a:latin typeface="Cambria Math" panose="02040503050406030204" pitchFamily="18" charset="0"/>
                            </a:rPr>
                            <m:t>𝑻𝒙</m:t>
                          </m:r>
                        </m:sub>
                      </m:sSub>
                      <m:d>
                        <m:dPr>
                          <m:ctrlPr>
                            <a:rPr lang="es-ES" sz="3200" b="1" i="1">
                              <a:solidFill>
                                <a:srgbClr val="7030A0"/>
                              </a:solidFill>
                              <a:latin typeface="Cambria Math" panose="02040503050406030204" pitchFamily="18" charset="0"/>
                            </a:rPr>
                          </m:ctrlPr>
                        </m:dPr>
                        <m:e>
                          <m:r>
                            <a:rPr lang="es-ES" sz="3200" b="1" i="1">
                              <a:solidFill>
                                <a:srgbClr val="7030A0"/>
                              </a:solidFill>
                              <a:latin typeface="Cambria Math" panose="02040503050406030204" pitchFamily="18" charset="0"/>
                            </a:rPr>
                            <m:t>𝒑</m:t>
                          </m:r>
                        </m:e>
                      </m:d>
                    </m:oMath>
                  </m:oMathPara>
                </a14:m>
                <a:endParaRPr lang="en-US" sz="3200" b="1" dirty="0">
                  <a:solidFill>
                    <a:srgbClr val="7030A0"/>
                  </a:solidFill>
                </a:endParaRPr>
              </a:p>
            </p:txBody>
          </p:sp>
        </mc:Choice>
        <mc:Fallback xmlns="">
          <p:sp>
            <p:nvSpPr>
              <p:cNvPr id="7" name="TextBox 6">
                <a:extLst>
                  <a:ext uri="{FF2B5EF4-FFF2-40B4-BE49-F238E27FC236}">
                    <a16:creationId xmlns:a16="http://schemas.microsoft.com/office/drawing/2014/main" id="{F296B8F9-0404-A15A-C3DB-E72139EC61FF}"/>
                  </a:ext>
                </a:extLst>
              </p:cNvPr>
              <p:cNvSpPr txBox="1">
                <a:spLocks noRot="1" noChangeAspect="1" noMove="1" noResize="1" noEditPoints="1" noAdjustHandles="1" noChangeArrowheads="1" noChangeShapeType="1" noTextEdit="1"/>
              </p:cNvSpPr>
              <p:nvPr/>
            </p:nvSpPr>
            <p:spPr>
              <a:xfrm>
                <a:off x="6134100" y="1524000"/>
                <a:ext cx="1350167" cy="584775"/>
              </a:xfrm>
              <a:prstGeom prst="rect">
                <a:avLst/>
              </a:prstGeom>
              <a:blipFill>
                <a:blip r:embed="rId4"/>
                <a:stretch>
                  <a:fillRect l="-6481" b="-1914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44FF26D-DC05-93C8-6F5F-2B55A85493FF}"/>
              </a:ext>
            </a:extLst>
          </p:cNvPr>
          <p:cNvCxnSpPr>
            <a:cxnSpLocks/>
            <a:stCxn id="7" idx="1"/>
          </p:cNvCxnSpPr>
          <p:nvPr/>
        </p:nvCxnSpPr>
        <p:spPr>
          <a:xfrm flipH="1">
            <a:off x="4800600" y="1816388"/>
            <a:ext cx="1333500" cy="51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22DE2D-F0D9-99B1-1F4A-1BF88FEE0A96}"/>
              </a:ext>
            </a:extLst>
          </p:cNvPr>
          <p:cNvCxnSpPr>
            <a:cxnSpLocks/>
            <a:stCxn id="5" idx="1"/>
          </p:cNvCxnSpPr>
          <p:nvPr/>
        </p:nvCxnSpPr>
        <p:spPr>
          <a:xfrm flipH="1">
            <a:off x="4974432" y="3900488"/>
            <a:ext cx="934640" cy="29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D46A9-8605-5542-9686-A9EA7B9E757E}"/>
              </a:ext>
            </a:extLst>
          </p:cNvPr>
          <p:cNvPicPr>
            <a:picLocks noChangeAspect="1"/>
          </p:cNvPicPr>
          <p:nvPr/>
        </p:nvPicPr>
        <p:blipFill rotWithShape="1">
          <a:blip r:embed="rId2"/>
          <a:srcRect t="7743" b="3440"/>
          <a:stretch/>
        </p:blipFill>
        <p:spPr>
          <a:xfrm>
            <a:off x="2430104" y="2125266"/>
            <a:ext cx="7331792" cy="3907136"/>
          </a:xfrm>
          <a:prstGeom prst="rect">
            <a:avLst/>
          </a:prstGeom>
        </p:spPr>
      </p:pic>
      <p:sp>
        <p:nvSpPr>
          <p:cNvPr id="7" name="Rectangle 4">
            <a:extLst>
              <a:ext uri="{FF2B5EF4-FFF2-40B4-BE49-F238E27FC236}">
                <a16:creationId xmlns:a16="http://schemas.microsoft.com/office/drawing/2014/main" id="{CEB91E53-12D3-FC41-B5ED-43C638E8CC35}"/>
              </a:ext>
            </a:extLst>
          </p:cNvPr>
          <p:cNvSpPr>
            <a:spLocks noGrp="1" noChangeArrowheads="1"/>
          </p:cNvSpPr>
          <p:nvPr>
            <p:ph type="title"/>
          </p:nvPr>
        </p:nvSpPr>
        <p:spPr>
          <a:xfrm>
            <a:off x="767751" y="381000"/>
            <a:ext cx="10791645" cy="1371600"/>
          </a:xfrm>
        </p:spPr>
        <p:txBody>
          <a:bodyPr>
            <a:normAutofit/>
          </a:bodyPr>
          <a:lstStyle/>
          <a:p>
            <a:pPr>
              <a:defRPr/>
            </a:pPr>
            <a:r>
              <a:rPr lang="en-US" dirty="0"/>
              <a:t>Cost-Effectiveness Acceptability Curves (CEACs)</a:t>
            </a:r>
          </a:p>
        </p:txBody>
      </p:sp>
    </p:spTree>
    <p:extLst>
      <p:ext uri="{BB962C8B-B14F-4D97-AF65-F5344CB8AC3E}">
        <p14:creationId xmlns:p14="http://schemas.microsoft.com/office/powerpoint/2010/main" val="38743380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D46A9-8605-5542-9686-A9EA7B9E757E}"/>
              </a:ext>
            </a:extLst>
          </p:cNvPr>
          <p:cNvPicPr>
            <a:picLocks noChangeAspect="1"/>
          </p:cNvPicPr>
          <p:nvPr/>
        </p:nvPicPr>
        <p:blipFill rotWithShape="1">
          <a:blip r:embed="rId2"/>
          <a:srcRect t="7743" b="3440"/>
          <a:stretch/>
        </p:blipFill>
        <p:spPr>
          <a:xfrm>
            <a:off x="2430104" y="2125266"/>
            <a:ext cx="7331792" cy="3907136"/>
          </a:xfrm>
          <a:prstGeom prst="rect">
            <a:avLst/>
          </a:prstGeom>
        </p:spPr>
      </p:pic>
      <p:sp>
        <p:nvSpPr>
          <p:cNvPr id="7" name="Frame 6">
            <a:extLst>
              <a:ext uri="{FF2B5EF4-FFF2-40B4-BE49-F238E27FC236}">
                <a16:creationId xmlns:a16="http://schemas.microsoft.com/office/drawing/2014/main" id="{4EAAE61A-6A71-3B47-BEC0-B053E4EC8850}"/>
              </a:ext>
            </a:extLst>
          </p:cNvPr>
          <p:cNvSpPr/>
          <p:nvPr/>
        </p:nvSpPr>
        <p:spPr>
          <a:xfrm>
            <a:off x="5351204" y="2103144"/>
            <a:ext cx="221227" cy="3410910"/>
          </a:xfrm>
          <a:prstGeom prst="frame">
            <a:avLst>
              <a:gd name="adj1" fmla="val 631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8" name="Rectangle 4">
            <a:extLst>
              <a:ext uri="{FF2B5EF4-FFF2-40B4-BE49-F238E27FC236}">
                <a16:creationId xmlns:a16="http://schemas.microsoft.com/office/drawing/2014/main" id="{0FD70023-0E77-2A44-8716-41E9DD5163CB}"/>
              </a:ext>
            </a:extLst>
          </p:cNvPr>
          <p:cNvSpPr>
            <a:spLocks noGrp="1" noChangeArrowheads="1"/>
          </p:cNvSpPr>
          <p:nvPr>
            <p:ph type="title"/>
          </p:nvPr>
        </p:nvSpPr>
        <p:spPr>
          <a:xfrm>
            <a:off x="767751" y="381000"/>
            <a:ext cx="10791645" cy="1371600"/>
          </a:xfrm>
        </p:spPr>
        <p:txBody>
          <a:bodyPr>
            <a:normAutofit/>
          </a:bodyPr>
          <a:lstStyle/>
          <a:p>
            <a:pPr>
              <a:defRPr/>
            </a:pPr>
            <a:r>
              <a:rPr lang="en-US" dirty="0"/>
              <a:t>Cost-Effectiveness Acceptability Curves (CEACs)</a:t>
            </a:r>
          </a:p>
        </p:txBody>
      </p:sp>
    </p:spTree>
    <p:extLst>
      <p:ext uri="{BB962C8B-B14F-4D97-AF65-F5344CB8AC3E}">
        <p14:creationId xmlns:p14="http://schemas.microsoft.com/office/powerpoint/2010/main" val="16125906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A89815-CC0C-0744-9597-BB9C29E91E45}"/>
              </a:ext>
            </a:extLst>
          </p:cNvPr>
          <p:cNvPicPr>
            <a:picLocks noChangeAspect="1"/>
          </p:cNvPicPr>
          <p:nvPr/>
        </p:nvPicPr>
        <p:blipFill rotWithShape="1">
          <a:blip r:embed="rId2"/>
          <a:srcRect t="7742" b="3226"/>
          <a:stretch/>
        </p:blipFill>
        <p:spPr>
          <a:xfrm>
            <a:off x="2430104" y="2084154"/>
            <a:ext cx="7331792" cy="3916596"/>
          </a:xfrm>
          <a:prstGeom prst="rect">
            <a:avLst/>
          </a:prstGeom>
        </p:spPr>
      </p:pic>
      <p:sp>
        <p:nvSpPr>
          <p:cNvPr id="6" name="Rectangle 4">
            <a:extLst>
              <a:ext uri="{FF2B5EF4-FFF2-40B4-BE49-F238E27FC236}">
                <a16:creationId xmlns:a16="http://schemas.microsoft.com/office/drawing/2014/main" id="{C413526E-FA26-6140-91CB-6540148A84F2}"/>
              </a:ext>
            </a:extLst>
          </p:cNvPr>
          <p:cNvSpPr>
            <a:spLocks noGrp="1" noChangeArrowheads="1"/>
          </p:cNvSpPr>
          <p:nvPr>
            <p:ph type="title"/>
          </p:nvPr>
        </p:nvSpPr>
        <p:spPr>
          <a:xfrm>
            <a:off x="767751" y="381000"/>
            <a:ext cx="10791645" cy="1371600"/>
          </a:xfrm>
        </p:spPr>
        <p:txBody>
          <a:bodyPr>
            <a:normAutofit/>
          </a:bodyPr>
          <a:lstStyle/>
          <a:p>
            <a:pPr>
              <a:defRPr/>
            </a:pPr>
            <a:r>
              <a:rPr lang="en-US" dirty="0"/>
              <a:t>Cost-Effectiveness Acceptability Curves (CEACs) and Frontier (CEAF)</a:t>
            </a:r>
          </a:p>
        </p:txBody>
      </p:sp>
    </p:spTree>
    <p:extLst>
      <p:ext uri="{BB962C8B-B14F-4D97-AF65-F5344CB8AC3E}">
        <p14:creationId xmlns:p14="http://schemas.microsoft.com/office/powerpoint/2010/main" val="7989851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A89815-CC0C-0744-9597-BB9C29E91E45}"/>
              </a:ext>
            </a:extLst>
          </p:cNvPr>
          <p:cNvPicPr>
            <a:picLocks noChangeAspect="1"/>
          </p:cNvPicPr>
          <p:nvPr/>
        </p:nvPicPr>
        <p:blipFill rotWithShape="1">
          <a:blip r:embed="rId2"/>
          <a:srcRect t="7742" b="3226"/>
          <a:stretch/>
        </p:blipFill>
        <p:spPr>
          <a:xfrm>
            <a:off x="2430104" y="2084154"/>
            <a:ext cx="7331792" cy="3916596"/>
          </a:xfrm>
          <a:prstGeom prst="rect">
            <a:avLst/>
          </a:prstGeom>
        </p:spPr>
      </p:pic>
      <p:sp>
        <p:nvSpPr>
          <p:cNvPr id="5" name="Frame 4">
            <a:extLst>
              <a:ext uri="{FF2B5EF4-FFF2-40B4-BE49-F238E27FC236}">
                <a16:creationId xmlns:a16="http://schemas.microsoft.com/office/drawing/2014/main" id="{175811FC-28F6-7443-A77F-A592B03E9CEB}"/>
              </a:ext>
            </a:extLst>
          </p:cNvPr>
          <p:cNvSpPr/>
          <p:nvPr/>
        </p:nvSpPr>
        <p:spPr>
          <a:xfrm>
            <a:off x="5362267" y="2103144"/>
            <a:ext cx="221227" cy="3410910"/>
          </a:xfrm>
          <a:prstGeom prst="frame">
            <a:avLst>
              <a:gd name="adj1" fmla="val 631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 name="Rectangle 4">
            <a:extLst>
              <a:ext uri="{FF2B5EF4-FFF2-40B4-BE49-F238E27FC236}">
                <a16:creationId xmlns:a16="http://schemas.microsoft.com/office/drawing/2014/main" id="{4168954C-C0DF-F94E-9B79-FC4D0B6BF515}"/>
              </a:ext>
            </a:extLst>
          </p:cNvPr>
          <p:cNvSpPr>
            <a:spLocks noGrp="1" noChangeArrowheads="1"/>
          </p:cNvSpPr>
          <p:nvPr>
            <p:ph type="title"/>
          </p:nvPr>
        </p:nvSpPr>
        <p:spPr>
          <a:xfrm>
            <a:off x="767751" y="381000"/>
            <a:ext cx="10791645" cy="1371600"/>
          </a:xfrm>
        </p:spPr>
        <p:txBody>
          <a:bodyPr>
            <a:normAutofit/>
          </a:bodyPr>
          <a:lstStyle/>
          <a:p>
            <a:pPr>
              <a:defRPr/>
            </a:pPr>
            <a:r>
              <a:rPr lang="en-US" dirty="0"/>
              <a:t>Cost-Effectiveness Acceptability Curves (CEACs) and Frontier (CEAF)</a:t>
            </a:r>
          </a:p>
        </p:txBody>
      </p:sp>
    </p:spTree>
    <p:extLst>
      <p:ext uri="{BB962C8B-B14F-4D97-AF65-F5344CB8AC3E}">
        <p14:creationId xmlns:p14="http://schemas.microsoft.com/office/powerpoint/2010/main" val="1635109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6D7CF-3D20-E644-BCA5-22CA35FAFCBC}"/>
              </a:ext>
            </a:extLst>
          </p:cNvPr>
          <p:cNvSpPr>
            <a:spLocks noGrp="1"/>
          </p:cNvSpPr>
          <p:nvPr>
            <p:ph type="title"/>
          </p:nvPr>
        </p:nvSpPr>
        <p:spPr/>
        <p:txBody>
          <a:bodyPr/>
          <a:lstStyle/>
          <a:p>
            <a:r>
              <a:rPr lang="en-US" dirty="0"/>
              <a:t>Distributions of Incremental NMB</a:t>
            </a:r>
          </a:p>
        </p:txBody>
      </p:sp>
      <p:pic>
        <p:nvPicPr>
          <p:cNvPr id="5" name="Picture 4">
            <a:extLst>
              <a:ext uri="{FF2B5EF4-FFF2-40B4-BE49-F238E27FC236}">
                <a16:creationId xmlns:a16="http://schemas.microsoft.com/office/drawing/2014/main" id="{DE1C8911-BD0C-914B-A837-097558DE9DC5}"/>
              </a:ext>
            </a:extLst>
          </p:cNvPr>
          <p:cNvPicPr>
            <a:picLocks noChangeAspect="1"/>
          </p:cNvPicPr>
          <p:nvPr/>
        </p:nvPicPr>
        <p:blipFill>
          <a:blip r:embed="rId3"/>
          <a:stretch>
            <a:fillRect/>
          </a:stretch>
        </p:blipFill>
        <p:spPr>
          <a:xfrm>
            <a:off x="751598" y="2557742"/>
            <a:ext cx="10688803" cy="2558005"/>
          </a:xfrm>
          <a:prstGeom prst="rect">
            <a:avLst/>
          </a:prstGeom>
        </p:spPr>
      </p:pic>
    </p:spTree>
    <p:extLst>
      <p:ext uri="{BB962C8B-B14F-4D97-AF65-F5344CB8AC3E}">
        <p14:creationId xmlns:p14="http://schemas.microsoft.com/office/powerpoint/2010/main" val="23346093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dirty="0"/>
              <a:t>Limitations of CEACs and CEAF</a:t>
            </a:r>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516284"/>
            <a:ext cx="10791645" cy="4960716"/>
          </a:xfrm>
        </p:spPr>
        <p:txBody>
          <a:bodyPr>
            <a:normAutofit/>
          </a:bodyPr>
          <a:lstStyle/>
          <a:p>
            <a:r>
              <a:rPr lang="en-US" dirty="0">
                <a:latin typeface="Calibri" panose="020F0502020204030204" pitchFamily="34" charset="0"/>
                <a:cs typeface="Calibri" panose="020F0502020204030204" pitchFamily="34" charset="0"/>
              </a:rPr>
              <a:t>Only provide certain level of </a:t>
            </a:r>
            <a:r>
              <a:rPr lang="en-US" b="1" dirty="0">
                <a:latin typeface="Calibri" panose="020F0502020204030204" pitchFamily="34" charset="0"/>
                <a:cs typeface="Calibri" panose="020F0502020204030204" pitchFamily="34" charset="0"/>
              </a:rPr>
              <a:t>comfort</a:t>
            </a:r>
            <a:r>
              <a:rPr lang="en-US" dirty="0">
                <a:latin typeface="Calibri" panose="020F0502020204030204" pitchFamily="34" charset="0"/>
                <a:cs typeface="Calibri" panose="020F0502020204030204" pitchFamily="34" charset="0"/>
              </a:rPr>
              <a:t> in a decision but do not influence decision making</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Not </a:t>
            </a:r>
            <a:r>
              <a:rPr lang="en-US" dirty="0">
                <a:latin typeface="Calibri" panose="020F0502020204030204" pitchFamily="34" charset="0"/>
                <a:cs typeface="Calibri" panose="020F0502020204030204" pitchFamily="34" charset="0"/>
              </a:rPr>
              <a:t>actual </a:t>
            </a:r>
            <a:r>
              <a:rPr lang="en-US" b="1" dirty="0">
                <a:latin typeface="Calibri" panose="020F0502020204030204" pitchFamily="34" charset="0"/>
                <a:cs typeface="Calibri" panose="020F0502020204030204" pitchFamily="34" charset="0"/>
              </a:rPr>
              <a:t>influence</a:t>
            </a:r>
            <a:r>
              <a:rPr lang="en-US" dirty="0">
                <a:latin typeface="Calibri" panose="020F0502020204030204" pitchFamily="34" charset="0"/>
                <a:cs typeface="Calibri" panose="020F0502020204030204" pitchFamily="34" charset="0"/>
              </a:rPr>
              <a:t> on policy recommendation</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Could be </a:t>
            </a:r>
            <a:r>
              <a:rPr lang="en-US" b="1" dirty="0">
                <a:latin typeface="Calibri" panose="020F0502020204030204" pitchFamily="34" charset="0"/>
                <a:cs typeface="Calibri" panose="020F0502020204030204" pitchFamily="34" charset="0"/>
              </a:rPr>
              <a:t>misleading</a:t>
            </a:r>
            <a:r>
              <a:rPr lang="en-US" dirty="0">
                <a:latin typeface="Calibri" panose="020F0502020204030204" pitchFamily="34" charset="0"/>
                <a:cs typeface="Calibri" panose="020F0502020204030204" pitchFamily="34" charset="0"/>
              </a:rPr>
              <a:t> -&gt; ﻿the strategy that is </a:t>
            </a:r>
            <a:r>
              <a:rPr lang="en-US" b="1" dirty="0">
                <a:latin typeface="Calibri" panose="020F0502020204030204" pitchFamily="34" charset="0"/>
                <a:cs typeface="Calibri" panose="020F0502020204030204" pitchFamily="34" charset="0"/>
              </a:rPr>
              <a:t>most likely </a:t>
            </a:r>
            <a:r>
              <a:rPr lang="en-US" dirty="0">
                <a:latin typeface="Calibri" panose="020F0502020204030204" pitchFamily="34" charset="0"/>
                <a:cs typeface="Calibri" panose="020F0502020204030204" pitchFamily="34" charset="0"/>
              </a:rPr>
              <a:t>to be cost-effective </a:t>
            </a:r>
            <a:r>
              <a:rPr lang="en-US" b="1" dirty="0">
                <a:latin typeface="Calibri" panose="020F0502020204030204" pitchFamily="34" charset="0"/>
                <a:cs typeface="Calibri" panose="020F0502020204030204" pitchFamily="34" charset="0"/>
              </a:rPr>
              <a:t>should not </a:t>
            </a:r>
            <a:r>
              <a:rPr lang="en-US" dirty="0">
                <a:latin typeface="Calibri" panose="020F0502020204030204" pitchFamily="34" charset="0"/>
                <a:cs typeface="Calibri" panose="020F0502020204030204" pitchFamily="34" charset="0"/>
              </a:rPr>
              <a:t>be conflated with the strategy that is </a:t>
            </a:r>
            <a:r>
              <a:rPr lang="en-US" b="1" dirty="0">
                <a:latin typeface="Calibri" panose="020F0502020204030204" pitchFamily="34" charset="0"/>
                <a:cs typeface="Calibri" panose="020F0502020204030204" pitchFamily="34" charset="0"/>
              </a:rPr>
              <a:t>optimal </a:t>
            </a:r>
            <a:r>
              <a:rPr lang="en-US" dirty="0">
                <a:latin typeface="Calibri" panose="020F0502020204030204" pitchFamily="34" charset="0"/>
                <a:cs typeface="Calibri" panose="020F0502020204030204" pitchFamily="34" charset="0"/>
              </a:rPr>
              <a:t>in expectation in the decision-making process</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191668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CD9CA82-B9EA-7D41-A244-9FC12A97CB38}"/>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3075" name="Rectangle 3">
            <a:extLst>
              <a:ext uri="{FF2B5EF4-FFF2-40B4-BE49-F238E27FC236}">
                <a16:creationId xmlns:a16="http://schemas.microsoft.com/office/drawing/2014/main" id="{1223793C-9D3C-B442-81DC-830B8408FDF2}"/>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endParaRPr lang="en-MX" altLang="en-MX"/>
          </a:p>
        </p:txBody>
      </p:sp>
      <p:sp>
        <p:nvSpPr>
          <p:cNvPr id="992260" name="Rectangle 4">
            <a:extLst>
              <a:ext uri="{FF2B5EF4-FFF2-40B4-BE49-F238E27FC236}">
                <a16:creationId xmlns:a16="http://schemas.microsoft.com/office/drawing/2014/main" id="{C4D0FC52-99E9-AF47-83A7-FCFD5CE11857}"/>
              </a:ext>
            </a:extLst>
          </p:cNvPr>
          <p:cNvSpPr>
            <a:spLocks noGrp="1" noChangeArrowheads="1"/>
          </p:cNvSpPr>
          <p:nvPr>
            <p:ph type="title"/>
          </p:nvPr>
        </p:nvSpPr>
        <p:spPr>
          <a:xfrm>
            <a:off x="767751" y="381000"/>
            <a:ext cx="10791645" cy="1371600"/>
          </a:xfrm>
        </p:spPr>
        <p:txBody>
          <a:bodyPr>
            <a:normAutofit/>
          </a:bodyPr>
          <a:lstStyle/>
          <a:p>
            <a:pPr>
              <a:defRPr/>
            </a:pPr>
            <a:r>
              <a:rPr lang="en-US" dirty="0"/>
              <a:t>Limitations of CEACs</a:t>
            </a:r>
          </a:p>
        </p:txBody>
      </p:sp>
      <p:sp>
        <p:nvSpPr>
          <p:cNvPr id="3077" name="Rectangle 5">
            <a:extLst>
              <a:ext uri="{FF2B5EF4-FFF2-40B4-BE49-F238E27FC236}">
                <a16:creationId xmlns:a16="http://schemas.microsoft.com/office/drawing/2014/main" id="{8608A78A-C083-584B-A241-B6A9BF66A095}"/>
              </a:ext>
            </a:extLst>
          </p:cNvPr>
          <p:cNvSpPr>
            <a:spLocks noGrp="1" noChangeArrowheads="1"/>
          </p:cNvSpPr>
          <p:nvPr>
            <p:ph type="body" idx="1"/>
          </p:nvPr>
        </p:nvSpPr>
        <p:spPr>
          <a:xfrm>
            <a:off x="767751" y="1516284"/>
            <a:ext cx="10791645" cy="5189316"/>
          </a:xfrm>
        </p:spPr>
        <p:txBody>
          <a:bodyPr>
            <a:normAutofit/>
          </a:bodyPr>
          <a:lstStyle/>
          <a:p>
            <a:r>
              <a:rPr lang="en-US" dirty="0">
                <a:latin typeface="Calibri" panose="020F0502020204030204" pitchFamily="34" charset="0"/>
                <a:cs typeface="Calibri" panose="020F0502020204030204" pitchFamily="34" charset="0"/>
              </a:rPr>
              <a:t>Neither ﻿capture the magnitude of the </a:t>
            </a:r>
            <a:r>
              <a:rPr lang="en-US" b="1" dirty="0">
                <a:latin typeface="Calibri" panose="020F0502020204030204" pitchFamily="34" charset="0"/>
                <a:cs typeface="Calibri" panose="020F0502020204030204" pitchFamily="34" charset="0"/>
              </a:rPr>
              <a:t>net benefit lost </a:t>
            </a:r>
            <a:r>
              <a:rPr lang="en-US" dirty="0">
                <a:latin typeface="Calibri" panose="020F0502020204030204" pitchFamily="34" charset="0"/>
                <a:cs typeface="Calibri" panose="020F0502020204030204" pitchFamily="34" charset="0"/>
              </a:rPr>
              <a:t>in the proportion of PSA samples when chosen strategy is not cost-effective</a:t>
            </a:r>
          </a:p>
          <a:p>
            <a:r>
              <a:rPr lang="en-US" dirty="0">
                <a:latin typeface="Calibri" panose="020F0502020204030204" pitchFamily="34" charset="0"/>
                <a:cs typeface="Calibri" panose="020F0502020204030204" pitchFamily="34" charset="0"/>
              </a:rPr>
              <a:t>﻿The </a:t>
            </a:r>
            <a:r>
              <a:rPr lang="en-US" b="1" dirty="0">
                <a:latin typeface="Calibri" panose="020F0502020204030204" pitchFamily="34" charset="0"/>
                <a:cs typeface="Calibri" panose="020F0502020204030204" pitchFamily="34" charset="0"/>
              </a:rPr>
              <a:t>expected loss</a:t>
            </a:r>
            <a:r>
              <a:rPr lang="en-US" dirty="0">
                <a:latin typeface="Calibri" panose="020F0502020204030204" pitchFamily="34" charset="0"/>
                <a:cs typeface="Calibri" panose="020F0502020204030204" pitchFamily="34" charset="0"/>
              </a:rPr>
              <a:t> in net benefits is truly the concern of the decision-maker because this represents the </a:t>
            </a:r>
            <a:r>
              <a:rPr lang="en-US" b="1" dirty="0">
                <a:latin typeface="Calibri" panose="020F0502020204030204" pitchFamily="34" charset="0"/>
                <a:cs typeface="Calibri" panose="020F0502020204030204" pitchFamily="34" charset="0"/>
              </a:rPr>
              <a:t>foregone benefits </a:t>
            </a:r>
            <a:r>
              <a:rPr lang="en-US" dirty="0">
                <a:latin typeface="Calibri" panose="020F0502020204030204" pitchFamily="34" charset="0"/>
                <a:cs typeface="Calibri" panose="020F0502020204030204" pitchFamily="34" charset="0"/>
              </a:rPr>
              <a:t>resulting from having chosen a given strategy</a:t>
            </a:r>
          </a:p>
          <a:p>
            <a:r>
              <a:rPr lang="en-US" dirty="0">
                <a:latin typeface="Calibri" panose="020F0502020204030204" pitchFamily="34" charset="0"/>
                <a:cs typeface="Calibri" panose="020F0502020204030204" pitchFamily="34" charset="0"/>
              </a:rPr>
              <a:t>﻿Do not communicate the ordinal information in the ranking of the strategies by their expected benefits</a:t>
            </a:r>
          </a:p>
          <a:p>
            <a:pPr lvl="1"/>
            <a:r>
              <a:rPr lang="en-US" dirty="0">
                <a:latin typeface="Calibri" panose="020F0502020204030204" pitchFamily="34" charset="0"/>
                <a:cs typeface="Calibri" panose="020F0502020204030204" pitchFamily="34" charset="0"/>
              </a:rPr>
              <a:t>Useful when implementing the optimal strategy is not feasible.</a:t>
            </a:r>
          </a:p>
        </p:txBody>
      </p:sp>
    </p:spTree>
    <p:extLst>
      <p:ext uri="{BB962C8B-B14F-4D97-AF65-F5344CB8AC3E}">
        <p14:creationId xmlns:p14="http://schemas.microsoft.com/office/powerpoint/2010/main" val="354093007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653F-65FA-7641-996C-1274E8BFD9E2}"/>
              </a:ext>
            </a:extLst>
          </p:cNvPr>
          <p:cNvSpPr>
            <a:spLocks noGrp="1"/>
          </p:cNvSpPr>
          <p:nvPr>
            <p:ph type="title"/>
          </p:nvPr>
        </p:nvSpPr>
        <p:spPr/>
        <p:txBody>
          <a:bodyPr/>
          <a:lstStyle/>
          <a:p>
            <a:r>
              <a:rPr lang="en-US" dirty="0"/>
              <a:t>Value of Information</a:t>
            </a:r>
          </a:p>
        </p:txBody>
      </p:sp>
      <p:sp>
        <p:nvSpPr>
          <p:cNvPr id="3" name="Content Placeholder 2">
            <a:extLst>
              <a:ext uri="{FF2B5EF4-FFF2-40B4-BE49-F238E27FC236}">
                <a16:creationId xmlns:a16="http://schemas.microsoft.com/office/drawing/2014/main" id="{B62CA74C-8360-0946-A1EA-242AE49ECAAF}"/>
              </a:ext>
            </a:extLst>
          </p:cNvPr>
          <p:cNvSpPr>
            <a:spLocks noGrp="1"/>
          </p:cNvSpPr>
          <p:nvPr>
            <p:ph idx="1"/>
          </p:nvPr>
        </p:nvSpPr>
        <p:spPr/>
        <p:txBody>
          <a:bodyPr>
            <a:normAutofit fontScale="85000" lnSpcReduction="20000"/>
          </a:bodyPr>
          <a:lstStyle/>
          <a:p>
            <a:r>
              <a:rPr lang="en-US" dirty="0">
                <a:latin typeface="Verdana" panose="020B0604030504040204" pitchFamily="34" charset="0"/>
                <a:ea typeface="Verdana" panose="020B0604030504040204" pitchFamily="34" charset="0"/>
                <a:cs typeface="Verdana" panose="020B0604030504040204" pitchFamily="34" charset="0"/>
              </a:rPr>
              <a:t>How likely we are to make the wrong decision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u="sng" dirty="0">
                <a:latin typeface="Verdana" panose="020B0604030504040204" pitchFamily="34" charset="0"/>
                <a:ea typeface="Verdana" panose="020B0604030504040204" pitchFamily="34" charset="0"/>
                <a:cs typeface="Verdana" panose="020B0604030504040204" pitchFamily="34" charset="0"/>
              </a:rPr>
              <a:t>And</a:t>
            </a:r>
            <a:r>
              <a:rPr lang="en-US" dirty="0">
                <a:latin typeface="Verdana" panose="020B0604030504040204" pitchFamily="34" charset="0"/>
                <a:ea typeface="Verdana" panose="020B0604030504040204" pitchFamily="34" charset="0"/>
                <a:cs typeface="Verdana" panose="020B0604030504040204" pitchFamily="34" charset="0"/>
              </a:rPr>
              <a:t> how bad it is to make the wrong decision</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Cost of uncertainty (i.e., expected loss based on current information)</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Expected benefit of potential future research</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Can produce claims such as “</a:t>
            </a:r>
            <a:r>
              <a:rPr lang="en-US" b="1" dirty="0">
                <a:latin typeface="Verdana" panose="020B0604030504040204" pitchFamily="34" charset="0"/>
                <a:ea typeface="Verdana" panose="020B0604030504040204" pitchFamily="34" charset="0"/>
                <a:cs typeface="Verdana" panose="020B0604030504040204" pitchFamily="34" charset="0"/>
              </a:rPr>
              <a:t>How likely AND how bad?</a:t>
            </a:r>
            <a:r>
              <a:rPr lang="en-US" dirty="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388085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653F-65FA-7641-996C-1274E8BFD9E2}"/>
              </a:ext>
            </a:extLst>
          </p:cNvPr>
          <p:cNvSpPr>
            <a:spLocks noGrp="1"/>
          </p:cNvSpPr>
          <p:nvPr>
            <p:ph type="title"/>
          </p:nvPr>
        </p:nvSpPr>
        <p:spPr/>
        <p:txBody>
          <a:bodyPr/>
          <a:lstStyle/>
          <a:p>
            <a:r>
              <a:rPr lang="en-US" dirty="0"/>
              <a:t>Expected Value of Perfect Information (EVPI)</a:t>
            </a:r>
          </a:p>
        </p:txBody>
      </p:sp>
      <p:sp>
        <p:nvSpPr>
          <p:cNvPr id="3" name="Content Placeholder 2">
            <a:extLst>
              <a:ext uri="{FF2B5EF4-FFF2-40B4-BE49-F238E27FC236}">
                <a16:creationId xmlns:a16="http://schemas.microsoft.com/office/drawing/2014/main" id="{B62CA74C-8360-0946-A1EA-242AE49ECAAF}"/>
              </a:ext>
            </a:extLst>
          </p:cNvPr>
          <p:cNvSpPr>
            <a:spLocks noGrp="1"/>
          </p:cNvSpPr>
          <p:nvPr>
            <p:ph idx="1"/>
          </p:nvPr>
        </p:nvSpPr>
        <p:spPr/>
        <p:txBody>
          <a:bodyPr>
            <a:normAutofit/>
          </a:bodyPr>
          <a:lstStyle/>
          <a:p>
            <a:r>
              <a:rPr lang="en-US" dirty="0"/>
              <a:t>Value of </a:t>
            </a:r>
            <a:r>
              <a:rPr lang="en-US" b="1" dirty="0"/>
              <a:t>eliminating</a:t>
            </a:r>
            <a:r>
              <a:rPr lang="en-US" dirty="0"/>
              <a:t> all sources of </a:t>
            </a:r>
            <a:r>
              <a:rPr lang="en-US" b="1" dirty="0"/>
              <a:t>uncertainty</a:t>
            </a:r>
            <a:r>
              <a:rPr lang="en-US" dirty="0"/>
              <a:t> for all parameters (𝜃)</a:t>
            </a:r>
          </a:p>
          <a:p>
            <a:endParaRPr lang="en-US" dirty="0"/>
          </a:p>
          <a:p>
            <a:r>
              <a:rPr lang="en-US" b="1" dirty="0"/>
              <a:t>Maximum</a:t>
            </a:r>
            <a:r>
              <a:rPr lang="en-US" dirty="0"/>
              <a:t> willingness to pay to get perfect information on all parameters</a:t>
            </a:r>
          </a:p>
          <a:p>
            <a:endParaRPr lang="en-US" dirty="0"/>
          </a:p>
          <a:p>
            <a:r>
              <a:rPr lang="en-US" b="1" dirty="0"/>
              <a:t>No</a:t>
            </a:r>
            <a:r>
              <a:rPr lang="en-US" dirty="0"/>
              <a:t> future data collection effort </a:t>
            </a:r>
            <a:r>
              <a:rPr lang="en-US" b="1" dirty="0"/>
              <a:t>should exceed</a:t>
            </a:r>
            <a:r>
              <a:rPr lang="en-US" dirty="0"/>
              <a:t> EVPI</a:t>
            </a:r>
          </a:p>
        </p:txBody>
      </p:sp>
    </p:spTree>
    <p:extLst>
      <p:ext uri="{BB962C8B-B14F-4D97-AF65-F5344CB8AC3E}">
        <p14:creationId xmlns:p14="http://schemas.microsoft.com/office/powerpoint/2010/main" val="828505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653F-65FA-7641-996C-1274E8BFD9E2}"/>
              </a:ext>
            </a:extLst>
          </p:cNvPr>
          <p:cNvSpPr>
            <a:spLocks noGrp="1"/>
          </p:cNvSpPr>
          <p:nvPr>
            <p:ph type="title"/>
          </p:nvPr>
        </p:nvSpPr>
        <p:spPr/>
        <p:txBody>
          <a:bodyPr/>
          <a:lstStyle/>
          <a:p>
            <a:r>
              <a:rPr lang="en-US" dirty="0"/>
              <a:t>Overcoming limitations of CEACs and CEAF</a:t>
            </a:r>
          </a:p>
        </p:txBody>
      </p:sp>
      <p:sp>
        <p:nvSpPr>
          <p:cNvPr id="3" name="Content Placeholder 2">
            <a:extLst>
              <a:ext uri="{FF2B5EF4-FFF2-40B4-BE49-F238E27FC236}">
                <a16:creationId xmlns:a16="http://schemas.microsoft.com/office/drawing/2014/main" id="{B62CA74C-8360-0946-A1EA-242AE49ECAAF}"/>
              </a:ext>
            </a:extLst>
          </p:cNvPr>
          <p:cNvSpPr>
            <a:spLocks noGrp="1"/>
          </p:cNvSpPr>
          <p:nvPr>
            <p:ph idx="1"/>
          </p:nvPr>
        </p:nvSpPr>
        <p:spPr>
          <a:xfrm>
            <a:off x="838200" y="1825625"/>
            <a:ext cx="10515600" cy="4667250"/>
          </a:xfrm>
        </p:spPr>
        <p:txBody>
          <a:bodyPr>
            <a:normAutofit fontScale="92500" lnSpcReduction="10000"/>
          </a:bodyPr>
          <a:lstStyle/>
          <a:p>
            <a:r>
              <a:rPr lang="en-US" dirty="0"/>
              <a:t>These limitations ﻿can be addressed by using </a:t>
            </a:r>
            <a:r>
              <a:rPr lang="en-US" b="1" dirty="0"/>
              <a:t>expected loss curves</a:t>
            </a:r>
            <a:r>
              <a:rPr lang="en-US" dirty="0"/>
              <a:t> (ELCs), previously proposed by others (</a:t>
            </a:r>
            <a:r>
              <a:rPr lang="en-US" dirty="0" err="1"/>
              <a:t>Eckermann</a:t>
            </a:r>
            <a:r>
              <a:rPr lang="en-US" dirty="0"/>
              <a:t> et al., 2008)</a:t>
            </a:r>
          </a:p>
          <a:p>
            <a:endParaRPr lang="en-US" dirty="0"/>
          </a:p>
          <a:p>
            <a:r>
              <a:rPr lang="en-US" b="1" dirty="0"/>
              <a:t>ELCs</a:t>
            </a:r>
            <a:r>
              <a:rPr lang="en-US" dirty="0"/>
              <a:t> ﻿present a </a:t>
            </a:r>
            <a:r>
              <a:rPr lang="en-US" b="1" dirty="0"/>
              <a:t>quantification</a:t>
            </a:r>
            <a:r>
              <a:rPr lang="en-US" dirty="0"/>
              <a:t> of the </a:t>
            </a:r>
            <a:r>
              <a:rPr lang="en-US" b="1" dirty="0"/>
              <a:t>consequences</a:t>
            </a:r>
            <a:r>
              <a:rPr lang="en-US" dirty="0"/>
              <a:t> of choosing a </a:t>
            </a:r>
            <a:r>
              <a:rPr lang="en-US" b="1" dirty="0"/>
              <a:t>suboptimal strategy</a:t>
            </a:r>
            <a:r>
              <a:rPr lang="en-US" dirty="0"/>
              <a:t> in terms of expected foregone benefits as a function of WTP threshold</a:t>
            </a:r>
          </a:p>
          <a:p>
            <a:endParaRPr lang="en-US" dirty="0"/>
          </a:p>
          <a:p>
            <a:r>
              <a:rPr lang="en-US" dirty="0"/>
              <a:t>﻿ELCs also display the </a:t>
            </a:r>
            <a:r>
              <a:rPr lang="en-US" b="1" dirty="0"/>
              <a:t>optimal strategy</a:t>
            </a:r>
            <a:r>
              <a:rPr lang="en-US" dirty="0"/>
              <a:t> (like CEAF), the </a:t>
            </a:r>
            <a:r>
              <a:rPr lang="en-US" b="1" dirty="0"/>
              <a:t>value of eliminating</a:t>
            </a:r>
            <a:r>
              <a:rPr lang="en-US" dirty="0"/>
              <a:t> current level of </a:t>
            </a:r>
            <a:r>
              <a:rPr lang="en-US" b="1" dirty="0"/>
              <a:t>decision uncertainty</a:t>
            </a:r>
            <a:r>
              <a:rPr lang="en-US" dirty="0"/>
              <a:t> through additional research (like EVPI), and the </a:t>
            </a:r>
            <a:r>
              <a:rPr lang="en-US" b="1" dirty="0"/>
              <a:t>ranking of strategies </a:t>
            </a:r>
            <a:r>
              <a:rPr lang="en-US" dirty="0"/>
              <a:t>in terms of expected losses</a:t>
            </a:r>
          </a:p>
        </p:txBody>
      </p:sp>
    </p:spTree>
    <p:extLst>
      <p:ext uri="{BB962C8B-B14F-4D97-AF65-F5344CB8AC3E}">
        <p14:creationId xmlns:p14="http://schemas.microsoft.com/office/powerpoint/2010/main" val="2660092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12693</TotalTime>
  <Words>5619</Words>
  <Application>Microsoft Macintosh PowerPoint</Application>
  <PresentationFormat>Widescreen</PresentationFormat>
  <Paragraphs>1736</Paragraphs>
  <Slides>112</Slides>
  <Notes>51</Notes>
  <HiddenSlides>5</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112</vt:i4>
      </vt:variant>
    </vt:vector>
  </HeadingPairs>
  <TitlesOfParts>
    <vt:vector size="127" baseType="lpstr">
      <vt:lpstr>ＭＳ Ｐゴシック</vt:lpstr>
      <vt:lpstr>Arial</vt:lpstr>
      <vt:lpstr>BlinkMacSystemFont</vt:lpstr>
      <vt:lpstr>Calibri</vt:lpstr>
      <vt:lpstr>Calibri Light</vt:lpstr>
      <vt:lpstr>Cambria</vt:lpstr>
      <vt:lpstr>Cambria Math</vt:lpstr>
      <vt:lpstr>Constantia</vt:lpstr>
      <vt:lpstr>Courier New</vt:lpstr>
      <vt:lpstr>Symbol</vt:lpstr>
      <vt:lpstr>Times New Roman</vt:lpstr>
      <vt:lpstr>Verdana</vt:lpstr>
      <vt:lpstr>Office Theme</vt:lpstr>
      <vt:lpstr>Worksheet</vt:lpstr>
      <vt:lpstr>Equation</vt:lpstr>
      <vt:lpstr>Sensitivity Analysis &amp;  Probabilistic Analysis</vt:lpstr>
      <vt:lpstr>Agenda</vt:lpstr>
      <vt:lpstr>Sensitivity Analysis</vt:lpstr>
      <vt:lpstr>Threshold Analysis</vt:lpstr>
      <vt:lpstr>Simple Threshold Analysis</vt:lpstr>
      <vt:lpstr>Simple threshold analysis</vt:lpstr>
      <vt:lpstr>Simple threshold analysis</vt:lpstr>
      <vt:lpstr>Simple threshold analysis</vt:lpstr>
      <vt:lpstr>Simple threshold analysis</vt:lpstr>
      <vt:lpstr>Simple threshold analysis</vt:lpstr>
      <vt:lpstr>Aside: cost-effectiveness</vt:lpstr>
      <vt:lpstr>Aside: cost-effectiveness</vt:lpstr>
      <vt:lpstr>Aside: cost-effectiveness</vt:lpstr>
      <vt:lpstr>Aside: cost-effectiveness</vt:lpstr>
      <vt:lpstr>Aside: cost-effectiveness</vt:lpstr>
      <vt:lpstr>Aside: cost-effectiveness</vt:lpstr>
      <vt:lpstr>Aside: cost-effectiveness</vt:lpstr>
      <vt:lpstr>Aside: cost-effectiveness</vt:lpstr>
      <vt:lpstr>Aside: cost-effectiveness</vt:lpstr>
      <vt:lpstr>Aside: cost-effectiveness</vt:lpstr>
      <vt:lpstr>Aside: cost-effectiveness</vt:lpstr>
      <vt:lpstr>Aside: cost-effectiveness</vt:lpstr>
      <vt:lpstr>Deterministic Sensitivity Analysis</vt:lpstr>
      <vt:lpstr>One-Way Sensitivity Analysis (OWSA)</vt:lpstr>
      <vt:lpstr>One-Way Sensitivity Analysis (OWSA)</vt:lpstr>
      <vt:lpstr>One-Way Sensitivity Analysis (OWSA)</vt:lpstr>
      <vt:lpstr>One-Way Sensitivity Analysis (OWSA)</vt:lpstr>
      <vt:lpstr>One-Way Sensitivity Analysis (OWSA)</vt:lpstr>
      <vt:lpstr>One-Way Sensitivity Analysis (OWSA)</vt:lpstr>
      <vt:lpstr>How many model runs?</vt:lpstr>
      <vt:lpstr>Two-Way Sensitivity Analysis (TWSA)</vt:lpstr>
      <vt:lpstr>Two-Way Sensitivity Analysis (TWSA)</vt:lpstr>
      <vt:lpstr>Two-Way Sensitivity Analysis (TWSA)</vt:lpstr>
      <vt:lpstr>Two-Way Sensitivity Analysis (TWSA)</vt:lpstr>
      <vt:lpstr>Two-Way Sensitivity Analysis (TWSA)</vt:lpstr>
      <vt:lpstr>Two-Way Sensitivity Analysis (TWSA)</vt:lpstr>
      <vt:lpstr>Two-Way Sensitivity Analysis (TWSA)</vt:lpstr>
      <vt:lpstr>How many model runs?</vt:lpstr>
      <vt:lpstr>The question we are answering</vt:lpstr>
      <vt:lpstr>N-way sensitivity analysis</vt:lpstr>
      <vt:lpstr>More efficient ways to explore uncertainty…</vt:lpstr>
      <vt:lpstr>Some parameter combinations more likely than others…</vt:lpstr>
      <vt:lpstr>R session</vt:lpstr>
      <vt:lpstr>Probabilistic Sensitivity Analysis</vt:lpstr>
      <vt:lpstr>Definitions</vt:lpstr>
      <vt:lpstr>Parameter Uncertainty</vt:lpstr>
      <vt:lpstr>Parameter Uncertainty</vt:lpstr>
      <vt:lpstr>Steps of a Probabilistic Sensitivity Analysis</vt:lpstr>
      <vt:lpstr>Frequentist vs. Bayesian Approach</vt:lpstr>
      <vt:lpstr>An Alternative View</vt:lpstr>
      <vt:lpstr>PowerPoint Presentation</vt:lpstr>
      <vt:lpstr>PowerPoint Presentation</vt:lpstr>
      <vt:lpstr>The goal is to be able to make probabilistic statements such as:</vt:lpstr>
      <vt:lpstr>Which Distributions To Use?</vt:lpstr>
      <vt:lpstr>Some Data</vt:lpstr>
      <vt:lpstr>Some “Concerns”</vt:lpstr>
      <vt:lpstr>Linking probabilities through RR</vt:lpstr>
      <vt:lpstr>Distribution for rr_FailMed</vt:lpstr>
      <vt:lpstr>Distributions in the Example</vt:lpstr>
      <vt:lpstr>Method-of-Moments Fitting</vt:lpstr>
      <vt:lpstr>Beta Density</vt:lpstr>
      <vt:lpstr>PowerPoint Presentation</vt:lpstr>
      <vt:lpstr>Additional “Concerns”</vt:lpstr>
      <vt:lpstr>Distributions </vt:lpstr>
      <vt:lpstr>Distributions II</vt:lpstr>
      <vt:lpstr>PSA in R</vt:lpstr>
      <vt:lpstr>Resources for PSA in R: dampack package</vt:lpstr>
      <vt:lpstr>Mean of Ratios or Ratio of Means?</vt:lpstr>
      <vt:lpstr>Net Monetary Benefit (NMB)</vt:lpstr>
      <vt:lpstr>Net Health Benefit (NHB)</vt:lpstr>
      <vt:lpstr>Decision rule</vt:lpstr>
      <vt:lpstr>Probabilistic Sensitivity Analysis (PSA) (2nd order Monte Carlo)</vt:lpstr>
      <vt:lpstr>Probabilistic Sensitivity Analysis (PSA)</vt:lpstr>
      <vt:lpstr>Decision rule accounting for parametric uncertainty</vt:lpstr>
      <vt:lpstr>Probabilistic Sensitivity Analysis (PSA)</vt:lpstr>
      <vt:lpstr>Probabilistic Sensitivity Analysis (PSA)</vt:lpstr>
      <vt:lpstr>PowerPoint Presentation</vt:lpstr>
      <vt:lpstr>Calculating total costs &amp; effects</vt:lpstr>
      <vt:lpstr>Presenting the PSA results</vt:lpstr>
      <vt:lpstr>PowerPoint Presentation</vt:lpstr>
      <vt:lpstr>Calculating total costs &amp; effects</vt:lpstr>
      <vt:lpstr>Presenting the PSA results</vt:lpstr>
      <vt:lpstr>Presenting the PSA results</vt:lpstr>
      <vt:lpstr>Example of a PSA dataset</vt:lpstr>
      <vt:lpstr>Decision Uncertainty</vt:lpstr>
      <vt:lpstr>Cost-Effectiveness Acceptability Curves (CEAC)</vt:lpstr>
      <vt:lpstr>PowerPoint Presentation</vt:lpstr>
      <vt:lpstr>Cost-Effectiveness Acceptability Frontier (CEAF)</vt:lpstr>
      <vt:lpstr>PowerPoint Presentation</vt:lpstr>
      <vt:lpstr>Cost-Effectiveness Acceptability Curves (CEACs)</vt:lpstr>
      <vt:lpstr>Cost-Effectiveness Acceptability Curves (CEACs)</vt:lpstr>
      <vt:lpstr>Cost-Effectiveness Acceptability Curves (CEACs) and Frontier (CEAF)</vt:lpstr>
      <vt:lpstr>Cost-Effectiveness Acceptability Curves (CEACs) and Frontier (CEAF)</vt:lpstr>
      <vt:lpstr>Distributions of Incremental NMB</vt:lpstr>
      <vt:lpstr>Limitations of CEACs and CEAF</vt:lpstr>
      <vt:lpstr>Limitations of CEACs</vt:lpstr>
      <vt:lpstr>Value of Information</vt:lpstr>
      <vt:lpstr>Expected Value of Perfect Information (EVPI)</vt:lpstr>
      <vt:lpstr>Overcoming limitations of CEACs and CEAF</vt:lpstr>
      <vt:lpstr>Definition of expected losses </vt:lpstr>
      <vt:lpstr>Optimality criteria and VOI with expected losses </vt:lpstr>
      <vt:lpstr>Expected Loss Curves (ELCs)</vt:lpstr>
      <vt:lpstr>PowerPoint Presentation</vt:lpstr>
      <vt:lpstr>CEACs and CEAF</vt:lpstr>
      <vt:lpstr>CEACs and CEAF</vt:lpstr>
      <vt:lpstr>ELCs</vt:lpstr>
      <vt:lpstr>ELCs</vt:lpstr>
      <vt:lpstr>PowerPoint Presentation</vt:lpstr>
      <vt:lpstr>Which should I do?</vt:lpstr>
      <vt:lpstr>How do I describe these?</vt:lpstr>
      <vt:lpstr>Sage advice we have heard</vt:lpstr>
      <vt:lpstr>R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Fernando Alarid Escudero</dc:creator>
  <cp:lastModifiedBy>Fernando Alarid Escudero</cp:lastModifiedBy>
  <cp:revision>497</cp:revision>
  <cp:lastPrinted>2025-01-23T19:29:09Z</cp:lastPrinted>
  <dcterms:created xsi:type="dcterms:W3CDTF">2020-08-17T04:19:57Z</dcterms:created>
  <dcterms:modified xsi:type="dcterms:W3CDTF">2025-11-13T01:57:25Z</dcterms:modified>
</cp:coreProperties>
</file>